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685" r:id="rId2"/>
    <p:sldId id="677" r:id="rId3"/>
    <p:sldId id="670" r:id="rId4"/>
    <p:sldId id="668" r:id="rId5"/>
    <p:sldId id="671" r:id="rId6"/>
    <p:sldId id="669" r:id="rId7"/>
    <p:sldId id="588" r:id="rId8"/>
    <p:sldId id="617" r:id="rId9"/>
    <p:sldId id="581" r:id="rId10"/>
    <p:sldId id="589" r:id="rId11"/>
    <p:sldId id="650" r:id="rId12"/>
    <p:sldId id="611" r:id="rId13"/>
    <p:sldId id="584" r:id="rId14"/>
    <p:sldId id="686" r:id="rId15"/>
    <p:sldId id="587" r:id="rId16"/>
    <p:sldId id="687" r:id="rId17"/>
    <p:sldId id="421" r:id="rId18"/>
    <p:sldId id="422" r:id="rId19"/>
    <p:sldId id="312" r:id="rId20"/>
    <p:sldId id="307" r:id="rId21"/>
    <p:sldId id="679" r:id="rId22"/>
    <p:sldId id="680" r:id="rId23"/>
    <p:sldId id="684" r:id="rId24"/>
    <p:sldId id="681" r:id="rId25"/>
    <p:sldId id="682" r:id="rId26"/>
    <p:sldId id="683" r:id="rId27"/>
    <p:sldId id="389" r:id="rId28"/>
  </p:sldIdLst>
  <p:sldSz cx="12192000" cy="6858000"/>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331" autoAdjust="0"/>
  </p:normalViewPr>
  <p:slideViewPr>
    <p:cSldViewPr snapToGrid="0">
      <p:cViewPr varScale="1">
        <p:scale>
          <a:sx n="77" d="100"/>
          <a:sy n="77" d="100"/>
        </p:scale>
        <p:origin x="912" y="62"/>
      </p:cViewPr>
      <p:guideLst/>
    </p:cSldViewPr>
  </p:slideViewPr>
  <p:notesTextViewPr>
    <p:cViewPr>
      <p:scale>
        <a:sx n="1" d="1"/>
        <a:sy n="1" d="1"/>
      </p:scale>
      <p:origin x="0" y="0"/>
    </p:cViewPr>
  </p:notesTextViewPr>
  <p:sorterViewPr>
    <p:cViewPr varScale="1">
      <p:scale>
        <a:sx n="100" d="100"/>
        <a:sy n="100" d="100"/>
      </p:scale>
      <p:origin x="0" y="-31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626DDF6D-1F41-425C-A427-EC456DA935EC}" type="datetimeFigureOut">
              <a:rPr kumimoji="1" lang="ja-JP" altLang="en-US" smtClean="0"/>
              <a:t>2023/4/13</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2F029728-9439-4AAB-9EA9-60AE9FF4B3D5}" type="slidenum">
              <a:rPr kumimoji="1" lang="ja-JP" altLang="en-US" smtClean="0"/>
              <a:t>‹#›</a:t>
            </a:fld>
            <a:endParaRPr kumimoji="1" lang="ja-JP" altLang="en-US"/>
          </a:p>
        </p:txBody>
      </p:sp>
    </p:spTree>
    <p:extLst>
      <p:ext uri="{BB962C8B-B14F-4D97-AF65-F5344CB8AC3E}">
        <p14:creationId xmlns:p14="http://schemas.microsoft.com/office/powerpoint/2010/main" val="14489008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2</a:t>
            </a:fld>
            <a:endParaRPr kumimoji="1" lang="ja-JP" altLang="en-US"/>
          </a:p>
        </p:txBody>
      </p:sp>
    </p:spTree>
    <p:extLst>
      <p:ext uri="{BB962C8B-B14F-4D97-AF65-F5344CB8AC3E}">
        <p14:creationId xmlns:p14="http://schemas.microsoft.com/office/powerpoint/2010/main" val="331753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○目標は、学校の目標に沿い、継続して取り組み、努力することで達成できるレベルに設定することが望ましい。</a:t>
            </a:r>
          </a:p>
        </p:txBody>
      </p:sp>
      <p:sp>
        <p:nvSpPr>
          <p:cNvPr id="4" name="スライド番号プレースホルダー 3"/>
          <p:cNvSpPr>
            <a:spLocks noGrp="1"/>
          </p:cNvSpPr>
          <p:nvPr>
            <p:ph type="sldNum" sz="quarter" idx="10"/>
          </p:nvPr>
        </p:nvSpPr>
        <p:spPr/>
        <p:txBody>
          <a:bodyPr/>
          <a:lstStyle/>
          <a:p>
            <a:fld id="{2EE7E3EA-E5B8-42CE-8F86-256503F2AB34}" type="slidenum">
              <a:rPr kumimoji="1" lang="ja-JP" altLang="en-US" smtClean="0"/>
              <a:t>11</a:t>
            </a:fld>
            <a:endParaRPr kumimoji="1" lang="ja-JP" altLang="en-US"/>
          </a:p>
        </p:txBody>
      </p:sp>
    </p:spTree>
    <p:extLst>
      <p:ext uri="{BB962C8B-B14F-4D97-AF65-F5344CB8AC3E}">
        <p14:creationId xmlns:p14="http://schemas.microsoft.com/office/powerpoint/2010/main" val="157050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676275"/>
            <a:ext cx="9223375" cy="5189538"/>
          </a:xfrm>
        </p:spPr>
      </p:sp>
      <p:sp>
        <p:nvSpPr>
          <p:cNvPr id="3" name="ノート プレースホルダー 2"/>
          <p:cNvSpPr>
            <a:spLocks noGrp="1"/>
          </p:cNvSpPr>
          <p:nvPr>
            <p:ph type="body" idx="1"/>
          </p:nvPr>
        </p:nvSpPr>
        <p:spPr>
          <a:xfrm>
            <a:off x="652756" y="5863932"/>
            <a:ext cx="5915813" cy="4867637"/>
          </a:xfrm>
        </p:spPr>
        <p:txBody>
          <a:bodyPr/>
          <a:lstStyle/>
          <a:p>
            <a:pPr defTabSz="996382">
              <a:defRPr/>
            </a:pPr>
            <a:r>
              <a:rPr lang="ja-JP" altLang="en-US" sz="1600" dirty="0">
                <a:latin typeface="HGP明朝E" panose="02020900000000000000" pitchFamily="18" charset="-128"/>
                <a:ea typeface="HGP明朝E" panose="02020900000000000000" pitchFamily="18" charset="-128"/>
              </a:rPr>
              <a:t>○業績評価について、ＰＤＣＡを意識すること</a:t>
            </a:r>
            <a:endParaRPr lang="en-US" altLang="ja-JP" sz="1600" dirty="0">
              <a:latin typeface="HGP明朝E" panose="02020900000000000000" pitchFamily="18" charset="-128"/>
              <a:ea typeface="HGP明朝E" panose="02020900000000000000" pitchFamily="18" charset="-128"/>
            </a:endParaRPr>
          </a:p>
        </p:txBody>
      </p:sp>
      <p:sp>
        <p:nvSpPr>
          <p:cNvPr id="4" name="スライド番号プレースホルダー 3"/>
          <p:cNvSpPr>
            <a:spLocks noGrp="1"/>
          </p:cNvSpPr>
          <p:nvPr>
            <p:ph type="sldNum" sz="quarter" idx="10"/>
          </p:nvPr>
        </p:nvSpPr>
        <p:spPr/>
        <p:txBody>
          <a:bodyPr/>
          <a:lstStyle/>
          <a:p>
            <a:fld id="{D1F709D1-57E1-4FF3-9F9B-A3787CF836C5}" type="slidenum">
              <a:rPr kumimoji="1" lang="ja-JP" altLang="en-US" smtClean="0"/>
              <a:t>12</a:t>
            </a:fld>
            <a:endParaRPr kumimoji="1" lang="ja-JP" altLang="en-US"/>
          </a:p>
        </p:txBody>
      </p:sp>
    </p:spTree>
    <p:extLst>
      <p:ext uri="{BB962C8B-B14F-4D97-AF65-F5344CB8AC3E}">
        <p14:creationId xmlns:p14="http://schemas.microsoft.com/office/powerpoint/2010/main" val="1446236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lang="ja-JP" altLang="en-US" dirty="0"/>
              <a:t>○業績評価は</a:t>
            </a:r>
            <a:r>
              <a:rPr lang="en-US" altLang="ja-JP" dirty="0"/>
              <a:t>S</a:t>
            </a:r>
            <a:r>
              <a:rPr lang="ja-JP" altLang="en-US" dirty="0"/>
              <a:t>～</a:t>
            </a:r>
            <a:r>
              <a:rPr lang="en-US" altLang="ja-JP" dirty="0"/>
              <a:t>D</a:t>
            </a:r>
            <a:r>
              <a:rPr lang="ja-JP" altLang="en-US" dirty="0"/>
              <a:t>の５段階で評価される。</a:t>
            </a:r>
          </a:p>
          <a:p>
            <a:r>
              <a:rPr lang="ja-JP" altLang="en-US" dirty="0"/>
              <a:t>○自校の教職員のうち、</a:t>
            </a:r>
            <a:r>
              <a:rPr lang="en-US" altLang="ja-JP" dirty="0"/>
              <a:t>S</a:t>
            </a:r>
            <a:r>
              <a:rPr lang="ja-JP" altLang="en-US" dirty="0"/>
              <a:t>または</a:t>
            </a:r>
            <a:r>
              <a:rPr lang="en-US" altLang="ja-JP" dirty="0"/>
              <a:t>A</a:t>
            </a:r>
            <a:r>
              <a:rPr lang="ja-JP" altLang="en-US" dirty="0"/>
              <a:t>の評価を得ていて、かつ職員全員の上位３０％以内に入っている職員が勤勉手当加算支給の対象となる。</a:t>
            </a:r>
          </a:p>
          <a:p>
            <a:r>
              <a:rPr lang="ja-JP" altLang="en-US" dirty="0"/>
              <a:t>（初任者向け</a:t>
            </a:r>
            <a:r>
              <a:rPr lang="en-US" altLang="ja-JP" dirty="0"/>
              <a:t>…</a:t>
            </a:r>
            <a:r>
              <a:rPr lang="ja-JP" altLang="en-US" dirty="0"/>
              <a:t>いわゆる夏と冬のボーナスにそれぞれ上乗せされる。月の支給額全体の</a:t>
            </a:r>
            <a:r>
              <a:rPr lang="en-US" altLang="ja-JP" dirty="0"/>
              <a:t>0.05</a:t>
            </a:r>
            <a:r>
              <a:rPr lang="ja-JP" altLang="en-US" dirty="0"/>
              <a:t>月が加算されることとなる）</a:t>
            </a:r>
            <a:endParaRPr lang="en-US" altLang="ja-JP" dirty="0"/>
          </a:p>
          <a:p>
            <a:r>
              <a:rPr lang="ja-JP" altLang="en-US" dirty="0"/>
              <a:t>○ボーナスは、期末手当と勤勉手当があり、この内の勤勉手当に加算される。</a:t>
            </a:r>
          </a:p>
        </p:txBody>
      </p:sp>
      <p:sp>
        <p:nvSpPr>
          <p:cNvPr id="4" name="スライド番号プレースホルダー 3"/>
          <p:cNvSpPr>
            <a:spLocks noGrp="1"/>
          </p:cNvSpPr>
          <p:nvPr>
            <p:ph type="sldNum" sz="quarter" idx="10"/>
          </p:nvPr>
        </p:nvSpPr>
        <p:spPr>
          <a:xfrm>
            <a:off x="3867239" y="11295775"/>
            <a:ext cx="2958506" cy="594624"/>
          </a:xfrm>
          <a:prstGeom prst="rect">
            <a:avLst/>
          </a:prstGeom>
        </p:spPr>
        <p:txBody>
          <a:bodyPr/>
          <a:lstStyle/>
          <a:p>
            <a:fld id="{2EE7E3EA-E5B8-42CE-8F86-256503F2AB34}" type="slidenum">
              <a:rPr kumimoji="1" lang="ja-JP" altLang="en-US" smtClean="0"/>
              <a:t>13</a:t>
            </a:fld>
            <a:endParaRPr kumimoji="1" lang="ja-JP" altLang="en-US"/>
          </a:p>
        </p:txBody>
      </p:sp>
    </p:spTree>
    <p:extLst>
      <p:ext uri="{BB962C8B-B14F-4D97-AF65-F5344CB8AC3E}">
        <p14:creationId xmlns:p14="http://schemas.microsoft.com/office/powerpoint/2010/main" val="178625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a:t>■評価日について</a:t>
            </a:r>
            <a:endParaRPr lang="en-US" altLang="ja-JP"/>
          </a:p>
          <a:p>
            <a:r>
              <a:rPr lang="ja-JP" altLang="en-US"/>
              <a:t>２種類の評価はそれぞれ、１２月１日と２月１日に、それまでの勤務実績等を基に、評価者が評価を決定する。</a:t>
            </a:r>
            <a:endParaRPr lang="en-US" altLang="ja-JP"/>
          </a:p>
          <a:p>
            <a:endParaRPr lang="en-US" altLang="ja-JP"/>
          </a:p>
          <a:p>
            <a:r>
              <a:rPr lang="ja-JP" altLang="en-US"/>
              <a:t>■２月に、一年間の振り返りを行うための、評価者との最終面談が行われるが、</a:t>
            </a:r>
            <a:endParaRPr lang="en-US" altLang="ja-JP"/>
          </a:p>
          <a:p>
            <a:r>
              <a:rPr lang="ja-JP" altLang="en-US"/>
              <a:t>その際に評価者から結果が伝えられることとなる。</a:t>
            </a:r>
            <a:endParaRPr lang="en-US" altLang="ja-JP"/>
          </a:p>
          <a:p>
            <a:endParaRPr lang="en-US" altLang="ja-JP"/>
          </a:p>
          <a:p>
            <a:r>
              <a:rPr lang="ja-JP" altLang="en-US"/>
              <a:t>■先に述べた、昇給や期末手当加算等の給与には、次の年度に反映される。</a:t>
            </a:r>
            <a:endParaRPr lang="en-US" altLang="ja-JP"/>
          </a:p>
          <a:p>
            <a:endParaRPr lang="en-US" altLang="ja-JP" dirty="0"/>
          </a:p>
        </p:txBody>
      </p:sp>
      <p:sp>
        <p:nvSpPr>
          <p:cNvPr id="4" name="スライド番号プレースホルダー 3"/>
          <p:cNvSpPr>
            <a:spLocks noGrp="1"/>
          </p:cNvSpPr>
          <p:nvPr>
            <p:ph type="sldNum" sz="quarter" idx="10"/>
          </p:nvPr>
        </p:nvSpPr>
        <p:spPr/>
        <p:txBody>
          <a:bodyPr/>
          <a:lstStyle/>
          <a:p>
            <a:fld id="{2EE7E3EA-E5B8-42CE-8F86-256503F2AB34}"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04749D05-3B68-4565-AA15-53035647062F}"/>
              </a:ext>
            </a:extLst>
          </p:cNvPr>
          <p:cNvSpPr>
            <a:spLocks noGrp="1" noRot="1" noChangeAspect="1"/>
          </p:cNvSpPr>
          <p:nvPr>
            <p:ph type="sldImg"/>
          </p:nvPr>
        </p:nvSpPr>
        <p:spPr/>
      </p:sp>
    </p:spTree>
    <p:extLst>
      <p:ext uri="{BB962C8B-B14F-4D97-AF65-F5344CB8AC3E}">
        <p14:creationId xmlns:p14="http://schemas.microsoft.com/office/powerpoint/2010/main" val="1452231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■人事評価は、「単に処遇反映のためのしくみ」、「評価者に気に入られる人しか評価されないのでは」という危惧をもつ方もいるのではないか。</a:t>
            </a:r>
            <a:endParaRPr lang="en-US" altLang="ja-JP" dirty="0"/>
          </a:p>
          <a:p>
            <a:endParaRPr lang="en-US" altLang="ja-JP" dirty="0"/>
          </a:p>
          <a:p>
            <a:r>
              <a:rPr lang="ja-JP" altLang="en-US" dirty="0"/>
              <a:t>■評価者と被評価者が、視点を共有した上で、対話を重ねながら職能成長を図ったり、</a:t>
            </a:r>
            <a:endParaRPr lang="en-US" altLang="ja-JP" dirty="0"/>
          </a:p>
          <a:p>
            <a:r>
              <a:rPr lang="ja-JP" altLang="en-US" dirty="0"/>
              <a:t>学校組織のパフォーマンス向上を図ったりすることが目的である。</a:t>
            </a:r>
            <a:endParaRPr lang="en-US" altLang="ja-JP" dirty="0"/>
          </a:p>
          <a:p>
            <a:endParaRPr lang="en-US" altLang="ja-JP" dirty="0"/>
          </a:p>
          <a:p>
            <a:r>
              <a:rPr lang="ja-JP" altLang="en-US" dirty="0"/>
              <a:t>■一人の視野だけでは見つけることのできない教職員の取組や努力が分かることがある。</a:t>
            </a:r>
            <a:endParaRPr lang="en-US" altLang="ja-JP" dirty="0"/>
          </a:p>
          <a:p>
            <a:endParaRPr lang="en-US" altLang="ja-JP" dirty="0"/>
          </a:p>
          <a:p>
            <a:r>
              <a:rPr lang="ja-JP" altLang="en-US" dirty="0"/>
              <a:t>■また評価対象となるのは本人の職務に関する能力と業績だけに限定される。</a:t>
            </a:r>
            <a:endParaRPr lang="en-US" altLang="ja-JP" dirty="0"/>
          </a:p>
          <a:p>
            <a:r>
              <a:rPr lang="ja-JP" altLang="en-US" dirty="0"/>
              <a:t>本人の性格・趣味趣向・（身体的特徴）が評価に引きずられることはない。</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E7E3EA-E5B8-42CE-8F86-256503F2AB34}"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DD624D20-7C4A-44D8-A317-B1E3E8954074}"/>
              </a:ext>
            </a:extLst>
          </p:cNvPr>
          <p:cNvSpPr>
            <a:spLocks noGrp="1" noRot="1" noChangeAspect="1"/>
          </p:cNvSpPr>
          <p:nvPr>
            <p:ph type="sldImg"/>
          </p:nvPr>
        </p:nvSpPr>
        <p:spPr/>
      </p:sp>
    </p:spTree>
    <p:extLst>
      <p:ext uri="{BB962C8B-B14F-4D97-AF65-F5344CB8AC3E}">
        <p14:creationId xmlns:p14="http://schemas.microsoft.com/office/powerpoint/2010/main" val="9999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○人事評価制度は、学校にとってより良い制度となるよう、常に改善を図っていく必要がある。</a:t>
            </a:r>
            <a:endParaRPr kumimoji="1" lang="en-US" altLang="ja-JP" dirty="0"/>
          </a:p>
          <a:p>
            <a:r>
              <a:rPr kumimoji="1" lang="ja-JP" altLang="en-US" dirty="0"/>
              <a:t>○そのため、制度についての意見を校長に提出することができるし、校長から職員に意見を求めることもできる。</a:t>
            </a:r>
          </a:p>
        </p:txBody>
      </p:sp>
    </p:spTree>
    <p:extLst>
      <p:ext uri="{BB962C8B-B14F-4D97-AF65-F5344CB8AC3E}">
        <p14:creationId xmlns:p14="http://schemas.microsoft.com/office/powerpoint/2010/main" val="2721786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○評価結果に納得がいかない場合は、校長に説明を求めることができる。</a:t>
            </a:r>
            <a:endParaRPr kumimoji="1" lang="en-US" altLang="ja-JP" dirty="0"/>
          </a:p>
          <a:p>
            <a:r>
              <a:rPr kumimoji="1" lang="ja-JP" altLang="en-US" dirty="0"/>
              <a:t>○校長からの再度の説明にも納得できない場合は、「苦情相談窓口」に、苦情・相談を申し出ることができる。</a:t>
            </a:r>
          </a:p>
        </p:txBody>
      </p:sp>
    </p:spTree>
    <p:extLst>
      <p:ext uri="{BB962C8B-B14F-4D97-AF65-F5344CB8AC3E}">
        <p14:creationId xmlns:p14="http://schemas.microsoft.com/office/powerpoint/2010/main" val="1235481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39887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1394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56750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○根拠法令は「地方公務員法」と「</a:t>
            </a:r>
            <a:r>
              <a:rPr lang="ja-JP" altLang="en-US" dirty="0">
                <a:latin typeface="ＤＨＰ平成明朝体W3" panose="02020300000000000000" pitchFamily="18" charset="-128"/>
                <a:ea typeface="ＤＨＰ平成明朝体W3" panose="02020300000000000000" pitchFamily="18" charset="-128"/>
              </a:rPr>
              <a:t>地方教育行政の組織及び運営に関する法律」</a:t>
            </a:r>
            <a:endParaRPr kumimoji="1" lang="ja-JP" altLang="en-US" dirty="0"/>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3</a:t>
            </a:fld>
            <a:endParaRPr kumimoji="1" lang="ja-JP" altLang="en-US"/>
          </a:p>
        </p:txBody>
      </p:sp>
    </p:spTree>
    <p:extLst>
      <p:ext uri="{BB962C8B-B14F-4D97-AF65-F5344CB8AC3E}">
        <p14:creationId xmlns:p14="http://schemas.microsoft.com/office/powerpoint/2010/main" val="122651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820526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88821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712683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393055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10"/>
          </p:nvPr>
        </p:nvSpPr>
        <p:spPr/>
        <p:txBody>
          <a:bodyPr/>
          <a:lstStyle/>
          <a:p>
            <a:fld id="{E768E2A6-0A19-4212-9810-8F5A89A17FCE}" type="slidenum">
              <a:rPr kumimoji="1" lang="ja-JP" altLang="en-US" smtClean="0"/>
              <a:pPr/>
              <a:t>27</a:t>
            </a:fld>
            <a:endParaRPr kumimoji="1" lang="ja-JP" altLang="en-US"/>
          </a:p>
        </p:txBody>
      </p:sp>
    </p:spTree>
    <p:extLst>
      <p:ext uri="{BB962C8B-B14F-4D97-AF65-F5344CB8AC3E}">
        <p14:creationId xmlns:p14="http://schemas.microsoft.com/office/powerpoint/2010/main" val="292628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○本県の制度においては、４つの目的を掲げて実施している。</a:t>
            </a:r>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4</a:t>
            </a:fld>
            <a:endParaRPr kumimoji="1" lang="ja-JP" altLang="en-US"/>
          </a:p>
        </p:txBody>
      </p:sp>
    </p:spTree>
    <p:extLst>
      <p:ext uri="{BB962C8B-B14F-4D97-AF65-F5344CB8AC3E}">
        <p14:creationId xmlns:p14="http://schemas.microsoft.com/office/powerpoint/2010/main" val="3480033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○評価制度は「能力評価」と「業績評価」を柱としている。</a:t>
            </a:r>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5</a:t>
            </a:fld>
            <a:endParaRPr kumimoji="1" lang="ja-JP" altLang="en-US"/>
          </a:p>
        </p:txBody>
      </p:sp>
    </p:spTree>
    <p:extLst>
      <p:ext uri="{BB962C8B-B14F-4D97-AF65-F5344CB8AC3E}">
        <p14:creationId xmlns:p14="http://schemas.microsoft.com/office/powerpoint/2010/main" val="28833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○発揮した能力や、プロセス、成果などが評価対象となる。</a:t>
            </a:r>
            <a:endParaRPr kumimoji="1" lang="en-US" altLang="ja-JP" dirty="0"/>
          </a:p>
          <a:p>
            <a:r>
              <a:rPr kumimoji="1" lang="ja-JP" altLang="en-US" dirty="0"/>
              <a:t>○潜在能力や校務分掌によって評価されるものではない。</a:t>
            </a:r>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6</a:t>
            </a:fld>
            <a:endParaRPr kumimoji="1" lang="ja-JP" altLang="en-US"/>
          </a:p>
        </p:txBody>
      </p:sp>
    </p:spTree>
    <p:extLst>
      <p:ext uri="{BB962C8B-B14F-4D97-AF65-F5344CB8AC3E}">
        <p14:creationId xmlns:p14="http://schemas.microsoft.com/office/powerpoint/2010/main" val="235165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○能力評価の「自己申告書」（職ごとに様式が異なる）</a:t>
            </a:r>
            <a:endParaRPr kumimoji="1" lang="en-US" altLang="ja-JP" dirty="0"/>
          </a:p>
          <a:p>
            <a:r>
              <a:rPr kumimoji="1" lang="ja-JP" altLang="en-US" dirty="0"/>
              <a:t>○着眼点を意識して職務を遂行すること。</a:t>
            </a:r>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7</a:t>
            </a:fld>
            <a:endParaRPr kumimoji="1" lang="ja-JP" altLang="en-US"/>
          </a:p>
        </p:txBody>
      </p:sp>
    </p:spTree>
    <p:extLst>
      <p:ext uri="{BB962C8B-B14F-4D97-AF65-F5344CB8AC3E}">
        <p14:creationId xmlns:p14="http://schemas.microsoft.com/office/powerpoint/2010/main" val="252862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○年齢や経験年数によって、「キャリア段階」を設けている。</a:t>
            </a:r>
            <a:endParaRPr kumimoji="1" lang="en-US" altLang="ja-JP" dirty="0"/>
          </a:p>
          <a:p>
            <a:r>
              <a:rPr kumimoji="1" lang="ja-JP" altLang="en-US" dirty="0"/>
              <a:t>○キャリア段階が高いほど、能力評価の着眼点の項目が多く設定される。</a:t>
            </a:r>
          </a:p>
        </p:txBody>
      </p:sp>
      <p:sp>
        <p:nvSpPr>
          <p:cNvPr id="4" name="スライド番号プレースホルダー 3"/>
          <p:cNvSpPr>
            <a:spLocks noGrp="1"/>
          </p:cNvSpPr>
          <p:nvPr>
            <p:ph type="sldNum" sz="quarter" idx="10"/>
          </p:nvPr>
        </p:nvSpPr>
        <p:spPr/>
        <p:txBody>
          <a:bodyPr/>
          <a:lstStyle/>
          <a:p>
            <a:fld id="{2EE7E3EA-E5B8-42CE-8F86-256503F2AB34}" type="slidenum">
              <a:rPr kumimoji="1" lang="ja-JP" altLang="en-US" smtClean="0"/>
              <a:t>8</a:t>
            </a:fld>
            <a:endParaRPr kumimoji="1" lang="ja-JP" altLang="en-US"/>
          </a:p>
        </p:txBody>
      </p:sp>
    </p:spTree>
    <p:extLst>
      <p:ext uri="{BB962C8B-B14F-4D97-AF65-F5344CB8AC3E}">
        <p14:creationId xmlns:p14="http://schemas.microsoft.com/office/powerpoint/2010/main" val="397048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○能力評価結果は翌年度の昇給に反映</a:t>
            </a:r>
            <a:endParaRPr kumimoji="1" lang="en-US" altLang="ja-JP" dirty="0"/>
          </a:p>
          <a:p>
            <a:r>
              <a:rPr kumimoji="1" lang="ja-JP" altLang="en-US" dirty="0"/>
              <a:t>○「５」の評価を得て、さらに全体の上位「５％」にあたる場合に該当</a:t>
            </a:r>
          </a:p>
        </p:txBody>
      </p:sp>
      <p:sp>
        <p:nvSpPr>
          <p:cNvPr id="4" name="スライド番号プレースホルダー 3"/>
          <p:cNvSpPr>
            <a:spLocks noGrp="1"/>
          </p:cNvSpPr>
          <p:nvPr>
            <p:ph type="sldNum" sz="quarter" idx="10"/>
          </p:nvPr>
        </p:nvSpPr>
        <p:spPr>
          <a:xfrm>
            <a:off x="3867239" y="11295775"/>
            <a:ext cx="2958506" cy="594624"/>
          </a:xfrm>
          <a:prstGeom prst="rect">
            <a:avLst/>
          </a:prstGeom>
        </p:spPr>
        <p:txBody>
          <a:bodyPr/>
          <a:lstStyle/>
          <a:p>
            <a:fld id="{2EE7E3EA-E5B8-42CE-8F86-256503F2AB34}" type="slidenum">
              <a:rPr kumimoji="1" lang="ja-JP" altLang="en-US" smtClean="0"/>
              <a:t>9</a:t>
            </a:fld>
            <a:endParaRPr kumimoji="1" lang="ja-JP" altLang="en-US"/>
          </a:p>
        </p:txBody>
      </p:sp>
    </p:spTree>
    <p:extLst>
      <p:ext uri="{BB962C8B-B14F-4D97-AF65-F5344CB8AC3E}">
        <p14:creationId xmlns:p14="http://schemas.microsoft.com/office/powerpoint/2010/main" val="396140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 name="Shape 773"/>
          <p:cNvSpPr>
            <a:spLocks noGrp="1" noRot="1" noChangeAspect="1"/>
          </p:cNvSpPr>
          <p:nvPr>
            <p:ph type="sldImg"/>
          </p:nvPr>
        </p:nvSpPr>
        <p:spPr>
          <a:xfrm>
            <a:off x="-546100" y="893763"/>
            <a:ext cx="7943850" cy="4468812"/>
          </a:xfrm>
          <a:prstGeom prst="rect">
            <a:avLst/>
          </a:prstGeom>
        </p:spPr>
        <p:txBody>
          <a:bodyPr/>
          <a:lstStyle/>
          <a:p>
            <a:endParaRPr/>
          </a:p>
        </p:txBody>
      </p:sp>
      <p:sp>
        <p:nvSpPr>
          <p:cNvPr id="774" name="Shape 774"/>
          <p:cNvSpPr>
            <a:spLocks noGrp="1"/>
          </p:cNvSpPr>
          <p:nvPr>
            <p:ph type="body" sz="quarter" idx="1"/>
          </p:nvPr>
        </p:nvSpPr>
        <p:spPr>
          <a:prstGeom prst="rect">
            <a:avLst/>
          </a:prstGeom>
        </p:spPr>
        <p:txBody>
          <a:bodyPr/>
          <a:lstStyle/>
          <a:p>
            <a:r>
              <a:rPr lang="ja-JP" altLang="en-US" dirty="0">
                <a:latin typeface="+mj-lt"/>
                <a:ea typeface="+mj-ea"/>
                <a:cs typeface="+mj-cs"/>
                <a:sym typeface="Helvetica"/>
              </a:rPr>
              <a:t>○業績評価の自己申告書様式</a:t>
            </a:r>
            <a:endParaRPr lang="en-US" altLang="ja-JP" dirty="0">
              <a:latin typeface="+mj-lt"/>
              <a:ea typeface="+mj-ea"/>
              <a:cs typeface="+mj-cs"/>
              <a:sym typeface="Helvetica"/>
            </a:endParaRPr>
          </a:p>
          <a:p>
            <a:r>
              <a:rPr lang="ja-JP" altLang="en-US" dirty="0">
                <a:latin typeface="+mj-lt"/>
                <a:ea typeface="+mj-ea"/>
                <a:cs typeface="+mj-cs"/>
                <a:sym typeface="Helvetica"/>
              </a:rPr>
              <a:t>○職種ごとに設けられた「分類」ごとに、学校の教育目標や経営計画に沿って、各自が目標を設定する。</a:t>
            </a:r>
            <a:endParaRPr dirty="0">
              <a:latin typeface="+mj-lt"/>
              <a:ea typeface="+mj-ea"/>
              <a:cs typeface="+mj-cs"/>
              <a:sym typeface="Helvetica"/>
            </a:endParaRPr>
          </a:p>
        </p:txBody>
      </p:sp>
    </p:spTree>
    <p:extLst>
      <p:ext uri="{BB962C8B-B14F-4D97-AF65-F5344CB8AC3E}">
        <p14:creationId xmlns:p14="http://schemas.microsoft.com/office/powerpoint/2010/main" val="4213522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C61AB7-A357-4C95-A4B9-51B478ACB13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75AB894-7B2B-4233-9490-16516B8200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209EA22-71EF-4171-BAC9-CA57850A44F3}"/>
              </a:ext>
            </a:extLst>
          </p:cNvPr>
          <p:cNvSpPr>
            <a:spLocks noGrp="1"/>
          </p:cNvSpPr>
          <p:nvPr>
            <p:ph type="dt" sz="half" idx="10"/>
          </p:nvPr>
        </p:nvSpPr>
        <p:spPr/>
        <p:txBody>
          <a:bodyPr/>
          <a:lstStyle/>
          <a:p>
            <a:fld id="{4A7C1B85-B253-4952-A851-9229B29DEDA7}" type="datetimeFigureOut">
              <a:rPr kumimoji="1" lang="ja-JP" altLang="en-US" smtClean="0"/>
              <a:t>2023/4/13</a:t>
            </a:fld>
            <a:endParaRPr kumimoji="1" lang="ja-JP" altLang="en-US"/>
          </a:p>
        </p:txBody>
      </p:sp>
      <p:sp>
        <p:nvSpPr>
          <p:cNvPr id="5" name="フッター プレースホルダー 4">
            <a:extLst>
              <a:ext uri="{FF2B5EF4-FFF2-40B4-BE49-F238E27FC236}">
                <a16:creationId xmlns:a16="http://schemas.microsoft.com/office/drawing/2014/main" id="{4E8440C6-5B21-426C-9DFE-0E028F37F7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DBE876-4CD1-45D1-8056-C2C04D6375F6}"/>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160592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1C3175-F983-458F-A293-A966AEA61A6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D96D0B-8DF5-4F4D-A68C-AC3BE7F7C72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DA2829-F0D8-4561-AB34-BE7EAB7801BE}"/>
              </a:ext>
            </a:extLst>
          </p:cNvPr>
          <p:cNvSpPr>
            <a:spLocks noGrp="1"/>
          </p:cNvSpPr>
          <p:nvPr>
            <p:ph type="dt" sz="half" idx="10"/>
          </p:nvPr>
        </p:nvSpPr>
        <p:spPr/>
        <p:txBody>
          <a:bodyPr/>
          <a:lstStyle/>
          <a:p>
            <a:fld id="{4A7C1B85-B253-4952-A851-9229B29DEDA7}" type="datetimeFigureOut">
              <a:rPr kumimoji="1" lang="ja-JP" altLang="en-US" smtClean="0"/>
              <a:t>2023/4/13</a:t>
            </a:fld>
            <a:endParaRPr kumimoji="1" lang="ja-JP" altLang="en-US"/>
          </a:p>
        </p:txBody>
      </p:sp>
      <p:sp>
        <p:nvSpPr>
          <p:cNvPr id="5" name="フッター プレースホルダー 4">
            <a:extLst>
              <a:ext uri="{FF2B5EF4-FFF2-40B4-BE49-F238E27FC236}">
                <a16:creationId xmlns:a16="http://schemas.microsoft.com/office/drawing/2014/main" id="{9EC9DC54-4F86-4C07-83AF-30B3A176D0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3FE272-B929-473B-B978-BFD23C157497}"/>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74610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5BB62C0-E164-468D-A3FD-CDFEA377284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2D2F132-A192-4F72-9B2A-C49784303B7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F74156-5592-48C0-93C8-232C1F631828}"/>
              </a:ext>
            </a:extLst>
          </p:cNvPr>
          <p:cNvSpPr>
            <a:spLocks noGrp="1"/>
          </p:cNvSpPr>
          <p:nvPr>
            <p:ph type="dt" sz="half" idx="10"/>
          </p:nvPr>
        </p:nvSpPr>
        <p:spPr/>
        <p:txBody>
          <a:bodyPr/>
          <a:lstStyle/>
          <a:p>
            <a:fld id="{4A7C1B85-B253-4952-A851-9229B29DEDA7}" type="datetimeFigureOut">
              <a:rPr kumimoji="1" lang="ja-JP" altLang="en-US" smtClean="0"/>
              <a:t>2023/4/13</a:t>
            </a:fld>
            <a:endParaRPr kumimoji="1" lang="ja-JP" altLang="en-US"/>
          </a:p>
        </p:txBody>
      </p:sp>
      <p:sp>
        <p:nvSpPr>
          <p:cNvPr id="5" name="フッター プレースホルダー 4">
            <a:extLst>
              <a:ext uri="{FF2B5EF4-FFF2-40B4-BE49-F238E27FC236}">
                <a16:creationId xmlns:a16="http://schemas.microsoft.com/office/drawing/2014/main" id="{49180EFE-1576-4414-B809-71C587A344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013456-3380-468C-B9E6-EF261FBC4168}"/>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198437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DE1CB5-7F16-4E87-9C83-00035E44DC9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F82FF7-6BC3-4DB6-8596-7E6B22FEB3B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AA3328-5B66-4BA0-B1B6-9BCE4609CA6A}"/>
              </a:ext>
            </a:extLst>
          </p:cNvPr>
          <p:cNvSpPr>
            <a:spLocks noGrp="1"/>
          </p:cNvSpPr>
          <p:nvPr>
            <p:ph type="dt" sz="half" idx="10"/>
          </p:nvPr>
        </p:nvSpPr>
        <p:spPr/>
        <p:txBody>
          <a:bodyPr/>
          <a:lstStyle/>
          <a:p>
            <a:fld id="{4A7C1B85-B253-4952-A851-9229B29DEDA7}" type="datetimeFigureOut">
              <a:rPr kumimoji="1" lang="ja-JP" altLang="en-US" smtClean="0"/>
              <a:t>2023/4/13</a:t>
            </a:fld>
            <a:endParaRPr kumimoji="1" lang="ja-JP" altLang="en-US"/>
          </a:p>
        </p:txBody>
      </p:sp>
      <p:sp>
        <p:nvSpPr>
          <p:cNvPr id="5" name="フッター プレースホルダー 4">
            <a:extLst>
              <a:ext uri="{FF2B5EF4-FFF2-40B4-BE49-F238E27FC236}">
                <a16:creationId xmlns:a16="http://schemas.microsoft.com/office/drawing/2014/main" id="{C25BDA3A-7E6D-410A-96C0-5876A9AA2F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772377-8D0E-4FF5-86F9-CC4CD4A67DA2}"/>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275978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19B7C4-A0DD-49D1-AED8-3931C545CE8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194F54E-A439-4C6C-A3C1-548EB62E6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93325A5-E61F-4C26-9D40-50D7A259BAD6}"/>
              </a:ext>
            </a:extLst>
          </p:cNvPr>
          <p:cNvSpPr>
            <a:spLocks noGrp="1"/>
          </p:cNvSpPr>
          <p:nvPr>
            <p:ph type="dt" sz="half" idx="10"/>
          </p:nvPr>
        </p:nvSpPr>
        <p:spPr/>
        <p:txBody>
          <a:bodyPr/>
          <a:lstStyle/>
          <a:p>
            <a:fld id="{4A7C1B85-B253-4952-A851-9229B29DEDA7}" type="datetimeFigureOut">
              <a:rPr kumimoji="1" lang="ja-JP" altLang="en-US" smtClean="0"/>
              <a:t>2023/4/13</a:t>
            </a:fld>
            <a:endParaRPr kumimoji="1" lang="ja-JP" altLang="en-US"/>
          </a:p>
        </p:txBody>
      </p:sp>
      <p:sp>
        <p:nvSpPr>
          <p:cNvPr id="5" name="フッター プレースホルダー 4">
            <a:extLst>
              <a:ext uri="{FF2B5EF4-FFF2-40B4-BE49-F238E27FC236}">
                <a16:creationId xmlns:a16="http://schemas.microsoft.com/office/drawing/2014/main" id="{C3872B9A-26E4-4F73-80A8-7D4A1BC875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7A9745-39A2-4539-A14E-F83219DC941E}"/>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145261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9038D1-0004-4117-9E28-D3A4304AB9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DC8CD2-6BC9-476E-81CE-658B8E40783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A967AA1-DF33-45C6-85EB-EA25022369F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08E1372-70CB-4EB9-BE86-BD21AEC60D08}"/>
              </a:ext>
            </a:extLst>
          </p:cNvPr>
          <p:cNvSpPr>
            <a:spLocks noGrp="1"/>
          </p:cNvSpPr>
          <p:nvPr>
            <p:ph type="dt" sz="half" idx="10"/>
          </p:nvPr>
        </p:nvSpPr>
        <p:spPr/>
        <p:txBody>
          <a:bodyPr/>
          <a:lstStyle/>
          <a:p>
            <a:fld id="{4A7C1B85-B253-4952-A851-9229B29DEDA7}" type="datetimeFigureOut">
              <a:rPr kumimoji="1" lang="ja-JP" altLang="en-US" smtClean="0"/>
              <a:t>2023/4/13</a:t>
            </a:fld>
            <a:endParaRPr kumimoji="1" lang="ja-JP" altLang="en-US"/>
          </a:p>
        </p:txBody>
      </p:sp>
      <p:sp>
        <p:nvSpPr>
          <p:cNvPr id="6" name="フッター プレースホルダー 5">
            <a:extLst>
              <a:ext uri="{FF2B5EF4-FFF2-40B4-BE49-F238E27FC236}">
                <a16:creationId xmlns:a16="http://schemas.microsoft.com/office/drawing/2014/main" id="{F52141AD-E5B4-4C7A-BBD2-901ABDFDC05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703B33-74D6-412B-ACFB-1F51CDE3AC57}"/>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251331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64363-6968-4E61-97CA-BD0CDE478EC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66D9F9-3E19-482A-8D78-35F3BF7F21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ECA4310-18D3-452E-8C13-BE7EF3F83EF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BE6BF26-C09B-4E33-9203-4BE7B91FB3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0157402-61E2-4B88-AD6B-D70A5CA2222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B4C40FB-F114-4711-980A-08755E009011}"/>
              </a:ext>
            </a:extLst>
          </p:cNvPr>
          <p:cNvSpPr>
            <a:spLocks noGrp="1"/>
          </p:cNvSpPr>
          <p:nvPr>
            <p:ph type="dt" sz="half" idx="10"/>
          </p:nvPr>
        </p:nvSpPr>
        <p:spPr/>
        <p:txBody>
          <a:bodyPr/>
          <a:lstStyle/>
          <a:p>
            <a:fld id="{4A7C1B85-B253-4952-A851-9229B29DEDA7}" type="datetimeFigureOut">
              <a:rPr kumimoji="1" lang="ja-JP" altLang="en-US" smtClean="0"/>
              <a:t>2023/4/13</a:t>
            </a:fld>
            <a:endParaRPr kumimoji="1" lang="ja-JP" altLang="en-US"/>
          </a:p>
        </p:txBody>
      </p:sp>
      <p:sp>
        <p:nvSpPr>
          <p:cNvPr id="8" name="フッター プレースホルダー 7">
            <a:extLst>
              <a:ext uri="{FF2B5EF4-FFF2-40B4-BE49-F238E27FC236}">
                <a16:creationId xmlns:a16="http://schemas.microsoft.com/office/drawing/2014/main" id="{965EAFB3-EA95-47FA-B4DB-65BE6D12FBE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217D82B-4589-4C5A-B212-6F8EDD3EC1E9}"/>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293570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88AD07-FDF0-4021-B232-96698EB9FC6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CAFB88B-E697-4F86-9B10-00DF7AFA8E62}"/>
              </a:ext>
            </a:extLst>
          </p:cNvPr>
          <p:cNvSpPr>
            <a:spLocks noGrp="1"/>
          </p:cNvSpPr>
          <p:nvPr>
            <p:ph type="dt" sz="half" idx="10"/>
          </p:nvPr>
        </p:nvSpPr>
        <p:spPr/>
        <p:txBody>
          <a:bodyPr/>
          <a:lstStyle/>
          <a:p>
            <a:fld id="{4A7C1B85-B253-4952-A851-9229B29DEDA7}" type="datetimeFigureOut">
              <a:rPr kumimoji="1" lang="ja-JP" altLang="en-US" smtClean="0"/>
              <a:t>2023/4/13</a:t>
            </a:fld>
            <a:endParaRPr kumimoji="1" lang="ja-JP" altLang="en-US"/>
          </a:p>
        </p:txBody>
      </p:sp>
      <p:sp>
        <p:nvSpPr>
          <p:cNvPr id="4" name="フッター プレースホルダー 3">
            <a:extLst>
              <a:ext uri="{FF2B5EF4-FFF2-40B4-BE49-F238E27FC236}">
                <a16:creationId xmlns:a16="http://schemas.microsoft.com/office/drawing/2014/main" id="{72AE7318-BEE9-478F-BD92-29147E9B30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AF9373B-6DC9-49C6-848B-1148A1ED5F4B}"/>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253685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6F3654A-BEF4-4AD6-87D6-DC1DDC6E8801}"/>
              </a:ext>
            </a:extLst>
          </p:cNvPr>
          <p:cNvSpPr>
            <a:spLocks noGrp="1"/>
          </p:cNvSpPr>
          <p:nvPr>
            <p:ph type="dt" sz="half" idx="10"/>
          </p:nvPr>
        </p:nvSpPr>
        <p:spPr/>
        <p:txBody>
          <a:bodyPr/>
          <a:lstStyle/>
          <a:p>
            <a:fld id="{4A7C1B85-B253-4952-A851-9229B29DEDA7}" type="datetimeFigureOut">
              <a:rPr kumimoji="1" lang="ja-JP" altLang="en-US" smtClean="0"/>
              <a:t>2023/4/13</a:t>
            </a:fld>
            <a:endParaRPr kumimoji="1" lang="ja-JP" altLang="en-US"/>
          </a:p>
        </p:txBody>
      </p:sp>
      <p:sp>
        <p:nvSpPr>
          <p:cNvPr id="3" name="フッター プレースホルダー 2">
            <a:extLst>
              <a:ext uri="{FF2B5EF4-FFF2-40B4-BE49-F238E27FC236}">
                <a16:creationId xmlns:a16="http://schemas.microsoft.com/office/drawing/2014/main" id="{9D43CAE0-47EF-43EF-99AD-E94CDE1EF70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EDDBC16-EB7A-4386-B275-0478E3A7D813}"/>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38518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BFF238-DF27-4903-A8FA-B846C3B039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C997E6-9699-4271-8E82-FEA8F96409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CB2F52B-F811-4B16-A9CE-1042475A8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CB5198B-A5FE-4922-8795-2E22EC597194}"/>
              </a:ext>
            </a:extLst>
          </p:cNvPr>
          <p:cNvSpPr>
            <a:spLocks noGrp="1"/>
          </p:cNvSpPr>
          <p:nvPr>
            <p:ph type="dt" sz="half" idx="10"/>
          </p:nvPr>
        </p:nvSpPr>
        <p:spPr/>
        <p:txBody>
          <a:bodyPr/>
          <a:lstStyle/>
          <a:p>
            <a:fld id="{4A7C1B85-B253-4952-A851-9229B29DEDA7}" type="datetimeFigureOut">
              <a:rPr kumimoji="1" lang="ja-JP" altLang="en-US" smtClean="0"/>
              <a:t>2023/4/13</a:t>
            </a:fld>
            <a:endParaRPr kumimoji="1" lang="ja-JP" altLang="en-US"/>
          </a:p>
        </p:txBody>
      </p:sp>
      <p:sp>
        <p:nvSpPr>
          <p:cNvPr id="6" name="フッター プレースホルダー 5">
            <a:extLst>
              <a:ext uri="{FF2B5EF4-FFF2-40B4-BE49-F238E27FC236}">
                <a16:creationId xmlns:a16="http://schemas.microsoft.com/office/drawing/2014/main" id="{4C195AD4-C21E-48C0-BBBE-7269C73B14A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8BD7E32-FC37-49D2-AC36-FB94A9FE9781}"/>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61334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F858AE-B160-46FE-87C3-14F7C57604F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BDADDDF-6289-4764-B4CE-61E11ABD0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335A45A-2D64-49F6-84F6-7954F288B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73BE9ED-C5B5-4D14-833E-A806E2845FA7}"/>
              </a:ext>
            </a:extLst>
          </p:cNvPr>
          <p:cNvSpPr>
            <a:spLocks noGrp="1"/>
          </p:cNvSpPr>
          <p:nvPr>
            <p:ph type="dt" sz="half" idx="10"/>
          </p:nvPr>
        </p:nvSpPr>
        <p:spPr/>
        <p:txBody>
          <a:bodyPr/>
          <a:lstStyle/>
          <a:p>
            <a:fld id="{4A7C1B85-B253-4952-A851-9229B29DEDA7}" type="datetimeFigureOut">
              <a:rPr kumimoji="1" lang="ja-JP" altLang="en-US" smtClean="0"/>
              <a:t>2023/4/13</a:t>
            </a:fld>
            <a:endParaRPr kumimoji="1" lang="ja-JP" altLang="en-US"/>
          </a:p>
        </p:txBody>
      </p:sp>
      <p:sp>
        <p:nvSpPr>
          <p:cNvPr id="6" name="フッター プレースホルダー 5">
            <a:extLst>
              <a:ext uri="{FF2B5EF4-FFF2-40B4-BE49-F238E27FC236}">
                <a16:creationId xmlns:a16="http://schemas.microsoft.com/office/drawing/2014/main" id="{680C8B97-6E80-461D-8953-A2D0DFA7FBE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A4474B9-5A51-4C2B-8E62-174C01BF1F4F}"/>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67462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6CE1704-EB23-4485-B87F-9A5DEAB1EE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624EDA6-A28D-4091-B310-FC13FFF06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A3FE16-7E5C-4C21-8845-FDF5DAD28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C1B85-B253-4952-A851-9229B29DEDA7}" type="datetimeFigureOut">
              <a:rPr kumimoji="1" lang="ja-JP" altLang="en-US" smtClean="0"/>
              <a:t>2023/4/13</a:t>
            </a:fld>
            <a:endParaRPr kumimoji="1" lang="ja-JP" altLang="en-US"/>
          </a:p>
        </p:txBody>
      </p:sp>
      <p:sp>
        <p:nvSpPr>
          <p:cNvPr id="5" name="フッター プレースホルダー 4">
            <a:extLst>
              <a:ext uri="{FF2B5EF4-FFF2-40B4-BE49-F238E27FC236}">
                <a16:creationId xmlns:a16="http://schemas.microsoft.com/office/drawing/2014/main" id="{80AFD356-A83B-40B7-BD5A-96DF9CDFEA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BEE0459-BDBF-4497-B7EA-586E68E337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1198718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24E28F3-298D-46B2-99CA-E8AF8FFA91D7}"/>
              </a:ext>
            </a:extLst>
          </p:cNvPr>
          <p:cNvSpPr/>
          <p:nvPr/>
        </p:nvSpPr>
        <p:spPr>
          <a:xfrm>
            <a:off x="1524001" y="2527654"/>
            <a:ext cx="9143999" cy="109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 </a:t>
            </a:r>
            <a:r>
              <a:rPr lang="en-US" altLang="ja-JP"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2023</a:t>
            </a:r>
            <a:r>
              <a:rPr lang="ja-JP" altLang="en-US"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年度　校内研修 ］</a:t>
            </a:r>
            <a:endParaRPr lang="ja-JP" altLang="en-US" sz="4800" b="1" dirty="0">
              <a:solidFill>
                <a:schemeClr val="bg2">
                  <a:lumMod val="25000"/>
                </a:schemeClr>
              </a:solidFill>
              <a:latin typeface="ＤＨＰ平成明朝体W3" panose="02020300000000000000" pitchFamily="18" charset="-128"/>
              <a:ea typeface="ＤＨＰ平成明朝体W3" panose="02020300000000000000" pitchFamily="18" charset="-128"/>
            </a:endParaRPr>
          </a:p>
        </p:txBody>
      </p:sp>
      <p:sp>
        <p:nvSpPr>
          <p:cNvPr id="3" name="正方形/長方形 2">
            <a:extLst>
              <a:ext uri="{FF2B5EF4-FFF2-40B4-BE49-F238E27FC236}">
                <a16:creationId xmlns:a16="http://schemas.microsoft.com/office/drawing/2014/main" id="{5F79572C-E4CD-433A-9A78-191F2FF87695}"/>
              </a:ext>
            </a:extLst>
          </p:cNvPr>
          <p:cNvSpPr/>
          <p:nvPr/>
        </p:nvSpPr>
        <p:spPr>
          <a:xfrm>
            <a:off x="0" y="3551466"/>
            <a:ext cx="12191999" cy="109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人事評価制度について</a:t>
            </a:r>
            <a:endParaRPr lang="ja-JP" altLang="en-US" sz="8800" b="1" dirty="0">
              <a:solidFill>
                <a:schemeClr val="bg2">
                  <a:lumMod val="25000"/>
                </a:schemeClr>
              </a:solidFill>
              <a:latin typeface="ＤＨＰ平成明朝体W3" panose="02020300000000000000" pitchFamily="18" charset="-128"/>
              <a:ea typeface="ＤＨＰ平成明朝体W3" panose="02020300000000000000" pitchFamily="18" charset="-128"/>
            </a:endParaRPr>
          </a:p>
        </p:txBody>
      </p:sp>
      <p:sp>
        <p:nvSpPr>
          <p:cNvPr id="2" name="正方形/長方形 1">
            <a:extLst>
              <a:ext uri="{FF2B5EF4-FFF2-40B4-BE49-F238E27FC236}">
                <a16:creationId xmlns:a16="http://schemas.microsoft.com/office/drawing/2014/main" id="{589E03D0-9C53-405F-9662-6F240FC8F13F}"/>
              </a:ext>
            </a:extLst>
          </p:cNvPr>
          <p:cNvSpPr/>
          <p:nvPr/>
        </p:nvSpPr>
        <p:spPr>
          <a:xfrm>
            <a:off x="0" y="3402419"/>
            <a:ext cx="12204000" cy="5316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096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3000"/>
                                        <p:tgtEl>
                                          <p:spTgt spid="2"/>
                                        </p:tgtEl>
                                      </p:cBhvr>
                                    </p:animEffect>
                                  </p:childTnLst>
                                </p:cTn>
                              </p:par>
                              <p:par>
                                <p:cTn id="15" presetID="3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6" name="図 1" descr="図 1"/>
          <p:cNvPicPr>
            <a:picLocks noChangeAspect="1"/>
          </p:cNvPicPr>
          <p:nvPr/>
        </p:nvPicPr>
        <p:blipFill rotWithShape="1">
          <a:blip r:embed="rId3">
            <a:extLst/>
          </a:blip>
          <a:srcRect b="10760"/>
          <a:stretch/>
        </p:blipFill>
        <p:spPr>
          <a:xfrm>
            <a:off x="406360" y="1383260"/>
            <a:ext cx="8845630" cy="5391828"/>
          </a:xfrm>
          <a:prstGeom prst="rect">
            <a:avLst/>
          </a:prstGeom>
          <a:ln w="12700">
            <a:miter lim="400000"/>
          </a:ln>
        </p:spPr>
      </p:pic>
      <p:sp>
        <p:nvSpPr>
          <p:cNvPr id="13" name="正方形/長方形 12">
            <a:extLst>
              <a:ext uri="{FF2B5EF4-FFF2-40B4-BE49-F238E27FC236}">
                <a16:creationId xmlns:a16="http://schemas.microsoft.com/office/drawing/2014/main" id="{91190076-18F7-4CA0-87B3-BD600C387BE4}"/>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4" name="正方形/長方形 13">
            <a:extLst>
              <a:ext uri="{FF2B5EF4-FFF2-40B4-BE49-F238E27FC236}">
                <a16:creationId xmlns:a16="http://schemas.microsoft.com/office/drawing/2014/main" id="{39E6F766-ACEB-4650-930E-67AA796F8087}"/>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5" name="正方形/長方形 24">
            <a:extLst>
              <a:ext uri="{FF2B5EF4-FFF2-40B4-BE49-F238E27FC236}">
                <a16:creationId xmlns:a16="http://schemas.microsoft.com/office/drawing/2014/main" id="{85219C04-B892-47B4-8880-DF327DB3471C}"/>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6" name="正方形/長方形 25">
            <a:extLst>
              <a:ext uri="{FF2B5EF4-FFF2-40B4-BE49-F238E27FC236}">
                <a16:creationId xmlns:a16="http://schemas.microsoft.com/office/drawing/2014/main" id="{E0EEA84C-0859-4DC7-8C05-71A477510CDB}"/>
              </a:ext>
            </a:extLst>
          </p:cNvPr>
          <p:cNvSpPr/>
          <p:nvPr/>
        </p:nvSpPr>
        <p:spPr>
          <a:xfrm>
            <a:off x="10645140" y="242384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7" name="正方形/長方形 26">
            <a:extLst>
              <a:ext uri="{FF2B5EF4-FFF2-40B4-BE49-F238E27FC236}">
                <a16:creationId xmlns:a16="http://schemas.microsoft.com/office/drawing/2014/main" id="{0BCB2126-B25B-482A-8E9A-58A9D1C2E0E7}"/>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28" name="正方形/長方形 27">
            <a:extLst>
              <a:ext uri="{FF2B5EF4-FFF2-40B4-BE49-F238E27FC236}">
                <a16:creationId xmlns:a16="http://schemas.microsoft.com/office/drawing/2014/main" id="{C37A5562-4F58-459F-B2C8-191FCEBA472E}"/>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9" name="正方形/長方形 28">
            <a:extLst>
              <a:ext uri="{FF2B5EF4-FFF2-40B4-BE49-F238E27FC236}">
                <a16:creationId xmlns:a16="http://schemas.microsoft.com/office/drawing/2014/main" id="{77EAD546-0E51-44FF-B4A0-6BE81B6037F5}"/>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0" name="円/楕円 17">
            <a:extLst>
              <a:ext uri="{FF2B5EF4-FFF2-40B4-BE49-F238E27FC236}">
                <a16:creationId xmlns:a16="http://schemas.microsoft.com/office/drawing/2014/main" id="{6C7EC82A-DDA7-41ED-854C-1214790419B3}"/>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1" name="正方形/長方形 30">
            <a:extLst>
              <a:ext uri="{FF2B5EF4-FFF2-40B4-BE49-F238E27FC236}">
                <a16:creationId xmlns:a16="http://schemas.microsoft.com/office/drawing/2014/main" id="{75224ECD-78C1-4B6B-87ED-8A4F43B0299A}"/>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業績評価－自己申告書</a:t>
            </a:r>
          </a:p>
        </p:txBody>
      </p:sp>
      <p:sp>
        <p:nvSpPr>
          <p:cNvPr id="32" name="正方形/長方形 31">
            <a:extLst>
              <a:ext uri="{FF2B5EF4-FFF2-40B4-BE49-F238E27FC236}">
                <a16:creationId xmlns:a16="http://schemas.microsoft.com/office/drawing/2014/main" id="{743B2024-D644-4385-A3BB-62B8C4782EB8}"/>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正方形/長方形 1">
            <a:extLst>
              <a:ext uri="{FF2B5EF4-FFF2-40B4-BE49-F238E27FC236}">
                <a16:creationId xmlns:a16="http://schemas.microsoft.com/office/drawing/2014/main" id="{631752CA-C29F-4257-9AE4-E3EE137A2534}"/>
              </a:ext>
            </a:extLst>
          </p:cNvPr>
          <p:cNvSpPr/>
          <p:nvPr/>
        </p:nvSpPr>
        <p:spPr>
          <a:xfrm>
            <a:off x="257158" y="1279962"/>
            <a:ext cx="9197729" cy="52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吹き出し 16">
            <a:extLst>
              <a:ext uri="{FF2B5EF4-FFF2-40B4-BE49-F238E27FC236}">
                <a16:creationId xmlns:a16="http://schemas.microsoft.com/office/drawing/2014/main" id="{AAF54899-3EB0-4AA5-90E3-A1D094F1022C}"/>
              </a:ext>
            </a:extLst>
          </p:cNvPr>
          <p:cNvSpPr/>
          <p:nvPr/>
        </p:nvSpPr>
        <p:spPr>
          <a:xfrm>
            <a:off x="257158" y="1259916"/>
            <a:ext cx="9401192" cy="387054"/>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ysClr val="windowText" lastClr="000000"/>
                </a:solidFill>
                <a:latin typeface="UD デジタル 教科書体 N-R" panose="02020400000000000000" pitchFamily="17" charset="-128"/>
                <a:ea typeface="UD デジタル 教科書体 N-R" panose="02020400000000000000" pitchFamily="17" charset="-128"/>
              </a:rPr>
              <a:t>学校の教育目標や経営方針等を踏まえた上で目標及び手段を設定してください。</a:t>
            </a:r>
            <a:endParaRPr lang="en-US" altLang="ja-JP" sz="2000" dirty="0">
              <a:solidFill>
                <a:sysClr val="windowText" lastClr="000000"/>
              </a:solidFill>
              <a:latin typeface="UD デジタル 教科書体 N-R" panose="02020400000000000000" pitchFamily="17" charset="-128"/>
              <a:ea typeface="UD デジタル 教科書体 N-R" panose="02020400000000000000" pitchFamily="17" charset="-128"/>
            </a:endParaRPr>
          </a:p>
        </p:txBody>
      </p:sp>
      <p:sp>
        <p:nvSpPr>
          <p:cNvPr id="3" name="テキスト ボックス 2">
            <a:extLst>
              <a:ext uri="{FF2B5EF4-FFF2-40B4-BE49-F238E27FC236}">
                <a16:creationId xmlns:a16="http://schemas.microsoft.com/office/drawing/2014/main" id="{261E1EA4-B786-46A9-8DF2-2DA925866FC9}"/>
              </a:ext>
            </a:extLst>
          </p:cNvPr>
          <p:cNvSpPr txBox="1"/>
          <p:nvPr/>
        </p:nvSpPr>
        <p:spPr>
          <a:xfrm>
            <a:off x="1103358" y="4067816"/>
            <a:ext cx="1938015" cy="400110"/>
          </a:xfrm>
          <a:prstGeom prst="rect">
            <a:avLst/>
          </a:prstGeom>
          <a:noFill/>
        </p:spPr>
        <p:txBody>
          <a:bodyPr wrap="square" rtlCol="0">
            <a:spAutoFit/>
          </a:bodyPr>
          <a:lstStyle/>
          <a:p>
            <a:r>
              <a:rPr kumimoji="1" lang="ja-JP" altLang="en-US" sz="2000" dirty="0">
                <a:highlight>
                  <a:srgbClr val="FFFF00"/>
                </a:highlight>
                <a:latin typeface="ＭＳ ゴシック" panose="020B0609070205080204" pitchFamily="49" charset="-128"/>
                <a:ea typeface="ＭＳ ゴシック" panose="020B0609070205080204" pitchFamily="49" charset="-128"/>
              </a:rPr>
              <a:t>具体的な目標</a:t>
            </a:r>
          </a:p>
        </p:txBody>
      </p:sp>
      <p:sp>
        <p:nvSpPr>
          <p:cNvPr id="16" name="テキスト ボックス 15">
            <a:extLst>
              <a:ext uri="{FF2B5EF4-FFF2-40B4-BE49-F238E27FC236}">
                <a16:creationId xmlns:a16="http://schemas.microsoft.com/office/drawing/2014/main" id="{5AF5BD13-9257-42A4-A8F5-208942CF1B6C}"/>
              </a:ext>
            </a:extLst>
          </p:cNvPr>
          <p:cNvSpPr txBox="1"/>
          <p:nvPr/>
        </p:nvSpPr>
        <p:spPr>
          <a:xfrm>
            <a:off x="1103357" y="4505464"/>
            <a:ext cx="2822600" cy="1631216"/>
          </a:xfrm>
          <a:prstGeom prst="rect">
            <a:avLst/>
          </a:prstGeom>
          <a:noFill/>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例：分数の割り算について、割る数の逆数を乗算する立式ができる児童の割合を前年度比</a:t>
            </a:r>
            <a:r>
              <a:rPr kumimoji="1" lang="en-US" altLang="ja-JP" sz="2000" dirty="0">
                <a:latin typeface="ＭＳ ゴシック" panose="020B0609070205080204" pitchFamily="49" charset="-128"/>
                <a:ea typeface="ＭＳ ゴシック" panose="020B0609070205080204" pitchFamily="49" charset="-128"/>
              </a:rPr>
              <a:t>10</a:t>
            </a:r>
            <a:r>
              <a:rPr kumimoji="1" lang="ja-JP" altLang="en-US" sz="2000" dirty="0">
                <a:latin typeface="ＭＳ ゴシック" panose="020B0609070205080204" pitchFamily="49" charset="-128"/>
                <a:ea typeface="ＭＳ ゴシック" panose="020B0609070205080204" pitchFamily="49" charset="-128"/>
              </a:rPr>
              <a:t>％増とする。</a:t>
            </a:r>
            <a:endParaRPr kumimoji="1" lang="en-US" altLang="ja-JP"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78896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DA17F51-D438-4AA7-A8C8-3259D45FF9F5}"/>
              </a:ext>
            </a:extLst>
          </p:cNvPr>
          <p:cNvSpPr/>
          <p:nvPr/>
        </p:nvSpPr>
        <p:spPr>
          <a:xfrm>
            <a:off x="544959" y="1459545"/>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目標の項目</a:t>
            </a:r>
          </a:p>
        </p:txBody>
      </p:sp>
      <p:sp>
        <p:nvSpPr>
          <p:cNvPr id="11" name="正方形/長方形 10">
            <a:extLst>
              <a:ext uri="{FF2B5EF4-FFF2-40B4-BE49-F238E27FC236}">
                <a16:creationId xmlns:a16="http://schemas.microsoft.com/office/drawing/2014/main" id="{BEFA7B1D-23E5-469D-AFCF-7906441AA4F0}"/>
              </a:ext>
            </a:extLst>
          </p:cNvPr>
          <p:cNvSpPr/>
          <p:nvPr/>
        </p:nvSpPr>
        <p:spPr>
          <a:xfrm>
            <a:off x="492644" y="1933054"/>
            <a:ext cx="3107618" cy="128552"/>
          </a:xfrm>
          <a:prstGeom prst="rect">
            <a:avLst/>
          </a:prstGeom>
          <a:solidFill>
            <a:schemeClr val="tx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正方形/長方形 23">
            <a:extLst>
              <a:ext uri="{FF2B5EF4-FFF2-40B4-BE49-F238E27FC236}">
                <a16:creationId xmlns:a16="http://schemas.microsoft.com/office/drawing/2014/main" id="{A0B14D21-6861-4D4E-B312-E9B09DF7107A}"/>
              </a:ext>
            </a:extLst>
          </p:cNvPr>
          <p:cNvSpPr/>
          <p:nvPr/>
        </p:nvSpPr>
        <p:spPr>
          <a:xfrm>
            <a:off x="556137" y="2174968"/>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実施の手段</a:t>
            </a:r>
          </a:p>
        </p:txBody>
      </p:sp>
      <p:sp>
        <p:nvSpPr>
          <p:cNvPr id="27" name="正方形/長方形 26">
            <a:extLst>
              <a:ext uri="{FF2B5EF4-FFF2-40B4-BE49-F238E27FC236}">
                <a16:creationId xmlns:a16="http://schemas.microsoft.com/office/drawing/2014/main" id="{339E2308-BC78-4772-A896-9F26FC5BC107}"/>
              </a:ext>
            </a:extLst>
          </p:cNvPr>
          <p:cNvSpPr/>
          <p:nvPr/>
        </p:nvSpPr>
        <p:spPr>
          <a:xfrm>
            <a:off x="492644" y="2650931"/>
            <a:ext cx="3107618" cy="128552"/>
          </a:xfrm>
          <a:prstGeom prst="rect">
            <a:avLst/>
          </a:prstGeom>
          <a:solidFill>
            <a:schemeClr val="accent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正方形/長方形 29">
            <a:extLst>
              <a:ext uri="{FF2B5EF4-FFF2-40B4-BE49-F238E27FC236}">
                <a16:creationId xmlns:a16="http://schemas.microsoft.com/office/drawing/2014/main" id="{F32B85BA-C3CA-4189-9C44-379FDAB51922}"/>
              </a:ext>
            </a:extLst>
          </p:cNvPr>
          <p:cNvSpPr/>
          <p:nvPr/>
        </p:nvSpPr>
        <p:spPr>
          <a:xfrm>
            <a:off x="567315" y="2901569"/>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スケジュール</a:t>
            </a:r>
          </a:p>
        </p:txBody>
      </p:sp>
      <p:sp>
        <p:nvSpPr>
          <p:cNvPr id="31" name="正方形/長方形 30">
            <a:extLst>
              <a:ext uri="{FF2B5EF4-FFF2-40B4-BE49-F238E27FC236}">
                <a16:creationId xmlns:a16="http://schemas.microsoft.com/office/drawing/2014/main" id="{4B38F0D6-B51B-41BC-8BC9-CB3D9B1FF69B}"/>
              </a:ext>
            </a:extLst>
          </p:cNvPr>
          <p:cNvSpPr/>
          <p:nvPr/>
        </p:nvSpPr>
        <p:spPr>
          <a:xfrm>
            <a:off x="499805" y="3376305"/>
            <a:ext cx="3107618" cy="128552"/>
          </a:xfrm>
          <a:prstGeom prst="rect">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0000"/>
              </a:solidFill>
            </a:endParaRPr>
          </a:p>
        </p:txBody>
      </p:sp>
      <p:sp>
        <p:nvSpPr>
          <p:cNvPr id="33" name="正方形/長方形 32">
            <a:extLst>
              <a:ext uri="{FF2B5EF4-FFF2-40B4-BE49-F238E27FC236}">
                <a16:creationId xmlns:a16="http://schemas.microsoft.com/office/drawing/2014/main" id="{E404E62D-5A76-479F-A6F2-9393C891F262}"/>
              </a:ext>
            </a:extLst>
          </p:cNvPr>
          <p:cNvSpPr/>
          <p:nvPr/>
        </p:nvSpPr>
        <p:spPr>
          <a:xfrm>
            <a:off x="556136" y="3628170"/>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達成水準　</a:t>
            </a:r>
          </a:p>
        </p:txBody>
      </p:sp>
      <p:sp>
        <p:nvSpPr>
          <p:cNvPr id="34" name="正方形/長方形 33">
            <a:extLst>
              <a:ext uri="{FF2B5EF4-FFF2-40B4-BE49-F238E27FC236}">
                <a16:creationId xmlns:a16="http://schemas.microsoft.com/office/drawing/2014/main" id="{46425276-C7A6-462F-AFBB-EA3B2FF2BFB0}"/>
              </a:ext>
            </a:extLst>
          </p:cNvPr>
          <p:cNvSpPr/>
          <p:nvPr/>
        </p:nvSpPr>
        <p:spPr>
          <a:xfrm>
            <a:off x="499805" y="4101679"/>
            <a:ext cx="3107618" cy="128552"/>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0000"/>
              </a:solidFill>
            </a:endParaRPr>
          </a:p>
        </p:txBody>
      </p:sp>
      <p:sp>
        <p:nvSpPr>
          <p:cNvPr id="25" name="正方形/長方形 24">
            <a:extLst>
              <a:ext uri="{FF2B5EF4-FFF2-40B4-BE49-F238E27FC236}">
                <a16:creationId xmlns:a16="http://schemas.microsoft.com/office/drawing/2014/main" id="{E404E62D-5A76-479F-A6F2-9393C891F262}"/>
              </a:ext>
            </a:extLst>
          </p:cNvPr>
          <p:cNvSpPr/>
          <p:nvPr/>
        </p:nvSpPr>
        <p:spPr>
          <a:xfrm>
            <a:off x="552120" y="4346047"/>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難易度　</a:t>
            </a:r>
          </a:p>
        </p:txBody>
      </p:sp>
      <p:sp>
        <p:nvSpPr>
          <p:cNvPr id="26" name="正方形/長方形 25">
            <a:extLst>
              <a:ext uri="{FF2B5EF4-FFF2-40B4-BE49-F238E27FC236}">
                <a16:creationId xmlns:a16="http://schemas.microsoft.com/office/drawing/2014/main" id="{46425276-C7A6-462F-AFBB-EA3B2FF2BFB0}"/>
              </a:ext>
            </a:extLst>
          </p:cNvPr>
          <p:cNvSpPr/>
          <p:nvPr/>
        </p:nvSpPr>
        <p:spPr>
          <a:xfrm>
            <a:off x="492644" y="4847367"/>
            <a:ext cx="3107618" cy="128552"/>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0000"/>
              </a:solidFill>
            </a:endParaRPr>
          </a:p>
        </p:txBody>
      </p:sp>
      <p:sp>
        <p:nvSpPr>
          <p:cNvPr id="37" name="円/楕円 36"/>
          <p:cNvSpPr/>
          <p:nvPr/>
        </p:nvSpPr>
        <p:spPr>
          <a:xfrm>
            <a:off x="142139" y="5233159"/>
            <a:ext cx="2520000" cy="1476000"/>
          </a:xfrm>
          <a:prstGeom prst="ellipse">
            <a:avLst/>
          </a:prstGeom>
          <a:solidFill>
            <a:schemeClr val="tx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「学校の目標」に沿っている</a:t>
            </a:r>
          </a:p>
        </p:txBody>
      </p:sp>
      <p:sp>
        <p:nvSpPr>
          <p:cNvPr id="38" name="円/楕円 37"/>
          <p:cNvSpPr/>
          <p:nvPr/>
        </p:nvSpPr>
        <p:spPr>
          <a:xfrm>
            <a:off x="2764418" y="5233159"/>
            <a:ext cx="2520000" cy="1476000"/>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「継続」して</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重点的に</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取り組める</a:t>
            </a:r>
          </a:p>
        </p:txBody>
      </p:sp>
      <p:sp>
        <p:nvSpPr>
          <p:cNvPr id="39" name="円/楕円 38"/>
          <p:cNvSpPr/>
          <p:nvPr/>
        </p:nvSpPr>
        <p:spPr>
          <a:xfrm>
            <a:off x="5386697" y="5233159"/>
            <a:ext cx="2520000" cy="1476000"/>
          </a:xfrm>
          <a:prstGeom prst="ellipse">
            <a:avLst/>
          </a:prstGeom>
          <a:solidFill>
            <a:schemeClr val="accent4">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努力することで</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「達成」できる</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レベル</a:t>
            </a:r>
          </a:p>
        </p:txBody>
      </p:sp>
      <p:sp>
        <p:nvSpPr>
          <p:cNvPr id="42" name="正方形/長方形 41">
            <a:extLst>
              <a:ext uri="{FF2B5EF4-FFF2-40B4-BE49-F238E27FC236}">
                <a16:creationId xmlns:a16="http://schemas.microsoft.com/office/drawing/2014/main" id="{A355C2D6-4C82-4CAB-BA63-652D7E296E7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3" name="正方形/長方形 42">
            <a:extLst>
              <a:ext uri="{FF2B5EF4-FFF2-40B4-BE49-F238E27FC236}">
                <a16:creationId xmlns:a16="http://schemas.microsoft.com/office/drawing/2014/main" id="{15E25C30-9C4C-4E7A-90C8-AD6C8FF2AC86}"/>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44" name="正方形/長方形 43">
            <a:extLst>
              <a:ext uri="{FF2B5EF4-FFF2-40B4-BE49-F238E27FC236}">
                <a16:creationId xmlns:a16="http://schemas.microsoft.com/office/drawing/2014/main" id="{4AC980BD-3E47-4615-9F52-A3E563886E5D}"/>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45" name="正方形/長方形 44">
            <a:extLst>
              <a:ext uri="{FF2B5EF4-FFF2-40B4-BE49-F238E27FC236}">
                <a16:creationId xmlns:a16="http://schemas.microsoft.com/office/drawing/2014/main" id="{756BC5A2-8421-4409-A6BB-C1A6B3FF7F34}"/>
              </a:ext>
            </a:extLst>
          </p:cNvPr>
          <p:cNvSpPr/>
          <p:nvPr/>
        </p:nvSpPr>
        <p:spPr>
          <a:xfrm>
            <a:off x="10645140" y="242384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46" name="正方形/長方形 45">
            <a:extLst>
              <a:ext uri="{FF2B5EF4-FFF2-40B4-BE49-F238E27FC236}">
                <a16:creationId xmlns:a16="http://schemas.microsoft.com/office/drawing/2014/main" id="{99972BF2-921E-4DCB-BFC8-FB6E7E94FAFB}"/>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47" name="正方形/長方形 46">
            <a:extLst>
              <a:ext uri="{FF2B5EF4-FFF2-40B4-BE49-F238E27FC236}">
                <a16:creationId xmlns:a16="http://schemas.microsoft.com/office/drawing/2014/main" id="{C6F12D0D-F973-4173-A0F6-0CF950148D43}"/>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55" name="正方形/長方形 54">
            <a:extLst>
              <a:ext uri="{FF2B5EF4-FFF2-40B4-BE49-F238E27FC236}">
                <a16:creationId xmlns:a16="http://schemas.microsoft.com/office/drawing/2014/main" id="{3DCD88ED-173A-4613-889C-D4FFB7F3D925}"/>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56" name="円/楕円 17">
            <a:extLst>
              <a:ext uri="{FF2B5EF4-FFF2-40B4-BE49-F238E27FC236}">
                <a16:creationId xmlns:a16="http://schemas.microsoft.com/office/drawing/2014/main" id="{E1660150-FE3A-43E5-B895-7634A5413AE6}"/>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57" name="正方形/長方形 56">
            <a:extLst>
              <a:ext uri="{FF2B5EF4-FFF2-40B4-BE49-F238E27FC236}">
                <a16:creationId xmlns:a16="http://schemas.microsoft.com/office/drawing/2014/main" id="{C4E24408-7340-4181-8B5B-FBD2D15C93FC}"/>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業績評価－望ましい目標とは？</a:t>
            </a:r>
          </a:p>
        </p:txBody>
      </p:sp>
      <p:sp>
        <p:nvSpPr>
          <p:cNvPr id="58" name="正方形/長方形 57">
            <a:extLst>
              <a:ext uri="{FF2B5EF4-FFF2-40B4-BE49-F238E27FC236}">
                <a16:creationId xmlns:a16="http://schemas.microsoft.com/office/drawing/2014/main" id="{77E296DB-9898-4738-925A-4A3B998781A2}"/>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正方形/長方形 22">
            <a:extLst>
              <a:ext uri="{FF2B5EF4-FFF2-40B4-BE49-F238E27FC236}">
                <a16:creationId xmlns:a16="http://schemas.microsoft.com/office/drawing/2014/main" id="{8BAD0F75-6D53-42E7-B837-834ACC39BB7C}"/>
              </a:ext>
            </a:extLst>
          </p:cNvPr>
          <p:cNvSpPr/>
          <p:nvPr/>
        </p:nvSpPr>
        <p:spPr>
          <a:xfrm>
            <a:off x="3731959" y="1488204"/>
            <a:ext cx="6480000" cy="570103"/>
          </a:xfrm>
          <a:prstGeom prst="rect">
            <a:avLst/>
          </a:prstGeom>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chemeClr val="bg1"/>
                </a:solidFill>
                <a:latin typeface="HGP明朝E" panose="02020900000000000000" pitchFamily="18" charset="-128"/>
                <a:ea typeface="HGP明朝E" panose="02020900000000000000" pitchFamily="18" charset="-128"/>
              </a:rPr>
              <a:t>目指す子どもの姿・身に付けたい資質能力</a:t>
            </a:r>
            <a:endParaRPr lang="en-US" altLang="ja-JP" sz="2400" dirty="0">
              <a:solidFill>
                <a:schemeClr val="bg1"/>
              </a:solidFill>
              <a:latin typeface="HGP明朝E" panose="02020900000000000000" pitchFamily="18" charset="-128"/>
              <a:ea typeface="HGP明朝E" panose="02020900000000000000" pitchFamily="18" charset="-128"/>
            </a:endParaRPr>
          </a:p>
        </p:txBody>
      </p:sp>
      <p:sp>
        <p:nvSpPr>
          <p:cNvPr id="29" name="正方形/長方形 28">
            <a:extLst>
              <a:ext uri="{FF2B5EF4-FFF2-40B4-BE49-F238E27FC236}">
                <a16:creationId xmlns:a16="http://schemas.microsoft.com/office/drawing/2014/main" id="{95FF1EC4-E64D-4588-A4EE-F3C9BB1545E2}"/>
              </a:ext>
            </a:extLst>
          </p:cNvPr>
          <p:cNvSpPr/>
          <p:nvPr/>
        </p:nvSpPr>
        <p:spPr>
          <a:xfrm>
            <a:off x="3743137" y="2203627"/>
            <a:ext cx="6480000" cy="570103"/>
          </a:xfrm>
          <a:prstGeom prst="rect">
            <a:avLst/>
          </a:prstGeom>
          <a:solidFill>
            <a:schemeClr val="accent2">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chemeClr val="bg1"/>
                </a:solidFill>
                <a:latin typeface="HGP明朝E" panose="02020900000000000000" pitchFamily="18" charset="-128"/>
                <a:ea typeface="HGP明朝E" panose="02020900000000000000" pitchFamily="18" charset="-128"/>
              </a:rPr>
              <a:t>どのような方法で、何をするのか</a:t>
            </a:r>
            <a:endParaRPr lang="ja-JP" altLang="en-US" sz="2400" dirty="0">
              <a:solidFill>
                <a:schemeClr val="bg1"/>
              </a:solidFill>
              <a:latin typeface="HGP明朝E" panose="02020900000000000000" pitchFamily="18" charset="-128"/>
              <a:ea typeface="HGP明朝E" panose="02020900000000000000" pitchFamily="18" charset="-128"/>
              <a:cs typeface="Calibri"/>
            </a:endParaRPr>
          </a:p>
        </p:txBody>
      </p:sp>
      <p:sp>
        <p:nvSpPr>
          <p:cNvPr id="32" name="正方形/長方形 31">
            <a:extLst>
              <a:ext uri="{FF2B5EF4-FFF2-40B4-BE49-F238E27FC236}">
                <a16:creationId xmlns:a16="http://schemas.microsoft.com/office/drawing/2014/main" id="{1ABD3A85-14C8-4BA2-B2B7-CF14523B6005}"/>
              </a:ext>
            </a:extLst>
          </p:cNvPr>
          <p:cNvSpPr/>
          <p:nvPr/>
        </p:nvSpPr>
        <p:spPr>
          <a:xfrm>
            <a:off x="3754315" y="2930228"/>
            <a:ext cx="6480000" cy="570103"/>
          </a:xfrm>
          <a:prstGeom prst="rect">
            <a:avLst/>
          </a:prstGeom>
          <a:solidFill>
            <a:schemeClr val="accent4">
              <a:lumMod val="40000"/>
              <a:lumOff val="6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chemeClr val="tx1"/>
                </a:solidFill>
                <a:latin typeface="HGP明朝E" panose="02020900000000000000" pitchFamily="18" charset="-128"/>
                <a:ea typeface="HGP明朝E" panose="02020900000000000000" pitchFamily="18" charset="-128"/>
              </a:rPr>
              <a:t>いつまでに、何をするか</a:t>
            </a:r>
            <a:endParaRPr lang="ja-JP" altLang="en-US" sz="2400" dirty="0">
              <a:solidFill>
                <a:srgbClr val="000000"/>
              </a:solidFill>
              <a:latin typeface="HGP明朝E" panose="02020900000000000000" pitchFamily="18" charset="-128"/>
              <a:ea typeface="HGP明朝E" panose="02020900000000000000" pitchFamily="18" charset="-128"/>
              <a:cs typeface="Calibri"/>
            </a:endParaRPr>
          </a:p>
        </p:txBody>
      </p:sp>
      <p:sp>
        <p:nvSpPr>
          <p:cNvPr id="35" name="正方形/長方形 34">
            <a:extLst>
              <a:ext uri="{FF2B5EF4-FFF2-40B4-BE49-F238E27FC236}">
                <a16:creationId xmlns:a16="http://schemas.microsoft.com/office/drawing/2014/main" id="{12E14439-361F-4D9C-8B46-532CC338BC45}"/>
              </a:ext>
            </a:extLst>
          </p:cNvPr>
          <p:cNvSpPr/>
          <p:nvPr/>
        </p:nvSpPr>
        <p:spPr>
          <a:xfrm>
            <a:off x="3743136" y="3656829"/>
            <a:ext cx="6480000" cy="570103"/>
          </a:xfrm>
          <a:prstGeom prst="rect">
            <a:avLst/>
          </a:prstGeom>
          <a:solidFill>
            <a:schemeClr val="bg1">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chemeClr val="tx1"/>
                </a:solidFill>
                <a:latin typeface="HGP明朝E" panose="02020900000000000000" pitchFamily="18" charset="-128"/>
                <a:ea typeface="HGP明朝E" panose="02020900000000000000" pitchFamily="18" charset="-128"/>
              </a:rPr>
              <a:t>期末時点で、どうなっているべきか</a:t>
            </a:r>
            <a:endParaRPr lang="ja-JP" altLang="en-US" sz="2400" dirty="0">
              <a:solidFill>
                <a:srgbClr val="000000"/>
              </a:solidFill>
              <a:latin typeface="HGP明朝E" panose="02020900000000000000" pitchFamily="18" charset="-128"/>
              <a:ea typeface="HGP明朝E" panose="02020900000000000000" pitchFamily="18" charset="-128"/>
              <a:cs typeface="Calibri"/>
            </a:endParaRPr>
          </a:p>
        </p:txBody>
      </p:sp>
      <p:sp>
        <p:nvSpPr>
          <p:cNvPr id="28" name="正方形/長方形 27">
            <a:extLst>
              <a:ext uri="{FF2B5EF4-FFF2-40B4-BE49-F238E27FC236}">
                <a16:creationId xmlns:a16="http://schemas.microsoft.com/office/drawing/2014/main" id="{12E14439-361F-4D9C-8B46-532CC338BC45}"/>
              </a:ext>
            </a:extLst>
          </p:cNvPr>
          <p:cNvSpPr/>
          <p:nvPr/>
        </p:nvSpPr>
        <p:spPr>
          <a:xfrm>
            <a:off x="3739120" y="4374706"/>
            <a:ext cx="6480000" cy="570103"/>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rgbClr val="000000"/>
                </a:solidFill>
                <a:latin typeface="HGPMinchoE"/>
                <a:ea typeface="HGPMinchoE"/>
                <a:cs typeface="Calibri"/>
              </a:rPr>
              <a:t>職位・経験に応じた目標の難易度</a:t>
            </a:r>
          </a:p>
        </p:txBody>
      </p:sp>
      <p:sp>
        <p:nvSpPr>
          <p:cNvPr id="36" name="円/楕円 38">
            <a:extLst>
              <a:ext uri="{FF2B5EF4-FFF2-40B4-BE49-F238E27FC236}">
                <a16:creationId xmlns:a16="http://schemas.microsoft.com/office/drawing/2014/main" id="{DF5ABA93-E522-4E37-9E69-C377F4EDBF36}"/>
              </a:ext>
            </a:extLst>
          </p:cNvPr>
          <p:cNvSpPr/>
          <p:nvPr/>
        </p:nvSpPr>
        <p:spPr>
          <a:xfrm>
            <a:off x="8008976" y="5233159"/>
            <a:ext cx="2520000" cy="1476000"/>
          </a:xfrm>
          <a:prstGeom prst="ellipse">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具体的な行動記述や数値目標を示す</a:t>
            </a:r>
          </a:p>
        </p:txBody>
      </p:sp>
    </p:spTree>
    <p:extLst>
      <p:ext uri="{BB962C8B-B14F-4D97-AF65-F5344CB8AC3E}">
        <p14:creationId xmlns:p14="http://schemas.microsoft.com/office/powerpoint/2010/main" val="115024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p:cNvGrpSpPr/>
          <p:nvPr/>
        </p:nvGrpSpPr>
        <p:grpSpPr>
          <a:xfrm>
            <a:off x="3537084" y="1572629"/>
            <a:ext cx="2042428" cy="1641150"/>
            <a:chOff x="4843795" y="0"/>
            <a:chExt cx="2042428" cy="1641150"/>
          </a:xfrm>
          <a:solidFill>
            <a:schemeClr val="bg1">
              <a:lumMod val="85000"/>
            </a:schemeClr>
          </a:solidFill>
          <a:effectLst>
            <a:outerShdw blurRad="50800" dist="38100" dir="2700000" algn="tl" rotWithShape="0">
              <a:prstClr val="black">
                <a:alpha val="40000"/>
              </a:prstClr>
            </a:outerShdw>
          </a:effectLst>
        </p:grpSpPr>
        <p:sp>
          <p:nvSpPr>
            <p:cNvPr id="34" name="角丸四角形 33"/>
            <p:cNvSpPr/>
            <p:nvPr/>
          </p:nvSpPr>
          <p:spPr>
            <a:xfrm>
              <a:off x="4843795" y="0"/>
              <a:ext cx="2042428" cy="1641150"/>
            </a:xfrm>
            <a:prstGeom prst="roundRect">
              <a:avLst/>
            </a:prstGeom>
            <a:grpFill/>
            <a:ln>
              <a:noFill/>
            </a:ln>
          </p:spPr>
          <p:style>
            <a:lnRef idx="0">
              <a:schemeClr val="accent2"/>
            </a:lnRef>
            <a:fillRef idx="3">
              <a:schemeClr val="accent2"/>
            </a:fillRef>
            <a:effectRef idx="3">
              <a:schemeClr val="accent2"/>
            </a:effectRef>
            <a:fontRef idx="minor">
              <a:schemeClr val="lt1"/>
            </a:fontRef>
          </p:style>
        </p:sp>
        <p:sp>
          <p:nvSpPr>
            <p:cNvPr id="35" name="角丸四角形 4"/>
            <p:cNvSpPr/>
            <p:nvPr/>
          </p:nvSpPr>
          <p:spPr>
            <a:xfrm>
              <a:off x="4923909" y="80114"/>
              <a:ext cx="1882200" cy="148092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endParaRPr lang="en-US" altLang="ja-JP" sz="10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目標設定</a:t>
              </a:r>
              <a:endParaRPr lang="en-US" altLang="ja-JP" sz="25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実施計画</a:t>
              </a:r>
            </a:p>
          </p:txBody>
        </p:sp>
      </p:grpSp>
      <p:grpSp>
        <p:nvGrpSpPr>
          <p:cNvPr id="42" name="グループ化 41"/>
          <p:cNvGrpSpPr/>
          <p:nvPr/>
        </p:nvGrpSpPr>
        <p:grpSpPr>
          <a:xfrm>
            <a:off x="464399" y="3211750"/>
            <a:ext cx="2042428" cy="1641150"/>
            <a:chOff x="4843795" y="0"/>
            <a:chExt cx="2042428" cy="1641150"/>
          </a:xfrm>
          <a:solidFill>
            <a:schemeClr val="bg1">
              <a:lumMod val="85000"/>
            </a:schemeClr>
          </a:solidFill>
          <a:effectLst>
            <a:outerShdw blurRad="50800" dist="38100" dir="2700000" algn="tl" rotWithShape="0">
              <a:prstClr val="black">
                <a:alpha val="40000"/>
              </a:prstClr>
            </a:outerShdw>
          </a:effectLst>
        </p:grpSpPr>
        <p:sp>
          <p:nvSpPr>
            <p:cNvPr id="43" name="角丸四角形 42"/>
            <p:cNvSpPr/>
            <p:nvPr/>
          </p:nvSpPr>
          <p:spPr>
            <a:xfrm>
              <a:off x="4843795" y="0"/>
              <a:ext cx="2042428" cy="1641150"/>
            </a:xfrm>
            <a:prstGeom prst="roundRect">
              <a:avLst/>
            </a:prstGeom>
            <a:grpFill/>
            <a:ln>
              <a:noFill/>
            </a:ln>
          </p:spPr>
          <p:style>
            <a:lnRef idx="0">
              <a:schemeClr val="accent2"/>
            </a:lnRef>
            <a:fillRef idx="3">
              <a:schemeClr val="accent2"/>
            </a:fillRef>
            <a:effectRef idx="3">
              <a:schemeClr val="accent2"/>
            </a:effectRef>
            <a:fontRef idx="minor">
              <a:schemeClr val="lt1"/>
            </a:fontRef>
          </p:style>
        </p:sp>
        <p:sp>
          <p:nvSpPr>
            <p:cNvPr id="44" name="角丸四角形 4"/>
            <p:cNvSpPr/>
            <p:nvPr/>
          </p:nvSpPr>
          <p:spPr>
            <a:xfrm>
              <a:off x="4923909" y="80114"/>
              <a:ext cx="1882200" cy="148092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endParaRPr lang="en-US" altLang="ja-JP" sz="10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能力向上</a:t>
              </a:r>
              <a:endParaRPr lang="en-US" altLang="ja-JP" sz="25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取組改善</a:t>
              </a:r>
            </a:p>
          </p:txBody>
        </p:sp>
      </p:grpSp>
      <p:grpSp>
        <p:nvGrpSpPr>
          <p:cNvPr id="45" name="グループ化 44"/>
          <p:cNvGrpSpPr/>
          <p:nvPr/>
        </p:nvGrpSpPr>
        <p:grpSpPr>
          <a:xfrm>
            <a:off x="3532428" y="4854929"/>
            <a:ext cx="2042428" cy="1641150"/>
            <a:chOff x="3343611" y="3486764"/>
            <a:chExt cx="2042428" cy="1641150"/>
          </a:xfrm>
          <a:solidFill>
            <a:schemeClr val="bg1">
              <a:lumMod val="85000"/>
            </a:schemeClr>
          </a:solidFill>
          <a:effectLst>
            <a:outerShdw blurRad="50800" dist="38100" dir="2700000" algn="tl" rotWithShape="0">
              <a:prstClr val="black">
                <a:alpha val="40000"/>
              </a:prstClr>
            </a:outerShdw>
          </a:effectLst>
        </p:grpSpPr>
        <p:sp>
          <p:nvSpPr>
            <p:cNvPr id="46" name="角丸四角形 45"/>
            <p:cNvSpPr/>
            <p:nvPr/>
          </p:nvSpPr>
          <p:spPr>
            <a:xfrm>
              <a:off x="3343611" y="3486764"/>
              <a:ext cx="2042428" cy="1641150"/>
            </a:xfrm>
            <a:prstGeom prst="roundRect">
              <a:avLst/>
            </a:prstGeom>
            <a:grpFill/>
            <a:ln>
              <a:noFill/>
            </a:ln>
          </p:spPr>
          <p:style>
            <a:lnRef idx="0">
              <a:schemeClr val="accent2"/>
            </a:lnRef>
            <a:fillRef idx="3">
              <a:schemeClr val="accent2"/>
            </a:fillRef>
            <a:effectRef idx="3">
              <a:schemeClr val="accent2"/>
            </a:effectRef>
            <a:fontRef idx="minor">
              <a:schemeClr val="lt1"/>
            </a:fontRef>
          </p:style>
        </p:sp>
        <p:sp>
          <p:nvSpPr>
            <p:cNvPr id="47" name="角丸四角形 4"/>
            <p:cNvSpPr/>
            <p:nvPr/>
          </p:nvSpPr>
          <p:spPr>
            <a:xfrm>
              <a:off x="3423725" y="3566878"/>
              <a:ext cx="1882200" cy="148092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取組状況</a:t>
              </a:r>
              <a:endParaRPr lang="en-US" altLang="ja-JP" sz="25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確認</a:t>
              </a:r>
            </a:p>
          </p:txBody>
        </p:sp>
      </p:grpSp>
      <p:grpSp>
        <p:nvGrpSpPr>
          <p:cNvPr id="48" name="グループ化 47"/>
          <p:cNvGrpSpPr/>
          <p:nvPr/>
        </p:nvGrpSpPr>
        <p:grpSpPr>
          <a:xfrm>
            <a:off x="6639812" y="3213779"/>
            <a:ext cx="2042428" cy="1641150"/>
            <a:chOff x="6658021" y="1744030"/>
            <a:chExt cx="2042428" cy="1641150"/>
          </a:xfrm>
          <a:solidFill>
            <a:schemeClr val="bg1">
              <a:lumMod val="85000"/>
            </a:schemeClr>
          </a:solidFill>
          <a:effectLst>
            <a:outerShdw blurRad="50800" dist="38100" dir="2700000" algn="tl" rotWithShape="0">
              <a:prstClr val="black">
                <a:alpha val="40000"/>
              </a:prstClr>
            </a:outerShdw>
          </a:effectLst>
        </p:grpSpPr>
        <p:sp>
          <p:nvSpPr>
            <p:cNvPr id="49" name="角丸四角形 48"/>
            <p:cNvSpPr/>
            <p:nvPr/>
          </p:nvSpPr>
          <p:spPr>
            <a:xfrm>
              <a:off x="6658021" y="1744030"/>
              <a:ext cx="2042428" cy="1641150"/>
            </a:xfrm>
            <a:prstGeom prst="roundRect">
              <a:avLst/>
            </a:prstGeom>
            <a:grpFill/>
            <a:ln>
              <a:noFill/>
            </a:ln>
          </p:spPr>
          <p:style>
            <a:lnRef idx="0">
              <a:schemeClr val="accent2"/>
            </a:lnRef>
            <a:fillRef idx="3">
              <a:schemeClr val="accent2"/>
            </a:fillRef>
            <a:effectRef idx="3">
              <a:schemeClr val="accent2"/>
            </a:effectRef>
            <a:fontRef idx="minor">
              <a:schemeClr val="lt1"/>
            </a:fontRef>
          </p:style>
        </p:sp>
        <p:sp>
          <p:nvSpPr>
            <p:cNvPr id="50" name="角丸四角形 4"/>
            <p:cNvSpPr/>
            <p:nvPr/>
          </p:nvSpPr>
          <p:spPr>
            <a:xfrm>
              <a:off x="6738135" y="1824144"/>
              <a:ext cx="1882200" cy="148092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endParaRPr lang="en-US" altLang="ja-JP" sz="10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職務遂行</a:t>
              </a:r>
            </a:p>
          </p:txBody>
        </p:sp>
      </p:grpSp>
      <p:sp>
        <p:nvSpPr>
          <p:cNvPr id="51" name="屈折矢印 50"/>
          <p:cNvSpPr/>
          <p:nvPr/>
        </p:nvSpPr>
        <p:spPr>
          <a:xfrm flipV="1">
            <a:off x="5859837" y="1957333"/>
            <a:ext cx="1214438" cy="1125787"/>
          </a:xfrm>
          <a:prstGeom prst="bentUpArrow">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2" name="屈折矢印 51"/>
          <p:cNvSpPr/>
          <p:nvPr/>
        </p:nvSpPr>
        <p:spPr>
          <a:xfrm rot="16200000" flipV="1">
            <a:off x="2153496" y="1913007"/>
            <a:ext cx="1214438" cy="1125787"/>
          </a:xfrm>
          <a:prstGeom prst="bentUpArrow">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3" name="屈折矢印 52"/>
          <p:cNvSpPr/>
          <p:nvPr/>
        </p:nvSpPr>
        <p:spPr>
          <a:xfrm rot="16200000" flipH="1">
            <a:off x="5780285" y="4994184"/>
            <a:ext cx="1214438" cy="1125787"/>
          </a:xfrm>
          <a:prstGeom prst="bentUpArrow">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4" name="屈折矢印 53"/>
          <p:cNvSpPr/>
          <p:nvPr/>
        </p:nvSpPr>
        <p:spPr>
          <a:xfrm flipH="1">
            <a:off x="2109171" y="4924679"/>
            <a:ext cx="1214438" cy="1125787"/>
          </a:xfrm>
          <a:prstGeom prst="bentUpArrow">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7" name="円/楕円 56"/>
          <p:cNvSpPr/>
          <p:nvPr/>
        </p:nvSpPr>
        <p:spPr>
          <a:xfrm>
            <a:off x="2689715" y="3577301"/>
            <a:ext cx="900000" cy="900000"/>
          </a:xfrm>
          <a:prstGeom prst="ellipse">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4000" dirty="0">
                <a:solidFill>
                  <a:schemeClr val="bg1"/>
                </a:solidFill>
                <a:latin typeface="Century Gothic" panose="020B0502020202020204" pitchFamily="34" charset="0"/>
                <a:ea typeface="HGP明朝E" panose="02020900000000000000" pitchFamily="18" charset="-128"/>
              </a:rPr>
              <a:t>P</a:t>
            </a:r>
            <a:endParaRPr lang="ja-JP" altLang="en-US" sz="4000" dirty="0">
              <a:solidFill>
                <a:schemeClr val="bg1"/>
              </a:solidFill>
              <a:latin typeface="Century Gothic" panose="020B0502020202020204" pitchFamily="34" charset="0"/>
              <a:ea typeface="HGP明朝E" panose="02020900000000000000" pitchFamily="18" charset="-128"/>
            </a:endParaRPr>
          </a:p>
        </p:txBody>
      </p:sp>
      <p:sp>
        <p:nvSpPr>
          <p:cNvPr id="59" name="円/楕円 58"/>
          <p:cNvSpPr/>
          <p:nvPr/>
        </p:nvSpPr>
        <p:spPr>
          <a:xfrm>
            <a:off x="3652223" y="3577301"/>
            <a:ext cx="900000" cy="900000"/>
          </a:xfrm>
          <a:prstGeom prst="ellipse">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4000" dirty="0">
                <a:solidFill>
                  <a:schemeClr val="bg1"/>
                </a:solidFill>
                <a:latin typeface="Century Gothic" panose="020B0502020202020204" pitchFamily="34" charset="0"/>
                <a:ea typeface="HGP明朝E" panose="02020900000000000000" pitchFamily="18" charset="-128"/>
              </a:rPr>
              <a:t>D</a:t>
            </a:r>
            <a:endParaRPr lang="ja-JP" altLang="en-US" sz="4000" dirty="0">
              <a:solidFill>
                <a:schemeClr val="bg1"/>
              </a:solidFill>
              <a:latin typeface="Century Gothic" panose="020B0502020202020204" pitchFamily="34" charset="0"/>
              <a:ea typeface="HGP明朝E" panose="02020900000000000000" pitchFamily="18" charset="-128"/>
            </a:endParaRPr>
          </a:p>
        </p:txBody>
      </p:sp>
      <p:sp>
        <p:nvSpPr>
          <p:cNvPr id="60" name="円/楕円 59"/>
          <p:cNvSpPr/>
          <p:nvPr/>
        </p:nvSpPr>
        <p:spPr>
          <a:xfrm>
            <a:off x="4614731" y="3577301"/>
            <a:ext cx="900000" cy="900000"/>
          </a:xfrm>
          <a:prstGeom prst="ellipse">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4000" dirty="0">
                <a:solidFill>
                  <a:schemeClr val="bg1"/>
                </a:solidFill>
                <a:latin typeface="Century Gothic" panose="020B0502020202020204" pitchFamily="34" charset="0"/>
                <a:ea typeface="HGP明朝E" panose="02020900000000000000" pitchFamily="18" charset="-128"/>
              </a:rPr>
              <a:t>C</a:t>
            </a:r>
            <a:endParaRPr lang="ja-JP" altLang="en-US" sz="4000" dirty="0">
              <a:solidFill>
                <a:schemeClr val="bg1"/>
              </a:solidFill>
              <a:latin typeface="Century Gothic" panose="020B0502020202020204" pitchFamily="34" charset="0"/>
              <a:ea typeface="HGP明朝E" panose="02020900000000000000" pitchFamily="18" charset="-128"/>
            </a:endParaRPr>
          </a:p>
        </p:txBody>
      </p:sp>
      <p:sp>
        <p:nvSpPr>
          <p:cNvPr id="61" name="円/楕円 60"/>
          <p:cNvSpPr/>
          <p:nvPr/>
        </p:nvSpPr>
        <p:spPr>
          <a:xfrm>
            <a:off x="5577240" y="3577301"/>
            <a:ext cx="900000" cy="900000"/>
          </a:xfrm>
          <a:prstGeom prst="ellipse">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4000" dirty="0">
                <a:solidFill>
                  <a:schemeClr val="bg1"/>
                </a:solidFill>
                <a:latin typeface="Century Gothic" panose="020B0502020202020204" pitchFamily="34" charset="0"/>
                <a:ea typeface="HGP明朝E" panose="02020900000000000000" pitchFamily="18" charset="-128"/>
              </a:rPr>
              <a:t>A</a:t>
            </a:r>
            <a:endParaRPr lang="ja-JP" altLang="en-US" sz="4000" dirty="0">
              <a:solidFill>
                <a:schemeClr val="bg1"/>
              </a:solidFill>
              <a:latin typeface="Century Gothic" panose="020B0502020202020204" pitchFamily="34" charset="0"/>
              <a:ea typeface="HGP明朝E" panose="02020900000000000000" pitchFamily="18" charset="-128"/>
            </a:endParaRPr>
          </a:p>
        </p:txBody>
      </p:sp>
      <p:sp>
        <p:nvSpPr>
          <p:cNvPr id="2" name="角丸四角形 1"/>
          <p:cNvSpPr/>
          <p:nvPr/>
        </p:nvSpPr>
        <p:spPr>
          <a:xfrm>
            <a:off x="834378" y="2998445"/>
            <a:ext cx="1302471" cy="450000"/>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b="1" dirty="0">
                <a:solidFill>
                  <a:schemeClr val="tx1"/>
                </a:solidFill>
                <a:latin typeface="HG丸ｺﾞｼｯｸM-PRO" panose="020F0600000000000000" pitchFamily="50" charset="-128"/>
                <a:ea typeface="HG丸ｺﾞｼｯｸM-PRO" panose="020F0600000000000000" pitchFamily="50" charset="-128"/>
              </a:rPr>
              <a:t>ACTION</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2" name="角丸四角形 61"/>
          <p:cNvSpPr/>
          <p:nvPr/>
        </p:nvSpPr>
        <p:spPr>
          <a:xfrm>
            <a:off x="3936005" y="6284377"/>
            <a:ext cx="1302471" cy="450000"/>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b="1" dirty="0">
                <a:solidFill>
                  <a:schemeClr val="tx1"/>
                </a:solidFill>
                <a:latin typeface="HG丸ｺﾞｼｯｸM-PRO" panose="020F0600000000000000" pitchFamily="50" charset="-128"/>
                <a:ea typeface="HG丸ｺﾞｼｯｸM-PRO" panose="020F0600000000000000" pitchFamily="50" charset="-128"/>
              </a:rPr>
              <a:t>CHECK</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3" name="角丸四角形 62"/>
          <p:cNvSpPr/>
          <p:nvPr/>
        </p:nvSpPr>
        <p:spPr>
          <a:xfrm>
            <a:off x="3900988" y="1350648"/>
            <a:ext cx="1302471" cy="450000"/>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b="1" dirty="0">
                <a:solidFill>
                  <a:schemeClr val="tx1"/>
                </a:solidFill>
                <a:latin typeface="HG丸ｺﾞｼｯｸM-PRO" panose="020F0600000000000000" pitchFamily="50" charset="-128"/>
                <a:ea typeface="HG丸ｺﾞｼｯｸM-PRO" panose="020F0600000000000000" pitchFamily="50" charset="-128"/>
              </a:rPr>
              <a:t>PLAN</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4" name="角丸四角形 63"/>
          <p:cNvSpPr/>
          <p:nvPr/>
        </p:nvSpPr>
        <p:spPr>
          <a:xfrm>
            <a:off x="7009791" y="2987422"/>
            <a:ext cx="1302471" cy="450000"/>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b="1" dirty="0">
                <a:solidFill>
                  <a:schemeClr val="tx1"/>
                </a:solidFill>
                <a:latin typeface="HG丸ｺﾞｼｯｸM-PRO" panose="020F0600000000000000" pitchFamily="50" charset="-128"/>
                <a:ea typeface="HG丸ｺﾞｼｯｸM-PRO" panose="020F0600000000000000" pitchFamily="50" charset="-128"/>
              </a:rPr>
              <a:t>DO</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正方形/長方形 35">
            <a:extLst>
              <a:ext uri="{FF2B5EF4-FFF2-40B4-BE49-F238E27FC236}">
                <a16:creationId xmlns:a16="http://schemas.microsoft.com/office/drawing/2014/main" id="{3AC56ABE-53E2-457B-B3AD-4351B4196212}"/>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7" name="正方形/長方形 36">
            <a:extLst>
              <a:ext uri="{FF2B5EF4-FFF2-40B4-BE49-F238E27FC236}">
                <a16:creationId xmlns:a16="http://schemas.microsoft.com/office/drawing/2014/main" id="{E3535C17-2CB5-4896-804D-3356CF8C3348}"/>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38" name="正方形/長方形 37">
            <a:extLst>
              <a:ext uri="{FF2B5EF4-FFF2-40B4-BE49-F238E27FC236}">
                <a16:creationId xmlns:a16="http://schemas.microsoft.com/office/drawing/2014/main" id="{69554A76-9922-478A-A85E-F847E5230A36}"/>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39" name="正方形/長方形 38">
            <a:extLst>
              <a:ext uri="{FF2B5EF4-FFF2-40B4-BE49-F238E27FC236}">
                <a16:creationId xmlns:a16="http://schemas.microsoft.com/office/drawing/2014/main" id="{3AFDCE8E-58EC-4ED7-AE77-4AF1A96F7E82}"/>
              </a:ext>
            </a:extLst>
          </p:cNvPr>
          <p:cNvSpPr/>
          <p:nvPr/>
        </p:nvSpPr>
        <p:spPr>
          <a:xfrm>
            <a:off x="10645140" y="242384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40" name="正方形/長方形 39">
            <a:extLst>
              <a:ext uri="{FF2B5EF4-FFF2-40B4-BE49-F238E27FC236}">
                <a16:creationId xmlns:a16="http://schemas.microsoft.com/office/drawing/2014/main" id="{E4D2874B-6764-4199-AE38-7F592C3BE484}"/>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1" name="正方形/長方形 70">
            <a:extLst>
              <a:ext uri="{FF2B5EF4-FFF2-40B4-BE49-F238E27FC236}">
                <a16:creationId xmlns:a16="http://schemas.microsoft.com/office/drawing/2014/main" id="{7046C440-BC99-49EF-8B5A-04C230BC588A}"/>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72" name="正方形/長方形 71">
            <a:extLst>
              <a:ext uri="{FF2B5EF4-FFF2-40B4-BE49-F238E27FC236}">
                <a16:creationId xmlns:a16="http://schemas.microsoft.com/office/drawing/2014/main" id="{99DFE430-1411-45B6-9C2A-92886658CCA6}"/>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73" name="円/楕円 17">
            <a:extLst>
              <a:ext uri="{FF2B5EF4-FFF2-40B4-BE49-F238E27FC236}">
                <a16:creationId xmlns:a16="http://schemas.microsoft.com/office/drawing/2014/main" id="{51B38C7A-5F70-4798-9EFA-B826D8410A6F}"/>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74" name="正方形/長方形 73">
            <a:extLst>
              <a:ext uri="{FF2B5EF4-FFF2-40B4-BE49-F238E27FC236}">
                <a16:creationId xmlns:a16="http://schemas.microsoft.com/office/drawing/2014/main" id="{5FB7C656-1537-4398-933F-857278FC45A5}"/>
              </a:ext>
            </a:extLst>
          </p:cNvPr>
          <p:cNvSpPr/>
          <p:nvPr/>
        </p:nvSpPr>
        <p:spPr>
          <a:xfrm>
            <a:off x="818274" y="256220"/>
            <a:ext cx="8385361"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業績評価－ＰＤＣＡ</a:t>
            </a:r>
          </a:p>
        </p:txBody>
      </p:sp>
      <p:sp>
        <p:nvSpPr>
          <p:cNvPr id="75" name="正方形/長方形 74">
            <a:extLst>
              <a:ext uri="{FF2B5EF4-FFF2-40B4-BE49-F238E27FC236}">
                <a16:creationId xmlns:a16="http://schemas.microsoft.com/office/drawing/2014/main" id="{B80900AC-E707-4ED4-9EF5-DFA29CF83F41}"/>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100407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543726695"/>
              </p:ext>
            </p:extLst>
          </p:nvPr>
        </p:nvGraphicFramePr>
        <p:xfrm>
          <a:off x="142139" y="1350224"/>
          <a:ext cx="9577861" cy="3822020"/>
        </p:xfrm>
        <a:graphic>
          <a:graphicData uri="http://schemas.openxmlformats.org/drawingml/2006/table">
            <a:tbl>
              <a:tblPr firstRow="1" bandRow="1">
                <a:tableStyleId>{21E4AEA4-8DFA-4A89-87EB-49C32662AFE0}</a:tableStyleId>
              </a:tblPr>
              <a:tblGrid>
                <a:gridCol w="2039635">
                  <a:extLst>
                    <a:ext uri="{9D8B030D-6E8A-4147-A177-3AD203B41FA5}">
                      <a16:colId xmlns:a16="http://schemas.microsoft.com/office/drawing/2014/main" val="20000"/>
                    </a:ext>
                  </a:extLst>
                </a:gridCol>
                <a:gridCol w="1507645">
                  <a:extLst>
                    <a:ext uri="{9D8B030D-6E8A-4147-A177-3AD203B41FA5}">
                      <a16:colId xmlns:a16="http://schemas.microsoft.com/office/drawing/2014/main" val="20003"/>
                    </a:ext>
                  </a:extLst>
                </a:gridCol>
                <a:gridCol w="753823">
                  <a:extLst>
                    <a:ext uri="{9D8B030D-6E8A-4147-A177-3AD203B41FA5}">
                      <a16:colId xmlns:a16="http://schemas.microsoft.com/office/drawing/2014/main" val="20004"/>
                    </a:ext>
                  </a:extLst>
                </a:gridCol>
                <a:gridCol w="753823">
                  <a:extLst>
                    <a:ext uri="{9D8B030D-6E8A-4147-A177-3AD203B41FA5}">
                      <a16:colId xmlns:a16="http://schemas.microsoft.com/office/drawing/2014/main" val="20005"/>
                    </a:ext>
                  </a:extLst>
                </a:gridCol>
                <a:gridCol w="1507645">
                  <a:extLst>
                    <a:ext uri="{9D8B030D-6E8A-4147-A177-3AD203B41FA5}">
                      <a16:colId xmlns:a16="http://schemas.microsoft.com/office/drawing/2014/main" val="20006"/>
                    </a:ext>
                  </a:extLst>
                </a:gridCol>
                <a:gridCol w="1507645">
                  <a:extLst>
                    <a:ext uri="{9D8B030D-6E8A-4147-A177-3AD203B41FA5}">
                      <a16:colId xmlns:a16="http://schemas.microsoft.com/office/drawing/2014/main" val="20007"/>
                    </a:ext>
                  </a:extLst>
                </a:gridCol>
                <a:gridCol w="1507645">
                  <a:extLst>
                    <a:ext uri="{9D8B030D-6E8A-4147-A177-3AD203B41FA5}">
                      <a16:colId xmlns:a16="http://schemas.microsoft.com/office/drawing/2014/main" val="20008"/>
                    </a:ext>
                  </a:extLst>
                </a:gridCol>
              </a:tblGrid>
              <a:tr h="1001314">
                <a:tc>
                  <a:txBody>
                    <a:bodyPr/>
                    <a:lstStyle/>
                    <a:p>
                      <a:pPr algn="ctr"/>
                      <a:r>
                        <a:rPr kumimoji="1" lang="ja-JP" altLang="en-US" sz="2400" dirty="0"/>
                        <a:t>業績評価</a:t>
                      </a:r>
                      <a:endParaRPr kumimoji="1" lang="en-US" altLang="ja-JP" sz="2400" dirty="0"/>
                    </a:p>
                    <a:p>
                      <a:pPr algn="ctr"/>
                      <a:r>
                        <a:rPr kumimoji="1" lang="ja-JP" altLang="en-US" sz="2400" dirty="0"/>
                        <a:t>結果</a:t>
                      </a:r>
                      <a:endParaRPr kumimoji="1" lang="ja-JP" altLang="en-US" sz="2400"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kumimoji="1" lang="en-US" altLang="ja-JP" sz="3200" dirty="0"/>
                        <a:t>S</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algn="ctr"/>
                      <a:r>
                        <a:rPr kumimoji="1" lang="en-US" altLang="ja-JP" sz="3200" dirty="0"/>
                        <a:t>A</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3200" dirty="0"/>
                        <a:t>B</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kumimoji="1" lang="en-US" altLang="ja-JP" sz="3200" dirty="0"/>
                        <a:t>C</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kumimoji="1" lang="en-US" altLang="ja-JP" sz="3200" dirty="0"/>
                        <a:t>D</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761903">
                <a:tc>
                  <a:txBody>
                    <a:bodyPr/>
                    <a:lstStyle/>
                    <a:p>
                      <a:pPr algn="ctr"/>
                      <a:r>
                        <a:rPr kumimoji="1" lang="ja-JP" altLang="en-US" sz="2800" dirty="0"/>
                        <a:t>区分</a:t>
                      </a:r>
                      <a:endParaRPr kumimoji="1" lang="ja-JP" altLang="en-US" sz="2800" dirty="0">
                        <a:solidFill>
                          <a:schemeClr val="tx1"/>
                        </a:solidFill>
                        <a:latin typeface="HGP明朝E" panose="02020900000000000000" pitchFamily="18" charset="-128"/>
                        <a:ea typeface="HGP明朝E" panose="02020900000000000000" pitchFamily="18"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r>
                        <a:rPr kumimoji="1" lang="ja-JP" altLang="en-US" sz="2400" u="none" strike="noStrike" kern="1200" baseline="0" dirty="0"/>
                        <a:t>上位区分</a:t>
                      </a:r>
                      <a:endParaRPr kumimoji="1" lang="en-US" altLang="ja-JP" sz="2400" u="none" strike="noStrike" kern="1200" baseline="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kern="1200" baseline="0" dirty="0"/>
                        <a:t>［全体の上位</a:t>
                      </a:r>
                      <a:r>
                        <a:rPr kumimoji="1" lang="en-US" altLang="ja-JP" sz="1400" u="none" strike="noStrike" kern="1200" baseline="0" dirty="0"/>
                        <a:t>30</a:t>
                      </a:r>
                      <a:r>
                        <a:rPr kumimoji="1" lang="ja-JP" altLang="en-US" sz="1400" u="none" strike="noStrike" kern="1200" baseline="0" dirty="0"/>
                        <a:t>％以内］</a:t>
                      </a:r>
                      <a:endParaRPr kumimoji="1" lang="ja-JP" altLang="en-US" sz="1400" dirty="0">
                        <a:ln>
                          <a:solidFill>
                            <a:schemeClr val="accent1"/>
                          </a:solidFill>
                        </a:ln>
                        <a:solidFill>
                          <a:schemeClr val="tx1"/>
                        </a:solidFill>
                        <a:latin typeface="HGP明朝E" panose="02020900000000000000" pitchFamily="18" charset="-128"/>
                        <a:ea typeface="HGP明朝E" panose="02020900000000000000" pitchFamily="18"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endParaRPr kumimoji="1" lang="ja-JP" altLang="en-US" dirty="0"/>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baseline="0" dirty="0"/>
                        <a:t>中位区分</a:t>
                      </a:r>
                      <a:endParaRPr kumimoji="1" lang="ja-JP" altLang="en-US" sz="2400" b="1" i="0" u="none" strike="noStrike" kern="1200" baseline="0" dirty="0">
                        <a:solidFill>
                          <a:schemeClr val="tx1"/>
                        </a:solidFill>
                        <a:latin typeface="HGP明朝E" panose="02020900000000000000" pitchFamily="18" charset="-128"/>
                        <a:ea typeface="HGP明朝E" panose="02020900000000000000" pitchFamily="18" charset="-128"/>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baseline="0" dirty="0">
                        <a:solidFill>
                          <a:schemeClr val="dk1"/>
                        </a:solidFill>
                        <a:latin typeface="+mn-lt"/>
                        <a:ea typeface="+mn-ea"/>
                        <a:cs typeface="+mn-cs"/>
                      </a:endParaRPr>
                    </a:p>
                  </a:txBody>
                  <a:tcPr anchor="ctr"/>
                </a:tc>
                <a:tc>
                  <a:txBody>
                    <a:bodyPr/>
                    <a:lstStyle/>
                    <a:p>
                      <a:pPr algn="ctr"/>
                      <a:r>
                        <a:rPr kumimoji="1" lang="ja-JP" altLang="en-US" sz="2400" u="none" strike="noStrike" kern="1200" baseline="0" dirty="0"/>
                        <a:t>下位区分</a:t>
                      </a:r>
                      <a:endParaRPr kumimoji="1" lang="ja-JP" altLang="en-US" sz="2400" dirty="0">
                        <a:solidFill>
                          <a:schemeClr val="tx1"/>
                        </a:solidFill>
                        <a:latin typeface="HGP明朝E" panose="02020900000000000000" pitchFamily="18" charset="-128"/>
                        <a:ea typeface="HGP明朝E" panose="02020900000000000000" pitchFamily="18" charset="-128"/>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058803">
                <a:tc>
                  <a:txBody>
                    <a:bodyPr/>
                    <a:lstStyle/>
                    <a:p>
                      <a:pPr algn="ctr"/>
                      <a:r>
                        <a:rPr kumimoji="1" lang="ja-JP" altLang="en-US" sz="2400" dirty="0"/>
                        <a:t>勤勉手当</a:t>
                      </a:r>
                      <a:endParaRPr kumimoji="1" lang="en-US" altLang="ja-JP" sz="2400" dirty="0"/>
                    </a:p>
                    <a:p>
                      <a:pPr algn="ctr"/>
                      <a:r>
                        <a:rPr kumimoji="1" lang="ja-JP" altLang="en-US" sz="2400" dirty="0"/>
                        <a:t>支給月数</a:t>
                      </a:r>
                      <a:endParaRPr kumimoji="1" lang="en-US" altLang="ja-JP" sz="2400" dirty="0"/>
                    </a:p>
                    <a:p>
                      <a:pPr algn="ctr"/>
                      <a:r>
                        <a:rPr kumimoji="1" lang="ja-JP" altLang="en-US" sz="1800" dirty="0"/>
                        <a:t>（再任用）</a:t>
                      </a:r>
                      <a:endParaRPr kumimoji="1" lang="ja-JP" altLang="en-US" sz="1800" dirty="0">
                        <a:solidFill>
                          <a:schemeClr val="tx1"/>
                        </a:solidFill>
                        <a:latin typeface="HGP明朝E" panose="02020900000000000000" pitchFamily="18" charset="-128"/>
                        <a:ea typeface="HGP明朝E" panose="02020900000000000000" pitchFamily="18"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gridSpan="2">
                  <a:txBody>
                    <a:bodyPr/>
                    <a:lstStyle/>
                    <a:p>
                      <a:pPr algn="ctr"/>
                      <a:r>
                        <a:rPr kumimoji="1" lang="en-US" altLang="ja-JP" sz="2400" dirty="0">
                          <a:ln>
                            <a:noFill/>
                          </a:ln>
                          <a:effectLst/>
                        </a:rPr>
                        <a:t>+0.05</a:t>
                      </a:r>
                      <a:r>
                        <a:rPr kumimoji="1" lang="ja-JP" altLang="en-US" sz="2400" dirty="0">
                          <a:ln>
                            <a:noFill/>
                          </a:ln>
                          <a:effectLst/>
                        </a:rPr>
                        <a:t>月</a:t>
                      </a:r>
                    </a:p>
                    <a:p>
                      <a:pPr algn="ctr"/>
                      <a:r>
                        <a:rPr kumimoji="1" lang="en-US" altLang="ja-JP" sz="1800" dirty="0"/>
                        <a:t>(</a:t>
                      </a:r>
                      <a:r>
                        <a:rPr kumimoji="1" lang="ja-JP" altLang="en-US" sz="1800"/>
                        <a:t>＋</a:t>
                      </a:r>
                      <a:r>
                        <a:rPr kumimoji="1" lang="en-US" altLang="ja-JP" sz="1800"/>
                        <a:t>0.02</a:t>
                      </a:r>
                      <a:r>
                        <a:rPr kumimoji="1" lang="ja-JP" altLang="en-US" sz="1800" dirty="0"/>
                        <a:t>月</a:t>
                      </a:r>
                      <a:r>
                        <a:rPr kumimoji="1" lang="en-US" altLang="ja-JP" sz="1800" dirty="0"/>
                        <a:t>)</a:t>
                      </a:r>
                      <a:endParaRPr kumimoji="1" lang="ja-JP" altLang="en-US" sz="1800" dirty="0">
                        <a:solidFill>
                          <a:schemeClr val="tx1"/>
                        </a:solidFill>
                        <a:latin typeface="+mn-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kumimoji="1" lang="ja-JP" altLang="en-US"/>
                    </a:p>
                  </a:txBody>
                  <a:tcPr/>
                </a:tc>
                <a:tc gridSpan="3">
                  <a:txBody>
                    <a:bodyPr/>
                    <a:lstStyle/>
                    <a:p>
                      <a:pPr algn="ctr"/>
                      <a:r>
                        <a:rPr kumimoji="1" lang="ja-JP" altLang="en-US" sz="2400" dirty="0"/>
                        <a:t>標準</a:t>
                      </a:r>
                      <a:endParaRPr kumimoji="1" lang="en-US" altLang="ja-JP" sz="2400" dirty="0">
                        <a:solidFill>
                          <a:schemeClr val="tx1"/>
                        </a:solidFill>
                        <a:latin typeface="HGP明朝E" panose="02020900000000000000" pitchFamily="18" charset="-128"/>
                        <a:ea typeface="HGP明朝E" panose="02020900000000000000" pitchFamily="18"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2400" dirty="0"/>
                        <a:t>▲</a:t>
                      </a:r>
                      <a:r>
                        <a:rPr kumimoji="1" lang="en-US" altLang="ja-JP" sz="2400" dirty="0"/>
                        <a:t>0.05</a:t>
                      </a:r>
                      <a:r>
                        <a:rPr kumimoji="1" lang="ja-JP" altLang="en-US" sz="2400" dirty="0"/>
                        <a:t>月</a:t>
                      </a:r>
                      <a:endParaRPr kumimoji="1" lang="en-US" altLang="ja-JP" sz="2400" dirty="0"/>
                    </a:p>
                    <a:p>
                      <a:pPr algn="ctr"/>
                      <a:r>
                        <a:rPr kumimoji="1" lang="en-US" altLang="ja-JP" sz="1800" dirty="0"/>
                        <a:t>(</a:t>
                      </a:r>
                      <a:r>
                        <a:rPr kumimoji="1" lang="ja-JP" altLang="en-US" sz="1800" dirty="0"/>
                        <a:t>▲</a:t>
                      </a:r>
                      <a:r>
                        <a:rPr kumimoji="1" lang="en-US" altLang="ja-JP" sz="1800" dirty="0"/>
                        <a:t>0.02</a:t>
                      </a:r>
                      <a:r>
                        <a:rPr kumimoji="1" lang="ja-JP" altLang="en-US" sz="1800" dirty="0"/>
                        <a:t>月</a:t>
                      </a:r>
                      <a:r>
                        <a:rPr kumimoji="1" lang="en-US" altLang="ja-JP" sz="1800" dirty="0"/>
                        <a:t>)</a:t>
                      </a:r>
                      <a:endParaRPr kumimoji="1" lang="ja-JP" altLang="en-US" sz="1800" dirty="0">
                        <a:solidFill>
                          <a:schemeClr val="tx1"/>
                        </a:solidFill>
                        <a:latin typeface="+mn-lt"/>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2" name="正方形/長方形 1"/>
          <p:cNvSpPr/>
          <p:nvPr/>
        </p:nvSpPr>
        <p:spPr>
          <a:xfrm>
            <a:off x="179070" y="5307243"/>
            <a:ext cx="9540930" cy="540000"/>
          </a:xfrm>
          <a:prstGeom prst="rect">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明朝E" panose="02020900000000000000" pitchFamily="18" charset="-128"/>
                <a:ea typeface="HGP明朝E" panose="02020900000000000000" pitchFamily="18" charset="-128"/>
              </a:rPr>
              <a:t>勤勉手当　＝  算定基礎額　</a:t>
            </a:r>
            <a:r>
              <a:rPr lang="en-US" altLang="ja-JP" sz="2400" dirty="0">
                <a:latin typeface="HGP明朝E" panose="02020900000000000000" pitchFamily="18" charset="-128"/>
                <a:ea typeface="HGP明朝E" panose="02020900000000000000" pitchFamily="18" charset="-128"/>
              </a:rPr>
              <a:t>×</a:t>
            </a:r>
            <a:r>
              <a:rPr lang="ja-JP" altLang="en-US" sz="2400" dirty="0">
                <a:latin typeface="HGP明朝E" panose="02020900000000000000" pitchFamily="18" charset="-128"/>
                <a:ea typeface="HGP明朝E" panose="02020900000000000000" pitchFamily="18" charset="-128"/>
              </a:rPr>
              <a:t>　期間率　</a:t>
            </a:r>
            <a:r>
              <a:rPr lang="en-US" altLang="ja-JP" sz="2400" dirty="0">
                <a:latin typeface="HGP明朝E" panose="02020900000000000000" pitchFamily="18" charset="-128"/>
                <a:ea typeface="HGP明朝E" panose="02020900000000000000" pitchFamily="18" charset="-128"/>
              </a:rPr>
              <a:t>×</a:t>
            </a:r>
            <a:r>
              <a:rPr lang="ja-JP" altLang="en-US" sz="2400" dirty="0">
                <a:latin typeface="HGP明朝E" panose="02020900000000000000" pitchFamily="18" charset="-128"/>
                <a:ea typeface="HGP明朝E" panose="02020900000000000000" pitchFamily="18" charset="-128"/>
              </a:rPr>
              <a:t>　（支給月数＋成績率）</a:t>
            </a:r>
          </a:p>
        </p:txBody>
      </p:sp>
      <p:sp>
        <p:nvSpPr>
          <p:cNvPr id="21" name="正方形/長方形 20"/>
          <p:cNvSpPr/>
          <p:nvPr/>
        </p:nvSpPr>
        <p:spPr>
          <a:xfrm>
            <a:off x="179070" y="5982243"/>
            <a:ext cx="9540929" cy="54000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ysClr val="windowText" lastClr="000000"/>
                </a:solidFill>
                <a:latin typeface="HGP明朝E" panose="02020900000000000000" pitchFamily="18" charset="-128"/>
                <a:ea typeface="HGP明朝E" panose="02020900000000000000" pitchFamily="18" charset="-128"/>
              </a:rPr>
              <a:t>［例］　支給額　＝　算定基礎額</a:t>
            </a:r>
            <a:r>
              <a:rPr lang="en-US" altLang="ja-JP" sz="2400" dirty="0">
                <a:solidFill>
                  <a:sysClr val="windowText" lastClr="000000"/>
                </a:solidFill>
                <a:latin typeface="HGP明朝E" panose="02020900000000000000" pitchFamily="18" charset="-128"/>
                <a:ea typeface="HGP明朝E" panose="02020900000000000000" pitchFamily="18" charset="-128"/>
              </a:rPr>
              <a:t>×100/100</a:t>
            </a:r>
            <a:r>
              <a:rPr lang="ja-JP" altLang="en-US" sz="2400" dirty="0">
                <a:solidFill>
                  <a:sysClr val="windowText" lastClr="000000"/>
                </a:solidFill>
                <a:latin typeface="HGP明朝E" panose="02020900000000000000" pitchFamily="18" charset="-128"/>
                <a:ea typeface="HGP明朝E" panose="02020900000000000000" pitchFamily="18" charset="-128"/>
              </a:rPr>
              <a:t>（</a:t>
            </a:r>
            <a:r>
              <a:rPr lang="en-US" altLang="ja-JP" sz="2400" dirty="0">
                <a:solidFill>
                  <a:sysClr val="windowText" lastClr="000000"/>
                </a:solidFill>
                <a:latin typeface="HGP明朝E" panose="02020900000000000000" pitchFamily="18" charset="-128"/>
                <a:ea typeface="HGP明朝E" panose="02020900000000000000" pitchFamily="18" charset="-128"/>
              </a:rPr>
              <a:t>6</a:t>
            </a:r>
            <a:r>
              <a:rPr lang="ja-JP" altLang="en-US" sz="2400" dirty="0">
                <a:solidFill>
                  <a:sysClr val="windowText" lastClr="000000"/>
                </a:solidFill>
                <a:latin typeface="HGP明朝E" panose="02020900000000000000" pitchFamily="18" charset="-128"/>
                <a:ea typeface="HGP明朝E" panose="02020900000000000000" pitchFamily="18" charset="-128"/>
              </a:rPr>
              <a:t>か月）</a:t>
            </a:r>
            <a:r>
              <a:rPr lang="en-US" altLang="ja-JP" sz="2400" dirty="0">
                <a:solidFill>
                  <a:sysClr val="windowText" lastClr="000000"/>
                </a:solidFill>
                <a:latin typeface="HGP明朝E" panose="02020900000000000000" pitchFamily="18" charset="-128"/>
                <a:ea typeface="HGP明朝E" panose="02020900000000000000" pitchFamily="18" charset="-128"/>
              </a:rPr>
              <a:t>×</a:t>
            </a:r>
            <a:r>
              <a:rPr lang="ja-JP" altLang="en-US" sz="2400" dirty="0">
                <a:solidFill>
                  <a:sysClr val="windowText" lastClr="000000"/>
                </a:solidFill>
                <a:latin typeface="HGP明朝E" panose="02020900000000000000" pitchFamily="18" charset="-128"/>
                <a:ea typeface="HGP明朝E" panose="02020900000000000000" pitchFamily="18" charset="-128"/>
              </a:rPr>
              <a:t>（</a:t>
            </a:r>
            <a:r>
              <a:rPr lang="en-US" altLang="ja-JP" sz="2400" dirty="0">
                <a:solidFill>
                  <a:sysClr val="windowText" lastClr="000000"/>
                </a:solidFill>
                <a:latin typeface="HGP明朝E" panose="02020900000000000000" pitchFamily="18" charset="-128"/>
                <a:ea typeface="HGP明朝E" panose="02020900000000000000" pitchFamily="18" charset="-128"/>
              </a:rPr>
              <a:t>0.90</a:t>
            </a:r>
            <a:r>
              <a:rPr lang="ja-JP" altLang="en-US" sz="2400" dirty="0">
                <a:solidFill>
                  <a:sysClr val="windowText" lastClr="000000"/>
                </a:solidFill>
                <a:latin typeface="HGP明朝E" panose="02020900000000000000" pitchFamily="18" charset="-128"/>
                <a:ea typeface="HGP明朝E" panose="02020900000000000000" pitchFamily="18" charset="-128"/>
              </a:rPr>
              <a:t>月＋</a:t>
            </a:r>
            <a:r>
              <a:rPr lang="en-US" altLang="ja-JP" sz="2400" dirty="0">
                <a:solidFill>
                  <a:srgbClr val="FF0000"/>
                </a:solidFill>
                <a:latin typeface="HGP明朝E" panose="02020900000000000000" pitchFamily="18" charset="-128"/>
                <a:ea typeface="HGP明朝E" panose="02020900000000000000" pitchFamily="18" charset="-128"/>
              </a:rPr>
              <a:t>0.05</a:t>
            </a:r>
            <a:r>
              <a:rPr lang="ja-JP" altLang="en-US" sz="2400" dirty="0">
                <a:solidFill>
                  <a:srgbClr val="FF0000"/>
                </a:solidFill>
                <a:latin typeface="HGP明朝E" panose="02020900000000000000" pitchFamily="18" charset="-128"/>
                <a:ea typeface="HGP明朝E" panose="02020900000000000000" pitchFamily="18" charset="-128"/>
              </a:rPr>
              <a:t>月</a:t>
            </a:r>
            <a:r>
              <a:rPr lang="ja-JP" altLang="en-US" sz="2400" dirty="0">
                <a:solidFill>
                  <a:sysClr val="windowText" lastClr="000000"/>
                </a:solidFill>
                <a:latin typeface="HGP明朝E" panose="02020900000000000000" pitchFamily="18" charset="-128"/>
                <a:ea typeface="HGP明朝E" panose="02020900000000000000" pitchFamily="18" charset="-128"/>
              </a:rPr>
              <a:t>）</a:t>
            </a:r>
          </a:p>
        </p:txBody>
      </p:sp>
      <p:sp>
        <p:nvSpPr>
          <p:cNvPr id="15" name="正方形/長方形 14">
            <a:extLst>
              <a:ext uri="{FF2B5EF4-FFF2-40B4-BE49-F238E27FC236}">
                <a16:creationId xmlns:a16="http://schemas.microsoft.com/office/drawing/2014/main" id="{84057557-E960-4AF9-994D-2EFD4411A6F3}"/>
              </a:ext>
            </a:extLst>
          </p:cNvPr>
          <p:cNvSpPr/>
          <p:nvPr/>
        </p:nvSpPr>
        <p:spPr>
          <a:xfrm flipH="1">
            <a:off x="9720000" y="-6"/>
            <a:ext cx="247200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6" name="正方形/長方形 15">
            <a:extLst>
              <a:ext uri="{FF2B5EF4-FFF2-40B4-BE49-F238E27FC236}">
                <a16:creationId xmlns:a16="http://schemas.microsoft.com/office/drawing/2014/main" id="{0DBD22E3-8B66-45B3-92A7-95A601B4A9D6}"/>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8" name="正方形/長方形 27">
            <a:extLst>
              <a:ext uri="{FF2B5EF4-FFF2-40B4-BE49-F238E27FC236}">
                <a16:creationId xmlns:a16="http://schemas.microsoft.com/office/drawing/2014/main" id="{74F6B37A-BA1C-47CB-984E-00EAE2656E8E}"/>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9" name="正方形/長方形 28">
            <a:extLst>
              <a:ext uri="{FF2B5EF4-FFF2-40B4-BE49-F238E27FC236}">
                <a16:creationId xmlns:a16="http://schemas.microsoft.com/office/drawing/2014/main" id="{4A230501-21FF-466A-8476-5F16A7FBBD42}"/>
              </a:ext>
            </a:extLst>
          </p:cNvPr>
          <p:cNvSpPr/>
          <p:nvPr/>
        </p:nvSpPr>
        <p:spPr>
          <a:xfrm>
            <a:off x="10645140" y="242384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30" name="正方形/長方形 29">
            <a:extLst>
              <a:ext uri="{FF2B5EF4-FFF2-40B4-BE49-F238E27FC236}">
                <a16:creationId xmlns:a16="http://schemas.microsoft.com/office/drawing/2014/main" id="{448046FC-60D7-4BB5-9275-FC3B595EF329}"/>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1" name="正方形/長方形 30">
            <a:extLst>
              <a:ext uri="{FF2B5EF4-FFF2-40B4-BE49-F238E27FC236}">
                <a16:creationId xmlns:a16="http://schemas.microsoft.com/office/drawing/2014/main" id="{7BD7D054-ECC4-41BA-A116-4468EE6E3D35}"/>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2" name="正方形/長方形 31">
            <a:extLst>
              <a:ext uri="{FF2B5EF4-FFF2-40B4-BE49-F238E27FC236}">
                <a16:creationId xmlns:a16="http://schemas.microsoft.com/office/drawing/2014/main" id="{F719DD81-62F4-4F03-95B1-3D04ECE79A8D}"/>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3" name="円/楕円 17">
            <a:extLst>
              <a:ext uri="{FF2B5EF4-FFF2-40B4-BE49-F238E27FC236}">
                <a16:creationId xmlns:a16="http://schemas.microsoft.com/office/drawing/2014/main" id="{D3BEF477-A9CB-4403-A92D-FF87E3D223A9}"/>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4" name="正方形/長方形 33">
            <a:extLst>
              <a:ext uri="{FF2B5EF4-FFF2-40B4-BE49-F238E27FC236}">
                <a16:creationId xmlns:a16="http://schemas.microsoft.com/office/drawing/2014/main" id="{B750B007-70F1-4F25-80DB-F0783A09F581}"/>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業績評価－勤勉手当への反映</a:t>
            </a:r>
          </a:p>
        </p:txBody>
      </p:sp>
      <p:sp>
        <p:nvSpPr>
          <p:cNvPr id="35" name="正方形/長方形 34">
            <a:extLst>
              <a:ext uri="{FF2B5EF4-FFF2-40B4-BE49-F238E27FC236}">
                <a16:creationId xmlns:a16="http://schemas.microsoft.com/office/drawing/2014/main" id="{B5C1AA51-9E54-4122-A7E4-B926BAC2DAA2}"/>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500522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215781" y="1520681"/>
            <a:ext cx="2808312" cy="878576"/>
          </a:xfrm>
          <a:prstGeom prst="round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4800" dirty="0">
                <a:latin typeface="HGP創英ﾌﾟﾚｾﾞﾝｽEB" panose="02020800000000000000" pitchFamily="18" charset="-128"/>
                <a:ea typeface="HGP創英ﾌﾟﾚｾﾞﾝｽEB" panose="02020800000000000000" pitchFamily="18" charset="-128"/>
              </a:rPr>
              <a:t>能力評価</a:t>
            </a:r>
            <a:endParaRPr lang="en-US" altLang="ja-JP" sz="4800" dirty="0">
              <a:latin typeface="HGP創英ﾌﾟﾚｾﾞﾝｽEB" panose="02020800000000000000" pitchFamily="18" charset="-128"/>
              <a:ea typeface="HGP創英ﾌﾟﾚｾﾞﾝｽEB" panose="02020800000000000000" pitchFamily="18" charset="-128"/>
            </a:endParaRPr>
          </a:p>
        </p:txBody>
      </p:sp>
      <p:sp>
        <p:nvSpPr>
          <p:cNvPr id="8" name="角丸四角形 7"/>
          <p:cNvSpPr/>
          <p:nvPr/>
        </p:nvSpPr>
        <p:spPr>
          <a:xfrm>
            <a:off x="5569410" y="1520681"/>
            <a:ext cx="2808312" cy="878576"/>
          </a:xfrm>
          <a:prstGeom prst="round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4800" dirty="0">
                <a:latin typeface="HGP創英ﾌﾟﾚｾﾞﾝｽEB" panose="02020800000000000000" pitchFamily="18" charset="-128"/>
                <a:ea typeface="HGP創英ﾌﾟﾚｾﾞﾝｽEB" panose="02020800000000000000" pitchFamily="18" charset="-128"/>
              </a:rPr>
              <a:t>業績評価</a:t>
            </a:r>
            <a:endParaRPr lang="en-US" altLang="ja-JP" sz="4800" dirty="0">
              <a:latin typeface="HGP創英ﾌﾟﾚｾﾞﾝｽEB" panose="02020800000000000000" pitchFamily="18" charset="-128"/>
              <a:ea typeface="HGP創英ﾌﾟﾚｾﾞﾝｽEB" panose="02020800000000000000" pitchFamily="18" charset="-128"/>
            </a:endParaRPr>
          </a:p>
        </p:txBody>
      </p:sp>
      <p:sp>
        <p:nvSpPr>
          <p:cNvPr id="3" name="下矢印 2"/>
          <p:cNvSpPr/>
          <p:nvPr/>
        </p:nvSpPr>
        <p:spPr>
          <a:xfrm>
            <a:off x="2113118" y="2495749"/>
            <a:ext cx="1005913" cy="248088"/>
          </a:xfrm>
          <a:prstGeom prst="downArrow">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p:cNvSpPr/>
          <p:nvPr/>
        </p:nvSpPr>
        <p:spPr>
          <a:xfrm>
            <a:off x="1216093" y="2764298"/>
            <a:ext cx="2808000" cy="504000"/>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r"/>
            <a:r>
              <a:rPr lang="en-US" altLang="ja-JP" sz="3200" b="1" dirty="0">
                <a:solidFill>
                  <a:schemeClr val="tx1"/>
                </a:solidFill>
              </a:rPr>
              <a:t>12</a:t>
            </a:r>
            <a:r>
              <a:rPr lang="ja-JP" altLang="en-US" sz="3200" b="1" dirty="0">
                <a:solidFill>
                  <a:schemeClr val="tx1"/>
                </a:solidFill>
              </a:rPr>
              <a:t>月</a:t>
            </a:r>
            <a:r>
              <a:rPr lang="en-US" altLang="ja-JP" sz="3200" b="1" dirty="0">
                <a:solidFill>
                  <a:schemeClr val="tx1"/>
                </a:solidFill>
              </a:rPr>
              <a:t>1</a:t>
            </a:r>
            <a:r>
              <a:rPr lang="ja-JP" altLang="en-US" sz="3200" b="1" dirty="0">
                <a:solidFill>
                  <a:schemeClr val="tx1"/>
                </a:solidFill>
              </a:rPr>
              <a:t>日</a:t>
            </a:r>
            <a:endParaRPr lang="ja-JP" altLang="en-US" sz="2000" b="1" dirty="0">
              <a:solidFill>
                <a:schemeClr val="tx1"/>
              </a:solidFill>
            </a:endParaRPr>
          </a:p>
        </p:txBody>
      </p:sp>
      <p:sp>
        <p:nvSpPr>
          <p:cNvPr id="23" name="正方形/長方形 22"/>
          <p:cNvSpPr/>
          <p:nvPr/>
        </p:nvSpPr>
        <p:spPr>
          <a:xfrm>
            <a:off x="5569410" y="4013980"/>
            <a:ext cx="2808312" cy="504000"/>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r"/>
            <a:r>
              <a:rPr lang="en-US" altLang="ja-JP" sz="3200" b="1" dirty="0">
                <a:solidFill>
                  <a:schemeClr val="tx1"/>
                </a:solidFill>
              </a:rPr>
              <a:t>2</a:t>
            </a:r>
            <a:r>
              <a:rPr lang="ja-JP" altLang="en-US" sz="3200" b="1" dirty="0">
                <a:solidFill>
                  <a:schemeClr val="tx1"/>
                </a:solidFill>
              </a:rPr>
              <a:t>月</a:t>
            </a:r>
            <a:r>
              <a:rPr lang="en-US" altLang="ja-JP" sz="3200" b="1" dirty="0">
                <a:solidFill>
                  <a:schemeClr val="tx1"/>
                </a:solidFill>
              </a:rPr>
              <a:t>1</a:t>
            </a:r>
            <a:r>
              <a:rPr lang="ja-JP" altLang="en-US" sz="3200" b="1" dirty="0">
                <a:solidFill>
                  <a:schemeClr val="tx1"/>
                </a:solidFill>
              </a:rPr>
              <a:t>日</a:t>
            </a:r>
          </a:p>
        </p:txBody>
      </p:sp>
      <p:sp>
        <p:nvSpPr>
          <p:cNvPr id="19" name="正方形/長方形 18"/>
          <p:cNvSpPr/>
          <p:nvPr/>
        </p:nvSpPr>
        <p:spPr>
          <a:xfrm>
            <a:off x="1211918" y="4845859"/>
            <a:ext cx="7161941" cy="1277321"/>
          </a:xfrm>
          <a:prstGeom prst="rect">
            <a:avLst/>
          </a:prstGeom>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r>
              <a:rPr lang="ja-JP" altLang="en-US" sz="3600" dirty="0">
                <a:solidFill>
                  <a:sysClr val="windowText" lastClr="000000"/>
                </a:solidFill>
                <a:latin typeface="HGP明朝B" panose="02020800000000000000" pitchFamily="18" charset="-128"/>
                <a:ea typeface="HGP明朝B" panose="02020800000000000000" pitchFamily="18" charset="-128"/>
              </a:rPr>
              <a:t>２月１日以降の最終面談において、</a:t>
            </a:r>
            <a:endParaRPr lang="en-US" altLang="ja-JP" sz="3600" dirty="0">
              <a:solidFill>
                <a:sysClr val="windowText" lastClr="000000"/>
              </a:solidFill>
              <a:latin typeface="HGP明朝B" panose="02020800000000000000" pitchFamily="18" charset="-128"/>
              <a:ea typeface="HGP明朝B" panose="02020800000000000000" pitchFamily="18" charset="-128"/>
            </a:endParaRPr>
          </a:p>
          <a:p>
            <a:r>
              <a:rPr lang="ja-JP" altLang="en-US" sz="3600" dirty="0">
                <a:solidFill>
                  <a:sysClr val="windowText" lastClr="000000"/>
                </a:solidFill>
                <a:latin typeface="HGP明朝B" panose="02020800000000000000" pitchFamily="18" charset="-128"/>
                <a:ea typeface="HGP明朝B" panose="02020800000000000000" pitchFamily="18" charset="-128"/>
              </a:rPr>
              <a:t>　　評価結果がフィードバックされる。</a:t>
            </a:r>
          </a:p>
        </p:txBody>
      </p:sp>
      <p:sp>
        <p:nvSpPr>
          <p:cNvPr id="5" name="角丸四角形 4"/>
          <p:cNvSpPr/>
          <p:nvPr/>
        </p:nvSpPr>
        <p:spPr>
          <a:xfrm>
            <a:off x="1250451" y="2820505"/>
            <a:ext cx="979726" cy="404736"/>
          </a:xfrm>
          <a:prstGeom prst="roundRect">
            <a:avLst/>
          </a:prstGeom>
          <a:solidFill>
            <a:schemeClr val="tx2">
              <a:lumMod val="50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評価基準日</a:t>
            </a:r>
          </a:p>
        </p:txBody>
      </p:sp>
      <p:sp>
        <p:nvSpPr>
          <p:cNvPr id="52" name="角丸四角形 51"/>
          <p:cNvSpPr/>
          <p:nvPr/>
        </p:nvSpPr>
        <p:spPr>
          <a:xfrm>
            <a:off x="5607100" y="4073551"/>
            <a:ext cx="979726" cy="404736"/>
          </a:xfrm>
          <a:prstGeom prst="roundRect">
            <a:avLst/>
          </a:prstGeom>
          <a:solidFill>
            <a:schemeClr val="tx2">
              <a:lumMod val="50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評価基準日</a:t>
            </a:r>
          </a:p>
        </p:txBody>
      </p:sp>
      <p:sp>
        <p:nvSpPr>
          <p:cNvPr id="53" name="下矢印 52"/>
          <p:cNvSpPr/>
          <p:nvPr/>
        </p:nvSpPr>
        <p:spPr>
          <a:xfrm>
            <a:off x="2113118" y="3324505"/>
            <a:ext cx="1005913" cy="1508412"/>
          </a:xfrm>
          <a:prstGeom prst="downArrow">
            <a:avLst>
              <a:gd name="adj1" fmla="val 50000"/>
              <a:gd name="adj2" fmla="val 17054"/>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下矢印 53"/>
          <p:cNvSpPr/>
          <p:nvPr/>
        </p:nvSpPr>
        <p:spPr>
          <a:xfrm>
            <a:off x="6466746" y="4584829"/>
            <a:ext cx="1005913" cy="248088"/>
          </a:xfrm>
          <a:prstGeom prst="downArrow">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下矢印 33"/>
          <p:cNvSpPr/>
          <p:nvPr/>
        </p:nvSpPr>
        <p:spPr>
          <a:xfrm>
            <a:off x="6450357" y="2458828"/>
            <a:ext cx="1005913" cy="1516362"/>
          </a:xfrm>
          <a:prstGeom prst="downArrow">
            <a:avLst>
              <a:gd name="adj1" fmla="val 50000"/>
              <a:gd name="adj2" fmla="val 15210"/>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正方形/長方形 39">
            <a:extLst>
              <a:ext uri="{FF2B5EF4-FFF2-40B4-BE49-F238E27FC236}">
                <a16:creationId xmlns:a16="http://schemas.microsoft.com/office/drawing/2014/main" id="{74E0F790-B182-463C-AA18-756CF9F31BAB}"/>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1" name="正方形/長方形 40">
            <a:extLst>
              <a:ext uri="{FF2B5EF4-FFF2-40B4-BE49-F238E27FC236}">
                <a16:creationId xmlns:a16="http://schemas.microsoft.com/office/drawing/2014/main" id="{9F83A588-3DC0-4537-86FF-0F979DFD304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42" name="正方形/長方形 41">
            <a:extLst>
              <a:ext uri="{FF2B5EF4-FFF2-40B4-BE49-F238E27FC236}">
                <a16:creationId xmlns:a16="http://schemas.microsoft.com/office/drawing/2014/main" id="{01F348A3-3E12-4200-B06D-5E4289C563D8}"/>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43" name="正方形/長方形 42">
            <a:extLst>
              <a:ext uri="{FF2B5EF4-FFF2-40B4-BE49-F238E27FC236}">
                <a16:creationId xmlns:a16="http://schemas.microsoft.com/office/drawing/2014/main" id="{3367ACD9-49B7-4D3E-BC75-E6D879CDB842}"/>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44" name="正方形/長方形 43">
            <a:extLst>
              <a:ext uri="{FF2B5EF4-FFF2-40B4-BE49-F238E27FC236}">
                <a16:creationId xmlns:a16="http://schemas.microsoft.com/office/drawing/2014/main" id="{1835B1D3-7D65-4354-8416-C193EE1B5A71}"/>
              </a:ext>
            </a:extLst>
          </p:cNvPr>
          <p:cNvSpPr/>
          <p:nvPr/>
        </p:nvSpPr>
        <p:spPr>
          <a:xfrm>
            <a:off x="10645140" y="349746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45" name="正方形/長方形 44">
            <a:extLst>
              <a:ext uri="{FF2B5EF4-FFF2-40B4-BE49-F238E27FC236}">
                <a16:creationId xmlns:a16="http://schemas.microsoft.com/office/drawing/2014/main" id="{9D6AC757-1704-491B-98BB-6E60B58E2621}"/>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46" name="正方形/長方形 45">
            <a:extLst>
              <a:ext uri="{FF2B5EF4-FFF2-40B4-BE49-F238E27FC236}">
                <a16:creationId xmlns:a16="http://schemas.microsoft.com/office/drawing/2014/main" id="{4082970A-5255-4036-93AD-0B198E815285}"/>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47" name="円/楕円 17">
            <a:extLst>
              <a:ext uri="{FF2B5EF4-FFF2-40B4-BE49-F238E27FC236}">
                <a16:creationId xmlns:a16="http://schemas.microsoft.com/office/drawing/2014/main" id="{14E55266-D811-4A3F-A34B-131B6E0742C2}"/>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48" name="正方形/長方形 47">
            <a:extLst>
              <a:ext uri="{FF2B5EF4-FFF2-40B4-BE49-F238E27FC236}">
                <a16:creationId xmlns:a16="http://schemas.microsoft.com/office/drawing/2014/main" id="{8907C49E-0C1B-41A9-A545-F6F213405ED9}"/>
              </a:ext>
            </a:extLst>
          </p:cNvPr>
          <p:cNvSpPr/>
          <p:nvPr/>
        </p:nvSpPr>
        <p:spPr>
          <a:xfrm>
            <a:off x="818273" y="256220"/>
            <a:ext cx="7555585"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b="1" dirty="0">
                <a:solidFill>
                  <a:schemeClr val="tx1"/>
                </a:solidFill>
                <a:latin typeface="Meiryo UI"/>
                <a:ea typeface="Meiryo UI"/>
                <a:cs typeface="Calibri"/>
              </a:rPr>
              <a:t>評価基準日とフィードバック</a:t>
            </a:r>
          </a:p>
        </p:txBody>
      </p:sp>
      <p:sp>
        <p:nvSpPr>
          <p:cNvPr id="49" name="正方形/長方形 48">
            <a:extLst>
              <a:ext uri="{FF2B5EF4-FFF2-40B4-BE49-F238E27FC236}">
                <a16:creationId xmlns:a16="http://schemas.microsoft.com/office/drawing/2014/main" id="{9F866854-0F1B-4C5A-B663-C04BA1F33029}"/>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425294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00E29C1D-6CFA-4B0B-B21F-F99EFF01D917}"/>
              </a:ext>
            </a:extLst>
          </p:cNvPr>
          <p:cNvGrpSpPr/>
          <p:nvPr/>
        </p:nvGrpSpPr>
        <p:grpSpPr>
          <a:xfrm>
            <a:off x="429421" y="1246203"/>
            <a:ext cx="8874309" cy="5390746"/>
            <a:chOff x="383701" y="1486233"/>
            <a:chExt cx="8874309" cy="5390746"/>
          </a:xfrm>
        </p:grpSpPr>
        <p:sp>
          <p:nvSpPr>
            <p:cNvPr id="112" name="正方形/長方形 111"/>
            <p:cNvSpPr/>
            <p:nvPr/>
          </p:nvSpPr>
          <p:spPr>
            <a:xfrm>
              <a:off x="8048891" y="1802603"/>
              <a:ext cx="1209119"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3" name="角丸四角形 112"/>
            <p:cNvSpPr/>
            <p:nvPr/>
          </p:nvSpPr>
          <p:spPr>
            <a:xfrm>
              <a:off x="8092128" y="4181250"/>
              <a:ext cx="868713" cy="341251"/>
            </a:xfrm>
            <a:prstGeom prst="roundRect">
              <a:avLst>
                <a:gd name="adj" fmla="val 0"/>
              </a:avLst>
            </a:prstGeom>
            <a:solidFill>
              <a:schemeClr val="tx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HGS明朝E" panose="02020900000000000000" pitchFamily="18" charset="-128"/>
                  <a:ea typeface="HGS明朝E" panose="02020900000000000000" pitchFamily="18" charset="-128"/>
                </a:rPr>
                <a:t>最終面談</a:t>
              </a:r>
              <a:endParaRPr lang="ja-JP" altLang="en-US" sz="1100" dirty="0">
                <a:solidFill>
                  <a:schemeClr val="bg1"/>
                </a:solidFill>
                <a:latin typeface="HGS明朝E" panose="02020900000000000000" pitchFamily="18" charset="-128"/>
                <a:ea typeface="HGS明朝E" panose="02020900000000000000" pitchFamily="18" charset="-128"/>
              </a:endParaRPr>
            </a:p>
          </p:txBody>
        </p:sp>
        <p:sp>
          <p:nvSpPr>
            <p:cNvPr id="95" name="正方形/長方形 94"/>
            <p:cNvSpPr/>
            <p:nvPr/>
          </p:nvSpPr>
          <p:spPr>
            <a:xfrm>
              <a:off x="4827570" y="1788199"/>
              <a:ext cx="876258"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9" name="角丸四角形 108"/>
            <p:cNvSpPr/>
            <p:nvPr/>
          </p:nvSpPr>
          <p:spPr>
            <a:xfrm>
              <a:off x="4826572" y="4169167"/>
              <a:ext cx="868713" cy="341251"/>
            </a:xfrm>
            <a:prstGeom prst="roundRect">
              <a:avLst>
                <a:gd name="adj" fmla="val 0"/>
              </a:avLst>
            </a:prstGeom>
            <a:solidFill>
              <a:schemeClr val="tx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HGS明朝E" panose="02020900000000000000" pitchFamily="18" charset="-128"/>
                  <a:ea typeface="HGS明朝E" panose="02020900000000000000" pitchFamily="18" charset="-128"/>
                </a:rPr>
                <a:t>中間面談</a:t>
              </a:r>
              <a:endParaRPr lang="ja-JP" altLang="en-US" sz="1100" dirty="0">
                <a:solidFill>
                  <a:schemeClr val="bg1"/>
                </a:solidFill>
                <a:latin typeface="HGS明朝E" panose="02020900000000000000" pitchFamily="18" charset="-128"/>
                <a:ea typeface="HGS明朝E" panose="02020900000000000000" pitchFamily="18" charset="-128"/>
              </a:endParaRPr>
            </a:p>
          </p:txBody>
        </p:sp>
        <p:sp>
          <p:nvSpPr>
            <p:cNvPr id="92" name="正方形/長方形 91"/>
            <p:cNvSpPr/>
            <p:nvPr/>
          </p:nvSpPr>
          <p:spPr>
            <a:xfrm>
              <a:off x="3102426" y="1788199"/>
              <a:ext cx="876258"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2" name="正方形/長方形 81"/>
            <p:cNvSpPr/>
            <p:nvPr/>
          </p:nvSpPr>
          <p:spPr>
            <a:xfrm>
              <a:off x="2676480" y="1783624"/>
              <a:ext cx="332193"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正方形/長方形 1"/>
            <p:cNvSpPr/>
            <p:nvPr/>
          </p:nvSpPr>
          <p:spPr>
            <a:xfrm>
              <a:off x="385513" y="1944000"/>
              <a:ext cx="429977" cy="21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prstTxWarp prst="textNoShape">
                <a:avLst/>
              </a:prstTxWarp>
              <a:noAutofit/>
            </a:bodyPr>
            <a:lstStyle/>
            <a:p>
              <a:pPr algn="ctr"/>
              <a:r>
                <a:rPr lang="ja-JP" altLang="en-US" sz="1500" dirty="0">
                  <a:latin typeface="ＤＨＰ平成ゴシックW5" panose="020B0500000000000000" pitchFamily="50" charset="-128"/>
                  <a:ea typeface="ＤＨＰ平成ゴシックW5" panose="020B0500000000000000" pitchFamily="50" charset="-128"/>
                </a:rPr>
                <a:t>評　価　者</a:t>
              </a:r>
            </a:p>
          </p:txBody>
        </p:sp>
        <p:sp>
          <p:nvSpPr>
            <p:cNvPr id="61" name="正方形/長方形 60"/>
            <p:cNvSpPr/>
            <p:nvPr/>
          </p:nvSpPr>
          <p:spPr>
            <a:xfrm>
              <a:off x="383701" y="4554000"/>
              <a:ext cx="429977" cy="21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prstTxWarp prst="textNoShape">
                <a:avLst/>
              </a:prstTxWarp>
              <a:noAutofit/>
            </a:bodyPr>
            <a:lstStyle/>
            <a:p>
              <a:pPr algn="ctr"/>
              <a:r>
                <a:rPr lang="ja-JP" altLang="en-US" sz="1350" dirty="0">
                  <a:latin typeface="ＤＨＰ平成ゴシックW5" panose="020B0500000000000000" pitchFamily="50" charset="-128"/>
                  <a:ea typeface="ＤＨＰ平成ゴシックW5" panose="020B0500000000000000" pitchFamily="50" charset="-128"/>
                </a:rPr>
                <a:t>被　評　価　者</a:t>
              </a:r>
            </a:p>
          </p:txBody>
        </p:sp>
        <p:sp>
          <p:nvSpPr>
            <p:cNvPr id="84" name="正方形/長方形 83"/>
            <p:cNvSpPr/>
            <p:nvPr/>
          </p:nvSpPr>
          <p:spPr>
            <a:xfrm>
              <a:off x="1463700" y="1783624"/>
              <a:ext cx="1112346" cy="5065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9" name="角丸四角形 158"/>
            <p:cNvSpPr/>
            <p:nvPr/>
          </p:nvSpPr>
          <p:spPr>
            <a:xfrm>
              <a:off x="3093226" y="6341738"/>
              <a:ext cx="894509" cy="410188"/>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50" dirty="0">
                  <a:latin typeface="Meiryo UI" panose="020B0604030504040204" pitchFamily="50" charset="-128"/>
                  <a:ea typeface="Meiryo UI" panose="020B0604030504040204" pitchFamily="50" charset="-128"/>
                  <a:cs typeface="Meiryo UI" panose="020B0604030504040204" pitchFamily="50" charset="-128"/>
                </a:rPr>
                <a:t>必要に応じて自己申告書の修正～提出</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917306" y="5688311"/>
              <a:ext cx="414522" cy="1008000"/>
            </a:xfrm>
            <a:prstGeom prst="roundRect">
              <a:avLst/>
            </a:prstGeom>
            <a:solidFill>
              <a:schemeClr val="accent4">
                <a:lumMod val="20000"/>
                <a:lumOff val="80000"/>
              </a:schemeClr>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a:solidFill>
                    <a:schemeClr val="tx1"/>
                  </a:solidFill>
                  <a:latin typeface="HGS明朝B" panose="02020800000000000000" pitchFamily="18" charset="-128"/>
                  <a:ea typeface="HGS明朝B" panose="02020800000000000000" pitchFamily="18" charset="-128"/>
                </a:rPr>
                <a:t>業績</a:t>
              </a:r>
              <a:endParaRPr lang="en-US" altLang="ja-JP" sz="1400" dirty="0">
                <a:solidFill>
                  <a:schemeClr val="tx1"/>
                </a:solidFill>
                <a:latin typeface="HGS明朝B" panose="02020800000000000000" pitchFamily="18" charset="-128"/>
                <a:ea typeface="HGS明朝B" panose="02020800000000000000" pitchFamily="18" charset="-128"/>
              </a:endParaRPr>
            </a:p>
            <a:p>
              <a:pPr algn="ctr"/>
              <a:r>
                <a:rPr lang="ja-JP" altLang="en-US" sz="1400" dirty="0">
                  <a:solidFill>
                    <a:schemeClr val="tx1"/>
                  </a:solidFill>
                  <a:latin typeface="HGS明朝B" panose="02020800000000000000" pitchFamily="18" charset="-128"/>
                  <a:ea typeface="HGS明朝B" panose="02020800000000000000" pitchFamily="18" charset="-128"/>
                </a:rPr>
                <a:t>評価</a:t>
              </a:r>
            </a:p>
          </p:txBody>
        </p:sp>
        <p:sp>
          <p:nvSpPr>
            <p:cNvPr id="91" name="正方形/長方形 90"/>
            <p:cNvSpPr/>
            <p:nvPr/>
          </p:nvSpPr>
          <p:spPr>
            <a:xfrm>
              <a:off x="2588701" y="1486438"/>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a:xfrm>
              <a:off x="4070796" y="1802603"/>
              <a:ext cx="642423"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8" name="角丸四角形 137"/>
            <p:cNvSpPr/>
            <p:nvPr/>
          </p:nvSpPr>
          <p:spPr>
            <a:xfrm>
              <a:off x="3113046" y="4181250"/>
              <a:ext cx="865638" cy="341251"/>
            </a:xfrm>
            <a:prstGeom prst="roundRect">
              <a:avLst>
                <a:gd name="adj" fmla="val 0"/>
              </a:avLst>
            </a:prstGeom>
            <a:solidFill>
              <a:schemeClr val="tx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HGS明朝E" panose="02020900000000000000" pitchFamily="18" charset="-128"/>
                  <a:ea typeface="HGS明朝E" panose="02020900000000000000" pitchFamily="18" charset="-128"/>
                </a:rPr>
                <a:t>当初面談</a:t>
              </a:r>
              <a:endParaRPr lang="ja-JP" altLang="en-US" sz="1100" dirty="0">
                <a:solidFill>
                  <a:schemeClr val="bg1"/>
                </a:solidFill>
                <a:latin typeface="HGS明朝E" panose="02020900000000000000" pitchFamily="18" charset="-128"/>
                <a:ea typeface="HGS明朝E" panose="02020900000000000000" pitchFamily="18" charset="-128"/>
              </a:endParaRPr>
            </a:p>
          </p:txBody>
        </p:sp>
        <p:sp>
          <p:nvSpPr>
            <p:cNvPr id="94" name="正方形/長方形 93"/>
            <p:cNvSpPr/>
            <p:nvPr/>
          </p:nvSpPr>
          <p:spPr>
            <a:xfrm>
              <a:off x="1778701" y="1486438"/>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637001" y="1792329"/>
              <a:ext cx="476051"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5" name="正方形/長方形 114"/>
            <p:cNvSpPr/>
            <p:nvPr/>
          </p:nvSpPr>
          <p:spPr>
            <a:xfrm>
              <a:off x="5813203" y="1788199"/>
              <a:ext cx="699260"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9" name="正方形/長方形 118"/>
            <p:cNvSpPr/>
            <p:nvPr/>
          </p:nvSpPr>
          <p:spPr>
            <a:xfrm>
              <a:off x="3286137" y="1486438"/>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7231394" y="1792329"/>
              <a:ext cx="699260"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正方形/長方形 9"/>
            <p:cNvSpPr/>
            <p:nvPr/>
          </p:nvSpPr>
          <p:spPr>
            <a:xfrm>
              <a:off x="1238700" y="2352574"/>
              <a:ext cx="7722140" cy="157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 name="角丸四角形 116"/>
            <p:cNvSpPr/>
            <p:nvPr/>
          </p:nvSpPr>
          <p:spPr>
            <a:xfrm>
              <a:off x="3159295" y="2014086"/>
              <a:ext cx="762802" cy="396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キャリア段階の確認</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角丸四角形 117"/>
            <p:cNvSpPr/>
            <p:nvPr/>
          </p:nvSpPr>
          <p:spPr>
            <a:xfrm>
              <a:off x="3159700" y="2462308"/>
              <a:ext cx="762801" cy="396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期待する役割の説明</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角丸四角形 135"/>
            <p:cNvSpPr/>
            <p:nvPr/>
          </p:nvSpPr>
          <p:spPr>
            <a:xfrm>
              <a:off x="1633650" y="2015444"/>
              <a:ext cx="756000" cy="3960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dist"/>
              <a:r>
                <a:rPr lang="ja-JP" altLang="en-US" sz="788"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昇給反映者</a:t>
              </a:r>
              <a:endParaRPr lang="en-US" altLang="ja-JP" sz="788"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へ伝達</a:t>
              </a:r>
              <a:endParaRPr lang="en-US" altLang="ja-JP" sz="788"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角丸四角形 138"/>
            <p:cNvSpPr/>
            <p:nvPr/>
          </p:nvSpPr>
          <p:spPr>
            <a:xfrm>
              <a:off x="1552534" y="2461376"/>
              <a:ext cx="927703" cy="396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自己申告書</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の配付</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5" name="角丸四角形 174"/>
            <p:cNvSpPr/>
            <p:nvPr/>
          </p:nvSpPr>
          <p:spPr>
            <a:xfrm>
              <a:off x="917306" y="1938298"/>
              <a:ext cx="414522" cy="1008000"/>
            </a:xfrm>
            <a:prstGeom prst="roundRect">
              <a:avLst/>
            </a:prstGeom>
            <a:solidFill>
              <a:schemeClr val="accent4">
                <a:lumMod val="60000"/>
                <a:lumOff val="40000"/>
              </a:schemeClr>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dirty="0">
                  <a:solidFill>
                    <a:schemeClr val="tx1"/>
                  </a:solidFill>
                  <a:latin typeface="HGS明朝B" panose="02020800000000000000" pitchFamily="18" charset="-128"/>
                  <a:ea typeface="HGS明朝B" panose="02020800000000000000" pitchFamily="18" charset="-128"/>
                </a:rPr>
                <a:t>能力</a:t>
              </a:r>
              <a:endParaRPr lang="en-US" altLang="ja-JP" sz="1400" dirty="0">
                <a:solidFill>
                  <a:schemeClr val="tx1"/>
                </a:solidFill>
                <a:latin typeface="HGS明朝B" panose="02020800000000000000" pitchFamily="18" charset="-128"/>
                <a:ea typeface="HGS明朝B" panose="02020800000000000000" pitchFamily="18" charset="-128"/>
              </a:endParaRPr>
            </a:p>
            <a:p>
              <a:pPr algn="ctr"/>
              <a:r>
                <a:rPr lang="ja-JP" altLang="en-US" sz="1400" dirty="0">
                  <a:solidFill>
                    <a:schemeClr val="tx1"/>
                  </a:solidFill>
                  <a:latin typeface="HGS明朝B" panose="02020800000000000000" pitchFamily="18" charset="-128"/>
                  <a:ea typeface="HGS明朝B" panose="02020800000000000000" pitchFamily="18" charset="-128"/>
                </a:rPr>
                <a:t>評価</a:t>
              </a:r>
            </a:p>
          </p:txBody>
        </p:sp>
        <p:sp>
          <p:nvSpPr>
            <p:cNvPr id="124" name="正方形/長方形 123"/>
            <p:cNvSpPr/>
            <p:nvPr/>
          </p:nvSpPr>
          <p:spPr>
            <a:xfrm>
              <a:off x="1193700" y="3541624"/>
              <a:ext cx="7722140" cy="157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5" name="正方形/長方形 124"/>
            <p:cNvSpPr/>
            <p:nvPr/>
          </p:nvSpPr>
          <p:spPr>
            <a:xfrm>
              <a:off x="1193700" y="5017138"/>
              <a:ext cx="7722140" cy="157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6" name="正方形/長方形 125"/>
            <p:cNvSpPr/>
            <p:nvPr/>
          </p:nvSpPr>
          <p:spPr>
            <a:xfrm>
              <a:off x="1331828" y="6131700"/>
              <a:ext cx="7722140" cy="157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 name="角丸四角形 127"/>
            <p:cNvSpPr/>
            <p:nvPr/>
          </p:nvSpPr>
          <p:spPr>
            <a:xfrm>
              <a:off x="3171175" y="3189525"/>
              <a:ext cx="740590" cy="396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目標・難易度の確認</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角丸四角形 130"/>
            <p:cNvSpPr/>
            <p:nvPr/>
          </p:nvSpPr>
          <p:spPr>
            <a:xfrm>
              <a:off x="3181507" y="3643950"/>
              <a:ext cx="740590" cy="396000"/>
            </a:xfrm>
            <a:prstGeom prst="roundRect">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勤勉手当反映者へ伝達</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角丸四角形 136"/>
            <p:cNvSpPr/>
            <p:nvPr/>
          </p:nvSpPr>
          <p:spPr>
            <a:xfrm>
              <a:off x="1563665" y="3185317"/>
              <a:ext cx="927703" cy="854633"/>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学校教育目標</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学校経営方針等</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説明・周知</a:t>
              </a:r>
            </a:p>
          </p:txBody>
        </p:sp>
        <p:sp>
          <p:nvSpPr>
            <p:cNvPr id="176" name="角丸四角形 175"/>
            <p:cNvSpPr/>
            <p:nvPr/>
          </p:nvSpPr>
          <p:spPr>
            <a:xfrm>
              <a:off x="917306" y="3099296"/>
              <a:ext cx="414522" cy="1008000"/>
            </a:xfrm>
            <a:prstGeom prst="roundRect">
              <a:avLst/>
            </a:prstGeom>
            <a:solidFill>
              <a:schemeClr val="accent4">
                <a:lumMod val="20000"/>
                <a:lumOff val="80000"/>
              </a:schemeClr>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a:solidFill>
                    <a:schemeClr val="tx1"/>
                  </a:solidFill>
                  <a:latin typeface="HGS明朝B" panose="02020800000000000000" pitchFamily="18" charset="-128"/>
                  <a:ea typeface="HGS明朝B" panose="02020800000000000000" pitchFamily="18" charset="-128"/>
                </a:rPr>
                <a:t>業績</a:t>
              </a:r>
              <a:endParaRPr lang="en-US" altLang="ja-JP" sz="1400" dirty="0">
                <a:solidFill>
                  <a:schemeClr val="tx1"/>
                </a:solidFill>
                <a:latin typeface="HGS明朝B" panose="02020800000000000000" pitchFamily="18" charset="-128"/>
                <a:ea typeface="HGS明朝B" panose="02020800000000000000" pitchFamily="18" charset="-128"/>
              </a:endParaRPr>
            </a:p>
            <a:p>
              <a:pPr algn="ctr"/>
              <a:r>
                <a:rPr lang="ja-JP" altLang="en-US" sz="1400" dirty="0">
                  <a:solidFill>
                    <a:schemeClr val="tx1"/>
                  </a:solidFill>
                  <a:latin typeface="HGS明朝B" panose="02020800000000000000" pitchFamily="18" charset="-128"/>
                  <a:ea typeface="HGS明朝B" panose="02020800000000000000" pitchFamily="18" charset="-128"/>
                </a:rPr>
                <a:t>評価</a:t>
              </a:r>
            </a:p>
          </p:txBody>
        </p:sp>
        <p:sp>
          <p:nvSpPr>
            <p:cNvPr id="150" name="角丸四角形 149"/>
            <p:cNvSpPr/>
            <p:nvPr/>
          </p:nvSpPr>
          <p:spPr>
            <a:xfrm>
              <a:off x="8092128" y="3185316"/>
              <a:ext cx="412043" cy="918683"/>
            </a:xfrm>
            <a:prstGeom prst="roundRect">
              <a:avLst>
                <a:gd name="adj" fmla="val 0"/>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vert="eaVert" rtlCol="0" anchor="ctr"/>
            <a:lstStyle/>
            <a:p>
              <a:pPr algn="dist"/>
              <a:r>
                <a:rPr lang="ja-JP" altLang="en-US" sz="1400" dirty="0">
                  <a:solidFill>
                    <a:schemeClr val="bg1"/>
                  </a:solidFill>
                  <a:latin typeface="HGS明朝E" panose="02020900000000000000" pitchFamily="18" charset="-128"/>
                  <a:ea typeface="HGS明朝E" panose="02020900000000000000" pitchFamily="18" charset="-128"/>
                  <a:cs typeface="Meiryo UI" panose="020B0604030504040204" pitchFamily="50" charset="-128"/>
                </a:rPr>
                <a:t>業績評価</a:t>
              </a:r>
              <a:endParaRPr lang="en-US" altLang="ja-JP" sz="1400" dirty="0">
                <a:solidFill>
                  <a:schemeClr val="bg1"/>
                </a:solidFill>
                <a:latin typeface="HGS明朝E" panose="02020900000000000000" pitchFamily="18" charset="-128"/>
                <a:ea typeface="HGS明朝E" panose="02020900000000000000" pitchFamily="18" charset="-128"/>
                <a:cs typeface="Meiryo UI" panose="020B0604030504040204" pitchFamily="50" charset="-128"/>
              </a:endParaRPr>
            </a:p>
          </p:txBody>
        </p:sp>
        <p:sp>
          <p:nvSpPr>
            <p:cNvPr id="155" name="角丸四角形 154"/>
            <p:cNvSpPr/>
            <p:nvPr/>
          </p:nvSpPr>
          <p:spPr>
            <a:xfrm>
              <a:off x="4901385" y="2014087"/>
              <a:ext cx="722435" cy="2025862"/>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指導・助言</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角丸四角形 143"/>
            <p:cNvSpPr/>
            <p:nvPr/>
          </p:nvSpPr>
          <p:spPr>
            <a:xfrm>
              <a:off x="6638700" y="1943100"/>
              <a:ext cx="473472" cy="914276"/>
            </a:xfrm>
            <a:prstGeom prst="roundRect">
              <a:avLst>
                <a:gd name="adj" fmla="val 0"/>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vert="eaVert" rtlCol="0" anchor="ctr"/>
            <a:lstStyle/>
            <a:p>
              <a:pPr algn="dist"/>
              <a:r>
                <a:rPr lang="ja-JP" altLang="en-US" sz="1400" dirty="0">
                  <a:solidFill>
                    <a:schemeClr val="bg1"/>
                  </a:solidFill>
                  <a:latin typeface="HGS明朝E" panose="02020900000000000000" pitchFamily="18" charset="-128"/>
                  <a:ea typeface="HGS明朝E" panose="02020900000000000000" pitchFamily="18" charset="-128"/>
                  <a:cs typeface="Meiryo UI" panose="020B0604030504040204" pitchFamily="50" charset="-128"/>
                </a:rPr>
                <a:t>能力評価</a:t>
              </a:r>
              <a:endParaRPr lang="en-US" altLang="ja-JP" sz="1400" dirty="0">
                <a:solidFill>
                  <a:schemeClr val="bg1"/>
                </a:solidFill>
                <a:latin typeface="HGS明朝E" panose="02020900000000000000" pitchFamily="18" charset="-128"/>
                <a:ea typeface="HGS明朝E" panose="02020900000000000000" pitchFamily="18" charset="-128"/>
                <a:cs typeface="Meiryo UI" panose="020B0604030504040204" pitchFamily="50" charset="-128"/>
              </a:endParaRPr>
            </a:p>
          </p:txBody>
        </p:sp>
        <p:sp>
          <p:nvSpPr>
            <p:cNvPr id="123" name="角丸四角形 122"/>
            <p:cNvSpPr/>
            <p:nvPr/>
          </p:nvSpPr>
          <p:spPr>
            <a:xfrm>
              <a:off x="8553161" y="2019992"/>
              <a:ext cx="646171" cy="2025862"/>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指導・助言</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角丸四角形 139"/>
            <p:cNvSpPr/>
            <p:nvPr/>
          </p:nvSpPr>
          <p:spPr>
            <a:xfrm>
              <a:off x="1569434" y="4715605"/>
              <a:ext cx="1308145" cy="720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キャリア段階</a:t>
              </a:r>
              <a:r>
                <a:rPr lang="en-US" altLang="ja-JP" sz="790" dirty="0">
                  <a:latin typeface="Meiryo UI" panose="020B0604030504040204" pitchFamily="50" charset="-128"/>
                  <a:ea typeface="Meiryo UI" panose="020B0604030504040204" pitchFamily="50" charset="-128"/>
                  <a:cs typeface="Meiryo UI" panose="020B0604030504040204" pitchFamily="50" charset="-128"/>
                </a:rPr>
                <a:t>/</a:t>
              </a:r>
              <a:r>
                <a:rPr lang="ja-JP" altLang="en-US" sz="790" dirty="0">
                  <a:latin typeface="Meiryo UI" panose="020B0604030504040204" pitchFamily="50" charset="-128"/>
                  <a:ea typeface="Meiryo UI" panose="020B0604030504040204" pitchFamily="50" charset="-128"/>
                  <a:cs typeface="Meiryo UI" panose="020B0604030504040204" pitchFamily="50" charset="-128"/>
                </a:rPr>
                <a:t>職の区分</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期待される行動等の確認</a:t>
              </a:r>
              <a:endParaRPr lang="ja-JP" altLang="en-US" sz="788" spc="-11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角丸四角形 146"/>
            <p:cNvSpPr/>
            <p:nvPr/>
          </p:nvSpPr>
          <p:spPr>
            <a:xfrm>
              <a:off x="8553160" y="4715606"/>
              <a:ext cx="646172" cy="71888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今年度の取組説明・自己の特性や課題の把握</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角丸四角形 155"/>
            <p:cNvSpPr/>
            <p:nvPr/>
          </p:nvSpPr>
          <p:spPr>
            <a:xfrm>
              <a:off x="4906604" y="4708662"/>
              <a:ext cx="710353" cy="1862941"/>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年度後半に向けた課題等の明確化</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角丸四角形 157"/>
            <p:cNvSpPr/>
            <p:nvPr/>
          </p:nvSpPr>
          <p:spPr>
            <a:xfrm>
              <a:off x="3208004" y="4714486"/>
              <a:ext cx="650190" cy="720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自らの役割</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に係る意識</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1" name="角丸四角形 170"/>
            <p:cNvSpPr/>
            <p:nvPr/>
          </p:nvSpPr>
          <p:spPr>
            <a:xfrm>
              <a:off x="920456" y="4554000"/>
              <a:ext cx="414522" cy="1008000"/>
            </a:xfrm>
            <a:prstGeom prst="roundRect">
              <a:avLst/>
            </a:prstGeom>
            <a:solidFill>
              <a:schemeClr val="accent4">
                <a:lumMod val="60000"/>
                <a:lumOff val="40000"/>
              </a:schemeClr>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dirty="0">
                  <a:solidFill>
                    <a:schemeClr val="tx1"/>
                  </a:solidFill>
                  <a:latin typeface="HGS明朝B" panose="02020800000000000000" pitchFamily="18" charset="-128"/>
                  <a:ea typeface="HGS明朝B" panose="02020800000000000000" pitchFamily="18" charset="-128"/>
                </a:rPr>
                <a:t>能力</a:t>
              </a:r>
              <a:endParaRPr lang="en-US" altLang="ja-JP" sz="1400" dirty="0">
                <a:solidFill>
                  <a:schemeClr val="tx1"/>
                </a:solidFill>
                <a:latin typeface="HGS明朝B" panose="02020800000000000000" pitchFamily="18" charset="-128"/>
                <a:ea typeface="HGS明朝B" panose="02020800000000000000" pitchFamily="18" charset="-128"/>
              </a:endParaRPr>
            </a:p>
            <a:p>
              <a:pPr algn="ctr"/>
              <a:r>
                <a:rPr lang="ja-JP" altLang="en-US" sz="1400" dirty="0">
                  <a:solidFill>
                    <a:schemeClr val="tx1"/>
                  </a:solidFill>
                  <a:latin typeface="HGS明朝B" panose="02020800000000000000" pitchFamily="18" charset="-128"/>
                  <a:ea typeface="HGS明朝B" panose="02020800000000000000" pitchFamily="18" charset="-128"/>
                </a:rPr>
                <a:t>評価</a:t>
              </a:r>
            </a:p>
          </p:txBody>
        </p:sp>
        <p:sp>
          <p:nvSpPr>
            <p:cNvPr id="116" name="角丸四角形 115"/>
            <p:cNvSpPr/>
            <p:nvPr/>
          </p:nvSpPr>
          <p:spPr>
            <a:xfrm>
              <a:off x="5871097" y="4717482"/>
              <a:ext cx="594055" cy="717469"/>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790" dirty="0">
                  <a:latin typeface="Meiryo UI" panose="020B0604030504040204" pitchFamily="50" charset="-128"/>
                  <a:ea typeface="Meiryo UI" panose="020B0604030504040204" pitchFamily="50" charset="-128"/>
                  <a:cs typeface="Meiryo UI" panose="020B0604030504040204" pitchFamily="50" charset="-128"/>
                </a:rPr>
                <a:t>自己申告書に自己評価を記入・提出</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角丸四角形 131"/>
            <p:cNvSpPr/>
            <p:nvPr/>
          </p:nvSpPr>
          <p:spPr>
            <a:xfrm>
              <a:off x="3213591" y="5844920"/>
              <a:ext cx="653779" cy="478008"/>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設定目標の説明</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角丸四角形 140"/>
            <p:cNvSpPr/>
            <p:nvPr/>
          </p:nvSpPr>
          <p:spPr>
            <a:xfrm>
              <a:off x="1569434" y="5851602"/>
              <a:ext cx="1308145" cy="720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自己目標の設定</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自己申告書の提出</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en-US" altLang="ja-JP" sz="788" dirty="0">
                  <a:latin typeface="Meiryo UI" panose="020B0604030504040204" pitchFamily="50" charset="-128"/>
                  <a:ea typeface="Meiryo UI" panose="020B0604030504040204" pitchFamily="50" charset="-128"/>
                  <a:cs typeface="Meiryo UI" panose="020B0604030504040204" pitchFamily="50" charset="-128"/>
                </a:rPr>
                <a:t>【</a:t>
              </a:r>
              <a:r>
                <a:rPr lang="ja-JP" altLang="en-US" sz="788" dirty="0">
                  <a:latin typeface="Meiryo UI" panose="020B0604030504040204" pitchFamily="50" charset="-128"/>
                  <a:ea typeface="Meiryo UI" panose="020B0604030504040204" pitchFamily="50" charset="-128"/>
                  <a:cs typeface="Meiryo UI" panose="020B0604030504040204" pitchFamily="50" charset="-128"/>
                </a:rPr>
                <a:t>５月末日まで</a:t>
              </a:r>
              <a:r>
                <a:rPr lang="en-US" altLang="ja-JP" sz="788"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78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角丸四角形 147"/>
            <p:cNvSpPr/>
            <p:nvPr/>
          </p:nvSpPr>
          <p:spPr>
            <a:xfrm>
              <a:off x="8553161" y="5844921"/>
              <a:ext cx="646171" cy="722107"/>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自己申告書に指導・助言の要点を記入し提出</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角丸四角形 150"/>
            <p:cNvSpPr/>
            <p:nvPr/>
          </p:nvSpPr>
          <p:spPr>
            <a:xfrm>
              <a:off x="4131549" y="5851602"/>
              <a:ext cx="517092" cy="720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790" dirty="0">
                  <a:latin typeface="Meiryo UI" panose="020B0604030504040204" pitchFamily="50" charset="-128"/>
                  <a:ea typeface="Meiryo UI" panose="020B0604030504040204" pitchFamily="50" charset="-128"/>
                  <a:cs typeface="Meiryo UI" panose="020B0604030504040204" pitchFamily="50" charset="-128"/>
                </a:rPr>
                <a:t>必要に応じ中間申告</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角丸四角形 120"/>
            <p:cNvSpPr/>
            <p:nvPr/>
          </p:nvSpPr>
          <p:spPr>
            <a:xfrm>
              <a:off x="7283998" y="5849559"/>
              <a:ext cx="594055" cy="717469"/>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790" dirty="0">
                  <a:latin typeface="Meiryo UI" panose="020B0604030504040204" pitchFamily="50" charset="-128"/>
                  <a:ea typeface="Meiryo UI" panose="020B0604030504040204" pitchFamily="50" charset="-128"/>
                  <a:cs typeface="Meiryo UI" panose="020B0604030504040204" pitchFamily="50" charset="-128"/>
                </a:rPr>
                <a:t>自己申告書に自己評価を記入・提出</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4151408" y="1486772"/>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4965974" y="1486235"/>
              <a:ext cx="637727"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5867950" y="1486234"/>
              <a:ext cx="590751"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7" name="正方形/長方形 176"/>
            <p:cNvSpPr/>
            <p:nvPr/>
          </p:nvSpPr>
          <p:spPr>
            <a:xfrm>
              <a:off x="6575678" y="1486233"/>
              <a:ext cx="628972"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8" name="正方形/長方形 177"/>
            <p:cNvSpPr/>
            <p:nvPr/>
          </p:nvSpPr>
          <p:spPr>
            <a:xfrm>
              <a:off x="7350790" y="1486437"/>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9" name="正方形/長方形 178"/>
            <p:cNvSpPr/>
            <p:nvPr/>
          </p:nvSpPr>
          <p:spPr>
            <a:xfrm>
              <a:off x="8406937" y="1488064"/>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8" name="正方形/長方形 67">
            <a:extLst>
              <a:ext uri="{FF2B5EF4-FFF2-40B4-BE49-F238E27FC236}">
                <a16:creationId xmlns:a16="http://schemas.microsoft.com/office/drawing/2014/main" id="{D0B394A8-F06E-47B1-AA48-96D33C128C16}"/>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9" name="正方形/長方形 68">
            <a:extLst>
              <a:ext uri="{FF2B5EF4-FFF2-40B4-BE49-F238E27FC236}">
                <a16:creationId xmlns:a16="http://schemas.microsoft.com/office/drawing/2014/main" id="{F1F9ADCC-2D80-47F4-B402-7206CC6F19C5}"/>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70" name="正方形/長方形 69">
            <a:extLst>
              <a:ext uri="{FF2B5EF4-FFF2-40B4-BE49-F238E27FC236}">
                <a16:creationId xmlns:a16="http://schemas.microsoft.com/office/drawing/2014/main" id="{9CCC56FE-F583-4508-BD5B-D127B8CAEFAD}"/>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71" name="正方形/長方形 70">
            <a:extLst>
              <a:ext uri="{FF2B5EF4-FFF2-40B4-BE49-F238E27FC236}">
                <a16:creationId xmlns:a16="http://schemas.microsoft.com/office/drawing/2014/main" id="{B336DF44-C728-4B46-96F8-E07B50459C6A}"/>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72" name="正方形/長方形 71">
            <a:extLst>
              <a:ext uri="{FF2B5EF4-FFF2-40B4-BE49-F238E27FC236}">
                <a16:creationId xmlns:a16="http://schemas.microsoft.com/office/drawing/2014/main" id="{982439E6-A55A-4850-BDA1-643069802530}"/>
              </a:ext>
            </a:extLst>
          </p:cNvPr>
          <p:cNvSpPr/>
          <p:nvPr/>
        </p:nvSpPr>
        <p:spPr>
          <a:xfrm>
            <a:off x="10645140" y="349746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3" name="正方形/長方形 72">
            <a:extLst>
              <a:ext uri="{FF2B5EF4-FFF2-40B4-BE49-F238E27FC236}">
                <a16:creationId xmlns:a16="http://schemas.microsoft.com/office/drawing/2014/main" id="{AE79E2EE-3FA9-4C6A-B895-A3A2002A940A}"/>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78" name="正方形/長方形 77">
            <a:extLst>
              <a:ext uri="{FF2B5EF4-FFF2-40B4-BE49-F238E27FC236}">
                <a16:creationId xmlns:a16="http://schemas.microsoft.com/office/drawing/2014/main" id="{1F92D66F-6FC9-461A-A639-59CC613A5B59}"/>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79" name="円/楕円 17">
            <a:extLst>
              <a:ext uri="{FF2B5EF4-FFF2-40B4-BE49-F238E27FC236}">
                <a16:creationId xmlns:a16="http://schemas.microsoft.com/office/drawing/2014/main" id="{9F741F36-B262-462C-BBBF-6E6DE420285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80" name="正方形/長方形 79">
            <a:extLst>
              <a:ext uri="{FF2B5EF4-FFF2-40B4-BE49-F238E27FC236}">
                <a16:creationId xmlns:a16="http://schemas.microsoft.com/office/drawing/2014/main" id="{0ADA3BEE-A5C2-4D65-8C0A-3F325751232A}"/>
              </a:ext>
            </a:extLst>
          </p:cNvPr>
          <p:cNvSpPr/>
          <p:nvPr/>
        </p:nvSpPr>
        <p:spPr>
          <a:xfrm>
            <a:off x="818274" y="256220"/>
            <a:ext cx="5087313"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事務フロー</a:t>
            </a:r>
          </a:p>
        </p:txBody>
      </p:sp>
      <p:sp>
        <p:nvSpPr>
          <p:cNvPr id="83" name="正方形/長方形 82">
            <a:extLst>
              <a:ext uri="{FF2B5EF4-FFF2-40B4-BE49-F238E27FC236}">
                <a16:creationId xmlns:a16="http://schemas.microsoft.com/office/drawing/2014/main" id="{CF2B261E-D2CE-40B5-AB66-7A0ABD6632C7}"/>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911584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643690" y="1417123"/>
            <a:ext cx="4320001" cy="709476"/>
          </a:xfrm>
          <a:prstGeom prst="roundRect">
            <a:avLst>
              <a:gd name="adj" fmla="val 0"/>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dirty="0">
                <a:latin typeface="HGP明朝B" panose="02020800000000000000" pitchFamily="18" charset="-128"/>
                <a:ea typeface="HGP明朝B" panose="02020800000000000000" pitchFamily="18" charset="-128"/>
              </a:rPr>
              <a:t>処遇反映による公平性・納得性</a:t>
            </a:r>
          </a:p>
        </p:txBody>
      </p:sp>
      <p:sp>
        <p:nvSpPr>
          <p:cNvPr id="21" name="角丸四角形 20"/>
          <p:cNvSpPr/>
          <p:nvPr/>
        </p:nvSpPr>
        <p:spPr>
          <a:xfrm>
            <a:off x="2766675" y="2055566"/>
            <a:ext cx="4095079" cy="388732"/>
          </a:xfrm>
          <a:prstGeom prst="roundRect">
            <a:avLst>
              <a:gd name="adj" fmla="val 0"/>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600" dirty="0">
                <a:solidFill>
                  <a:sysClr val="windowText" lastClr="000000"/>
                </a:solidFill>
                <a:latin typeface="HGPｺﾞｼｯｸM" panose="020B0600000000000000" pitchFamily="50" charset="-128"/>
                <a:ea typeface="HGPｺﾞｼｯｸM" panose="020B0600000000000000" pitchFamily="50" charset="-128"/>
              </a:rPr>
              <a:t>単に処遇に反映するための仕組みではなく･･･</a:t>
            </a:r>
          </a:p>
        </p:txBody>
      </p:sp>
      <p:sp>
        <p:nvSpPr>
          <p:cNvPr id="3" name="円/楕円 2"/>
          <p:cNvSpPr/>
          <p:nvPr/>
        </p:nvSpPr>
        <p:spPr>
          <a:xfrm>
            <a:off x="483690" y="2060479"/>
            <a:ext cx="2160000" cy="2160000"/>
          </a:xfrm>
          <a:prstGeom prst="ellipse">
            <a:avLst/>
          </a:prstGeom>
          <a:solidFill>
            <a:schemeClr val="accent4">
              <a:lumMod val="60000"/>
              <a:lumOff val="40000"/>
            </a:schemeClr>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800" dirty="0">
                <a:solidFill>
                  <a:sysClr val="windowText" lastClr="000000"/>
                </a:solidFill>
                <a:latin typeface="ＤＨＰ平成明朝体W7" panose="02020700000000000000" pitchFamily="18" charset="-128"/>
                <a:ea typeface="ＤＨＰ平成明朝体W7" panose="02020700000000000000" pitchFamily="18" charset="-128"/>
              </a:rPr>
              <a:t>管理職</a:t>
            </a:r>
          </a:p>
        </p:txBody>
      </p:sp>
      <p:sp>
        <p:nvSpPr>
          <p:cNvPr id="25" name="円/楕円 24"/>
          <p:cNvSpPr/>
          <p:nvPr/>
        </p:nvSpPr>
        <p:spPr>
          <a:xfrm>
            <a:off x="6936611" y="2043639"/>
            <a:ext cx="2160000" cy="2160000"/>
          </a:xfrm>
          <a:prstGeom prst="ellipse">
            <a:avLst/>
          </a:prstGeom>
          <a:solidFill>
            <a:schemeClr val="accent4">
              <a:lumMod val="60000"/>
              <a:lumOff val="40000"/>
            </a:schemeClr>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800" dirty="0">
                <a:solidFill>
                  <a:sysClr val="windowText" lastClr="000000"/>
                </a:solidFill>
                <a:latin typeface="ＤＨＰ平成明朝体W7" panose="02020700000000000000" pitchFamily="18" charset="-128"/>
                <a:ea typeface="ＤＨＰ平成明朝体W7" panose="02020700000000000000" pitchFamily="18" charset="-128"/>
              </a:rPr>
              <a:t>教職員</a:t>
            </a:r>
          </a:p>
        </p:txBody>
      </p:sp>
      <p:sp>
        <p:nvSpPr>
          <p:cNvPr id="4" name="上矢印 3"/>
          <p:cNvSpPr/>
          <p:nvPr/>
        </p:nvSpPr>
        <p:spPr>
          <a:xfrm>
            <a:off x="1194690" y="3798551"/>
            <a:ext cx="3564000" cy="1368000"/>
          </a:xfrm>
          <a:prstGeom prst="upArrow">
            <a:avLst>
              <a:gd name="adj1" fmla="val 50000"/>
              <a:gd name="adj2" fmla="val 100000"/>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solidFill>
                  <a:sysClr val="windowText" lastClr="000000"/>
                </a:solidFill>
                <a:latin typeface="ＤＨＰ平成明朝体W3" panose="02020300000000000000" pitchFamily="18" charset="-128"/>
                <a:ea typeface="ＤＨＰ平成明朝体W3" panose="02020300000000000000" pitchFamily="18" charset="-128"/>
              </a:rPr>
              <a:t>人材育成</a:t>
            </a:r>
            <a:endParaRPr lang="en-US" altLang="ja-JP" b="1" dirty="0">
              <a:solidFill>
                <a:sysClr val="windowText" lastClr="000000"/>
              </a:solidFill>
              <a:latin typeface="ＤＨＰ平成明朝体W3" panose="02020300000000000000" pitchFamily="18" charset="-128"/>
              <a:ea typeface="ＤＨＰ平成明朝体W3" panose="02020300000000000000" pitchFamily="18" charset="-128"/>
            </a:endParaRPr>
          </a:p>
          <a:p>
            <a:pPr algn="ctr"/>
            <a:r>
              <a:rPr lang="ja-JP" altLang="en-US" b="1" dirty="0">
                <a:solidFill>
                  <a:sysClr val="windowText" lastClr="000000"/>
                </a:solidFill>
                <a:latin typeface="ＤＨＰ平成明朝体W3" panose="02020300000000000000" pitchFamily="18" charset="-128"/>
                <a:ea typeface="ＤＨＰ平成明朝体W3" panose="02020300000000000000" pitchFamily="18" charset="-128"/>
              </a:rPr>
              <a:t>職能成長</a:t>
            </a:r>
          </a:p>
        </p:txBody>
      </p:sp>
      <p:sp>
        <p:nvSpPr>
          <p:cNvPr id="26" name="上矢印 25"/>
          <p:cNvSpPr/>
          <p:nvPr/>
        </p:nvSpPr>
        <p:spPr>
          <a:xfrm>
            <a:off x="4821671" y="3798146"/>
            <a:ext cx="3564039" cy="1368000"/>
          </a:xfrm>
          <a:prstGeom prst="upArrow">
            <a:avLst>
              <a:gd name="adj1" fmla="val 50000"/>
              <a:gd name="adj2" fmla="val 100000"/>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solidFill>
                  <a:sysClr val="windowText" lastClr="000000"/>
                </a:solidFill>
                <a:latin typeface="ＤＨＰ平成明朝体W3" panose="02020300000000000000" pitchFamily="18" charset="-128"/>
                <a:ea typeface="ＤＨＰ平成明朝体W3" panose="02020300000000000000" pitchFamily="18" charset="-128"/>
              </a:rPr>
              <a:t>組織の</a:t>
            </a:r>
            <a:endParaRPr lang="en-US" altLang="ja-JP" b="1" dirty="0">
              <a:solidFill>
                <a:sysClr val="windowText" lastClr="000000"/>
              </a:solidFill>
              <a:latin typeface="ＤＨＰ平成明朝体W3" panose="02020300000000000000" pitchFamily="18" charset="-128"/>
              <a:ea typeface="ＤＨＰ平成明朝体W3" panose="02020300000000000000" pitchFamily="18" charset="-128"/>
            </a:endParaRPr>
          </a:p>
          <a:p>
            <a:pPr algn="ctr"/>
            <a:r>
              <a:rPr lang="ja-JP" altLang="en-US" b="1" dirty="0">
                <a:solidFill>
                  <a:sysClr val="windowText" lastClr="000000"/>
                </a:solidFill>
                <a:latin typeface="ＤＨＰ平成明朝体W3" panose="02020300000000000000" pitchFamily="18" charset="-128"/>
                <a:ea typeface="ＤＨＰ平成明朝体W3" panose="02020300000000000000" pitchFamily="18" charset="-128"/>
              </a:rPr>
              <a:t>パフォーマンス</a:t>
            </a:r>
          </a:p>
        </p:txBody>
      </p:sp>
      <p:sp>
        <p:nvSpPr>
          <p:cNvPr id="5" name="左右矢印 4"/>
          <p:cNvSpPr/>
          <p:nvPr/>
        </p:nvSpPr>
        <p:spPr>
          <a:xfrm>
            <a:off x="2742611" y="2728095"/>
            <a:ext cx="4095079" cy="791088"/>
          </a:xfrm>
          <a:prstGeom prst="leftRightArrow">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3200" dirty="0">
                <a:solidFill>
                  <a:schemeClr val="tx1"/>
                </a:solidFill>
                <a:latin typeface="ＤＨＰ平成明朝体W7" panose="02020700000000000000" pitchFamily="18" charset="-128"/>
                <a:ea typeface="ＤＨＰ平成明朝体W7" panose="02020700000000000000" pitchFamily="18" charset="-128"/>
              </a:rPr>
              <a:t>定期的な対話</a:t>
            </a:r>
          </a:p>
        </p:txBody>
      </p:sp>
      <p:sp>
        <p:nvSpPr>
          <p:cNvPr id="9" name="正方形/長方形 8"/>
          <p:cNvSpPr/>
          <p:nvPr/>
        </p:nvSpPr>
        <p:spPr>
          <a:xfrm>
            <a:off x="1221407" y="5270072"/>
            <a:ext cx="7164355" cy="396000"/>
          </a:xfrm>
          <a:prstGeom prst="rect">
            <a:avLst/>
          </a:prstGeom>
          <a:solidFill>
            <a:schemeClr val="tx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制度の意義・目的の共通理解</a:t>
            </a:r>
          </a:p>
        </p:txBody>
      </p:sp>
      <p:sp>
        <p:nvSpPr>
          <p:cNvPr id="10" name="正方形/長方形 9"/>
          <p:cNvSpPr/>
          <p:nvPr/>
        </p:nvSpPr>
        <p:spPr>
          <a:xfrm>
            <a:off x="1221356" y="5743711"/>
            <a:ext cx="7164355" cy="396000"/>
          </a:xfrm>
          <a:prstGeom prst="rect">
            <a:avLst/>
          </a:prstGeom>
          <a:solidFill>
            <a:schemeClr val="tx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学校課題等を捉えた適切な目標の設定</a:t>
            </a:r>
          </a:p>
        </p:txBody>
      </p:sp>
      <p:sp>
        <p:nvSpPr>
          <p:cNvPr id="11" name="正方形/長方形 10"/>
          <p:cNvSpPr/>
          <p:nvPr/>
        </p:nvSpPr>
        <p:spPr>
          <a:xfrm>
            <a:off x="1221355" y="6217350"/>
            <a:ext cx="7164355" cy="396000"/>
          </a:xfrm>
          <a:prstGeom prst="rect">
            <a:avLst/>
          </a:prstGeom>
          <a:solidFill>
            <a:schemeClr val="tx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「期待行動」と「目標」を意識した職務遂行</a:t>
            </a:r>
          </a:p>
        </p:txBody>
      </p:sp>
      <p:sp>
        <p:nvSpPr>
          <p:cNvPr id="22" name="正方形/長方形 21">
            <a:extLst>
              <a:ext uri="{FF2B5EF4-FFF2-40B4-BE49-F238E27FC236}">
                <a16:creationId xmlns:a16="http://schemas.microsoft.com/office/drawing/2014/main" id="{2F62D5B8-F293-43F7-92C9-947652C5A234}"/>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3" name="正方形/長方形 22">
            <a:extLst>
              <a:ext uri="{FF2B5EF4-FFF2-40B4-BE49-F238E27FC236}">
                <a16:creationId xmlns:a16="http://schemas.microsoft.com/office/drawing/2014/main" id="{A14E7A33-D5D9-4DA2-8A13-3E86A48A6CCD}"/>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4" name="正方形/長方形 23">
            <a:extLst>
              <a:ext uri="{FF2B5EF4-FFF2-40B4-BE49-F238E27FC236}">
                <a16:creationId xmlns:a16="http://schemas.microsoft.com/office/drawing/2014/main" id="{F744360F-14D9-4D8D-97AC-C23D107CCD61}"/>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37" name="正方形/長方形 36">
            <a:extLst>
              <a:ext uri="{FF2B5EF4-FFF2-40B4-BE49-F238E27FC236}">
                <a16:creationId xmlns:a16="http://schemas.microsoft.com/office/drawing/2014/main" id="{8D438812-65E4-44E1-9143-42E0EF0DD37A}"/>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38" name="正方形/長方形 37">
            <a:extLst>
              <a:ext uri="{FF2B5EF4-FFF2-40B4-BE49-F238E27FC236}">
                <a16:creationId xmlns:a16="http://schemas.microsoft.com/office/drawing/2014/main" id="{EC69BDFE-E7DC-4976-81D9-57F3574EF287}"/>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9" name="正方形/長方形 38">
            <a:extLst>
              <a:ext uri="{FF2B5EF4-FFF2-40B4-BE49-F238E27FC236}">
                <a16:creationId xmlns:a16="http://schemas.microsoft.com/office/drawing/2014/main" id="{4844741F-CAB7-4E32-B89E-DDBEF7D2DBC7}"/>
              </a:ext>
            </a:extLst>
          </p:cNvPr>
          <p:cNvSpPr/>
          <p:nvPr/>
        </p:nvSpPr>
        <p:spPr>
          <a:xfrm>
            <a:off x="10645140" y="457108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40" name="正方形/長方形 39">
            <a:extLst>
              <a:ext uri="{FF2B5EF4-FFF2-40B4-BE49-F238E27FC236}">
                <a16:creationId xmlns:a16="http://schemas.microsoft.com/office/drawing/2014/main" id="{7FB5058F-8AE6-4C8B-A538-0EE9AE78C18E}"/>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41" name="円/楕円 17">
            <a:extLst>
              <a:ext uri="{FF2B5EF4-FFF2-40B4-BE49-F238E27FC236}">
                <a16:creationId xmlns:a16="http://schemas.microsoft.com/office/drawing/2014/main" id="{454AB6B0-B2C4-49FF-936B-94B22715710A}"/>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42" name="正方形/長方形 41">
            <a:extLst>
              <a:ext uri="{FF2B5EF4-FFF2-40B4-BE49-F238E27FC236}">
                <a16:creationId xmlns:a16="http://schemas.microsoft.com/office/drawing/2014/main" id="{6FAC1CDC-0CAA-4E94-B9D6-CD811013115A}"/>
              </a:ext>
            </a:extLst>
          </p:cNvPr>
          <p:cNvSpPr/>
          <p:nvPr/>
        </p:nvSpPr>
        <p:spPr>
          <a:xfrm>
            <a:off x="818274" y="256220"/>
            <a:ext cx="8043624"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b="1" dirty="0">
                <a:solidFill>
                  <a:schemeClr val="tx1"/>
                </a:solidFill>
                <a:latin typeface="Meiryo UI"/>
                <a:ea typeface="Meiryo UI"/>
                <a:cs typeface="Calibri"/>
              </a:rPr>
              <a:t>留意点－制度の意義</a:t>
            </a:r>
          </a:p>
        </p:txBody>
      </p:sp>
      <p:sp>
        <p:nvSpPr>
          <p:cNvPr id="43" name="正方形/長方形 42">
            <a:extLst>
              <a:ext uri="{FF2B5EF4-FFF2-40B4-BE49-F238E27FC236}">
                <a16:creationId xmlns:a16="http://schemas.microsoft.com/office/drawing/2014/main" id="{FD85282C-DCA1-4C39-96C4-45FC53721FF1}"/>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05250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334A4D1-E93D-4717-B75E-D4A38F634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72" y="1282328"/>
            <a:ext cx="4961531" cy="5494886"/>
          </a:xfrm>
          <a:prstGeom prst="rect">
            <a:avLst/>
          </a:prstGeom>
        </p:spPr>
      </p:pic>
      <p:sp>
        <p:nvSpPr>
          <p:cNvPr id="15" name="角丸四角形吹き出し 16">
            <a:extLst>
              <a:ext uri="{FF2B5EF4-FFF2-40B4-BE49-F238E27FC236}">
                <a16:creationId xmlns:a16="http://schemas.microsoft.com/office/drawing/2014/main" id="{4D89C6F6-CE71-4B26-AAF0-81DF88F13712}"/>
              </a:ext>
            </a:extLst>
          </p:cNvPr>
          <p:cNvSpPr/>
          <p:nvPr/>
        </p:nvSpPr>
        <p:spPr>
          <a:xfrm>
            <a:off x="5348224" y="3291682"/>
            <a:ext cx="4169497" cy="154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eiryo UI" panose="020B0604030504040204" pitchFamily="50" charset="-128"/>
                <a:ea typeface="Meiryo UI" panose="020B0604030504040204" pitchFamily="50" charset="-128"/>
              </a:rPr>
              <a:t>また、校長から職員に意見を求めることもできます。</a:t>
            </a: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C9B65F62-429F-41C8-B237-4C95301FB1C1}"/>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9" name="正方形/長方形 18">
            <a:extLst>
              <a:ext uri="{FF2B5EF4-FFF2-40B4-BE49-F238E27FC236}">
                <a16:creationId xmlns:a16="http://schemas.microsoft.com/office/drawing/2014/main" id="{49FDD32B-6F49-4941-B21D-73A78F7A2656}"/>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0" name="正方形/長方形 19">
            <a:extLst>
              <a:ext uri="{FF2B5EF4-FFF2-40B4-BE49-F238E27FC236}">
                <a16:creationId xmlns:a16="http://schemas.microsoft.com/office/drawing/2014/main" id="{AECE24D7-E96D-41C2-9B9A-AAD164D9ABAD}"/>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30" name="正方形/長方形 29">
            <a:extLst>
              <a:ext uri="{FF2B5EF4-FFF2-40B4-BE49-F238E27FC236}">
                <a16:creationId xmlns:a16="http://schemas.microsoft.com/office/drawing/2014/main" id="{D6652983-DD9D-4AED-B3AF-C60BA202C1B0}"/>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31" name="正方形/長方形 30">
            <a:extLst>
              <a:ext uri="{FF2B5EF4-FFF2-40B4-BE49-F238E27FC236}">
                <a16:creationId xmlns:a16="http://schemas.microsoft.com/office/drawing/2014/main" id="{6224CA02-5E43-4295-A77B-6C8538F83974}"/>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2" name="正方形/長方形 31">
            <a:extLst>
              <a:ext uri="{FF2B5EF4-FFF2-40B4-BE49-F238E27FC236}">
                <a16:creationId xmlns:a16="http://schemas.microsoft.com/office/drawing/2014/main" id="{9893609B-F7A0-48C3-BE53-D81B636752B5}"/>
              </a:ext>
            </a:extLst>
          </p:cNvPr>
          <p:cNvSpPr/>
          <p:nvPr/>
        </p:nvSpPr>
        <p:spPr>
          <a:xfrm>
            <a:off x="10645140" y="457108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3" name="正方形/長方形 32">
            <a:extLst>
              <a:ext uri="{FF2B5EF4-FFF2-40B4-BE49-F238E27FC236}">
                <a16:creationId xmlns:a16="http://schemas.microsoft.com/office/drawing/2014/main" id="{9860A49B-91F2-4701-B5F7-EE068922C71F}"/>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4" name="円/楕円 17">
            <a:extLst>
              <a:ext uri="{FF2B5EF4-FFF2-40B4-BE49-F238E27FC236}">
                <a16:creationId xmlns:a16="http://schemas.microsoft.com/office/drawing/2014/main" id="{F2F31E22-E797-435B-A9AD-31467BA1B85A}"/>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5" name="正方形/長方形 34">
            <a:extLst>
              <a:ext uri="{FF2B5EF4-FFF2-40B4-BE49-F238E27FC236}">
                <a16:creationId xmlns:a16="http://schemas.microsoft.com/office/drawing/2014/main" id="{364E1BE0-665D-4790-BFF9-B5426C0F76B3}"/>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留意点－人事評価に対する意見</a:t>
            </a:r>
          </a:p>
        </p:txBody>
      </p:sp>
      <p:sp>
        <p:nvSpPr>
          <p:cNvPr id="36" name="正方形/長方形 35">
            <a:extLst>
              <a:ext uri="{FF2B5EF4-FFF2-40B4-BE49-F238E27FC236}">
                <a16:creationId xmlns:a16="http://schemas.microsoft.com/office/drawing/2014/main" id="{E63DD2FD-8691-491B-BBD3-434718691ED9}"/>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角丸四角形吹き出し 16">
            <a:extLst>
              <a:ext uri="{FF2B5EF4-FFF2-40B4-BE49-F238E27FC236}">
                <a16:creationId xmlns:a16="http://schemas.microsoft.com/office/drawing/2014/main" id="{EE9737F0-3DCA-4A93-8B9B-9E97EFFD7249}"/>
              </a:ext>
            </a:extLst>
          </p:cNvPr>
          <p:cNvSpPr/>
          <p:nvPr/>
        </p:nvSpPr>
        <p:spPr>
          <a:xfrm>
            <a:off x="5348224" y="5015989"/>
            <a:ext cx="4169497" cy="1548000"/>
          </a:xfrm>
          <a:prstGeom prst="rect">
            <a:avLst/>
          </a:prstGeom>
          <a:solidFill>
            <a:schemeClr val="bg1">
              <a:lumMod val="8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ysClr val="windowText" lastClr="000000"/>
                </a:solidFill>
                <a:latin typeface="Meiryo UI" panose="020B0604030504040204" pitchFamily="50" charset="-128"/>
                <a:ea typeface="Meiryo UI" panose="020B0604030504040204" pitchFamily="50" charset="-128"/>
              </a:rPr>
              <a:t>提出した意見は、校長を経由して、所管する教育委員会に送付されます。</a:t>
            </a:r>
            <a:endParaRPr lang="en-US" altLang="ja-JP" sz="2400" dirty="0">
              <a:solidFill>
                <a:sysClr val="windowText" lastClr="000000"/>
              </a:solidFill>
              <a:latin typeface="Meiryo UI" panose="020B0604030504040204" pitchFamily="50" charset="-128"/>
              <a:ea typeface="Meiryo UI" panose="020B0604030504040204" pitchFamily="50" charset="-128"/>
            </a:endParaRPr>
          </a:p>
        </p:txBody>
      </p:sp>
      <p:sp>
        <p:nvSpPr>
          <p:cNvPr id="16" name="角丸四角形吹き出し 16">
            <a:extLst>
              <a:ext uri="{FF2B5EF4-FFF2-40B4-BE49-F238E27FC236}">
                <a16:creationId xmlns:a16="http://schemas.microsoft.com/office/drawing/2014/main" id="{20A3D0C6-329F-41DF-83CC-DE567DB89B83}"/>
              </a:ext>
            </a:extLst>
          </p:cNvPr>
          <p:cNvSpPr/>
          <p:nvPr/>
        </p:nvSpPr>
        <p:spPr>
          <a:xfrm>
            <a:off x="5348224" y="1567376"/>
            <a:ext cx="4169497" cy="1548000"/>
          </a:xfrm>
          <a:prstGeom prst="rect">
            <a:avLst/>
          </a:prstGeom>
          <a:solidFill>
            <a:schemeClr val="tx2">
              <a:lumMod val="5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bg1"/>
                </a:solidFill>
                <a:latin typeface="Meiryo UI" panose="020B0604030504040204" pitchFamily="50" charset="-128"/>
                <a:ea typeface="Meiryo UI" panose="020B0604030504040204" pitchFamily="50" charset="-128"/>
              </a:rPr>
              <a:t>校長に対して、人事評価に関する意見を提出することができます。</a:t>
            </a:r>
            <a:endParaRPr lang="en-US" altLang="ja-JP" sz="2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9289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72DC63F-5FD7-4AE9-B949-4884E64F97F4}"/>
              </a:ext>
            </a:extLst>
          </p:cNvPr>
          <p:cNvPicPr>
            <a:picLocks noChangeAspect="1"/>
          </p:cNvPicPr>
          <p:nvPr/>
        </p:nvPicPr>
        <p:blipFill>
          <a:blip r:embed="rId3"/>
          <a:stretch>
            <a:fillRect/>
          </a:stretch>
        </p:blipFill>
        <p:spPr>
          <a:xfrm>
            <a:off x="142139" y="2013151"/>
            <a:ext cx="9337141" cy="4639554"/>
          </a:xfrm>
          <a:prstGeom prst="rect">
            <a:avLst/>
          </a:prstGeom>
        </p:spPr>
      </p:pic>
      <p:sp>
        <p:nvSpPr>
          <p:cNvPr id="17" name="正方形/長方形 16">
            <a:extLst>
              <a:ext uri="{FF2B5EF4-FFF2-40B4-BE49-F238E27FC236}">
                <a16:creationId xmlns:a16="http://schemas.microsoft.com/office/drawing/2014/main" id="{F4E6A7FB-584C-4797-A78C-4C27FF1552B4}"/>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1" name="正方形/長方形 20">
            <a:extLst>
              <a:ext uri="{FF2B5EF4-FFF2-40B4-BE49-F238E27FC236}">
                <a16:creationId xmlns:a16="http://schemas.microsoft.com/office/drawing/2014/main" id="{9449D415-3492-4F98-98F4-1BEF0B57D07C}"/>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2" name="正方形/長方形 21">
            <a:extLst>
              <a:ext uri="{FF2B5EF4-FFF2-40B4-BE49-F238E27FC236}">
                <a16:creationId xmlns:a16="http://schemas.microsoft.com/office/drawing/2014/main" id="{2695273D-8DFB-4B1B-AE0E-DE4C7BEEF636}"/>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3" name="正方形/長方形 22">
            <a:extLst>
              <a:ext uri="{FF2B5EF4-FFF2-40B4-BE49-F238E27FC236}">
                <a16:creationId xmlns:a16="http://schemas.microsoft.com/office/drawing/2014/main" id="{7ABFFBD1-E5D1-45B2-92C0-5F97F7F2B481}"/>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4" name="正方形/長方形 23">
            <a:extLst>
              <a:ext uri="{FF2B5EF4-FFF2-40B4-BE49-F238E27FC236}">
                <a16:creationId xmlns:a16="http://schemas.microsoft.com/office/drawing/2014/main" id="{CD0F2450-F4AF-4E9F-AE47-2AA2ADAE5D7B}"/>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25" name="正方形/長方形 24">
            <a:extLst>
              <a:ext uri="{FF2B5EF4-FFF2-40B4-BE49-F238E27FC236}">
                <a16:creationId xmlns:a16="http://schemas.microsoft.com/office/drawing/2014/main" id="{E21784E4-FA36-4726-8DA9-3332A7060B2E}"/>
              </a:ext>
            </a:extLst>
          </p:cNvPr>
          <p:cNvSpPr/>
          <p:nvPr/>
        </p:nvSpPr>
        <p:spPr>
          <a:xfrm>
            <a:off x="10645140" y="457108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6" name="正方形/長方形 25">
            <a:extLst>
              <a:ext uri="{FF2B5EF4-FFF2-40B4-BE49-F238E27FC236}">
                <a16:creationId xmlns:a16="http://schemas.microsoft.com/office/drawing/2014/main" id="{B67A1DC3-3CF6-4F19-98F9-4D1A0E6BC932}"/>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7" name="円/楕円 17">
            <a:extLst>
              <a:ext uri="{FF2B5EF4-FFF2-40B4-BE49-F238E27FC236}">
                <a16:creationId xmlns:a16="http://schemas.microsoft.com/office/drawing/2014/main" id="{AD8768E4-1D76-4B54-957F-2D487BD0A8F1}"/>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8" name="正方形/長方形 27">
            <a:extLst>
              <a:ext uri="{FF2B5EF4-FFF2-40B4-BE49-F238E27FC236}">
                <a16:creationId xmlns:a16="http://schemas.microsoft.com/office/drawing/2014/main" id="{7F695ECC-B5D1-4C46-9430-2899F7E66538}"/>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留意点－苦情の申出</a:t>
            </a:r>
          </a:p>
        </p:txBody>
      </p:sp>
      <p:sp>
        <p:nvSpPr>
          <p:cNvPr id="29" name="正方形/長方形 28">
            <a:extLst>
              <a:ext uri="{FF2B5EF4-FFF2-40B4-BE49-F238E27FC236}">
                <a16:creationId xmlns:a16="http://schemas.microsoft.com/office/drawing/2014/main" id="{61C73FF9-75CB-4CF5-8D0A-CD2A193D2EB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角丸四角形吹き出し 16">
            <a:extLst>
              <a:ext uri="{FF2B5EF4-FFF2-40B4-BE49-F238E27FC236}">
                <a16:creationId xmlns:a16="http://schemas.microsoft.com/office/drawing/2014/main" id="{F864D179-A2E0-4574-9E10-72ED410A510E}"/>
              </a:ext>
            </a:extLst>
          </p:cNvPr>
          <p:cNvSpPr/>
          <p:nvPr/>
        </p:nvSpPr>
        <p:spPr>
          <a:xfrm>
            <a:off x="210270" y="1279962"/>
            <a:ext cx="9299460" cy="61713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評価結果の再説明にも納得できない場合には、教育委員会に設置する窓口に相談できます。</a:t>
            </a:r>
            <a:endParaRPr lang="en-US" altLang="ja-JP" sz="2800" dirty="0">
              <a:solidFill>
                <a:sysClr val="windowText" lastClr="000000"/>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023458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24E28F3-298D-46B2-99CA-E8AF8FFA91D7}"/>
              </a:ext>
            </a:extLst>
          </p:cNvPr>
          <p:cNvSpPr/>
          <p:nvPr/>
        </p:nvSpPr>
        <p:spPr>
          <a:xfrm>
            <a:off x="1524000" y="2448141"/>
            <a:ext cx="9143999" cy="109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Frequently Asked Question</a:t>
            </a:r>
            <a:endParaRPr lang="ja-JP" altLang="en-US"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5F79572C-E4CD-433A-9A78-191F2FF87695}"/>
              </a:ext>
            </a:extLst>
          </p:cNvPr>
          <p:cNvSpPr/>
          <p:nvPr/>
        </p:nvSpPr>
        <p:spPr>
          <a:xfrm>
            <a:off x="1524001" y="3491832"/>
            <a:ext cx="9143999" cy="109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よくある質問</a:t>
            </a:r>
          </a:p>
        </p:txBody>
      </p:sp>
      <p:sp>
        <p:nvSpPr>
          <p:cNvPr id="2" name="正方形/長方形 1">
            <a:extLst>
              <a:ext uri="{FF2B5EF4-FFF2-40B4-BE49-F238E27FC236}">
                <a16:creationId xmlns:a16="http://schemas.microsoft.com/office/drawing/2014/main" id="{589E03D0-9C53-405F-9662-6F240FC8F13F}"/>
              </a:ext>
            </a:extLst>
          </p:cNvPr>
          <p:cNvSpPr/>
          <p:nvPr/>
        </p:nvSpPr>
        <p:spPr>
          <a:xfrm>
            <a:off x="0" y="3402419"/>
            <a:ext cx="12204000" cy="5316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0258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 fill="hold"/>
                                        <p:tgtEl>
                                          <p:spTgt spid="4"/>
                                        </p:tgtEl>
                                        <p:attrNameLst>
                                          <p:attrName>ppt_y</p:attrName>
                                        </p:attrNameLst>
                                      </p:cBhvr>
                                      <p:tavLst>
                                        <p:tav tm="0">
                                          <p:val>
                                            <p:strVal val="#ppt_y"/>
                                          </p:val>
                                        </p:tav>
                                        <p:tav tm="100000">
                                          <p:val>
                                            <p:strVal val="#ppt_y"/>
                                          </p:val>
                                        </p:tav>
                                      </p:tavLst>
                                    </p:anim>
                                    <p:anim calcmode="lin" valueType="num">
                                      <p:cBhvr>
                                        <p:cTn id="9" dur="1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 tmFilter="0,0; .5, 1; 1, 1"/>
                                        <p:tgtEl>
                                          <p:spTgt spid="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3000"/>
                                        <p:tgtEl>
                                          <p:spTgt spid="2"/>
                                        </p:tgtEl>
                                      </p:cBhvr>
                                    </p:animEffect>
                                  </p:childTnLst>
                                </p:cTn>
                              </p:par>
                              <p:par>
                                <p:cTn id="15" presetID="3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00BEAC-8B85-4472-85C4-5B627862269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正方形/長方形 2">
            <a:extLst>
              <a:ext uri="{FF2B5EF4-FFF2-40B4-BE49-F238E27FC236}">
                <a16:creationId xmlns:a16="http://schemas.microsoft.com/office/drawing/2014/main" id="{5B12087F-1FC5-4D68-8AAF-B94466184FBC}"/>
              </a:ext>
            </a:extLst>
          </p:cNvPr>
          <p:cNvSpPr/>
          <p:nvPr/>
        </p:nvSpPr>
        <p:spPr>
          <a:xfrm>
            <a:off x="501674" y="1131212"/>
            <a:ext cx="8940037" cy="828000"/>
          </a:xfrm>
          <a:prstGeom prst="rect">
            <a:avLst/>
          </a:prstGeom>
          <a:solidFill>
            <a:schemeClr val="tx2">
              <a:lumMod val="5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4800" dirty="0">
                <a:solidFill>
                  <a:schemeClr val="bg1"/>
                </a:solidFill>
                <a:latin typeface="ＭＳ ゴシック" panose="020B0609070205080204" pitchFamily="49" charset="-128"/>
                <a:ea typeface="ＭＳ ゴシック" panose="020B0609070205080204" pitchFamily="49" charset="-128"/>
              </a:rPr>
              <a:t>目的と意義</a:t>
            </a:r>
          </a:p>
        </p:txBody>
      </p:sp>
      <p:sp>
        <p:nvSpPr>
          <p:cNvPr id="10" name="円/楕円 17">
            <a:extLst>
              <a:ext uri="{FF2B5EF4-FFF2-40B4-BE49-F238E27FC236}">
                <a16:creationId xmlns:a16="http://schemas.microsoft.com/office/drawing/2014/main" id="{F6433027-2730-47BF-993C-CF424A1B390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srgbClr val="FFFFFF"/>
              </a:solidFill>
            </a:endParaRPr>
          </a:p>
        </p:txBody>
      </p:sp>
      <p:sp>
        <p:nvSpPr>
          <p:cNvPr id="11" name="正方形/長方形 10">
            <a:extLst>
              <a:ext uri="{FF2B5EF4-FFF2-40B4-BE49-F238E27FC236}">
                <a16:creationId xmlns:a16="http://schemas.microsoft.com/office/drawing/2014/main" id="{E92FDA1C-E1F9-42B6-8E5A-11A4C92B61DD}"/>
              </a:ext>
            </a:extLst>
          </p:cNvPr>
          <p:cNvSpPr/>
          <p:nvPr/>
        </p:nvSpPr>
        <p:spPr>
          <a:xfrm>
            <a:off x="818274" y="256220"/>
            <a:ext cx="11231587"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人事評価制度 － 研修内容</a:t>
            </a:r>
          </a:p>
        </p:txBody>
      </p:sp>
      <p:sp>
        <p:nvSpPr>
          <p:cNvPr id="14" name="正方形/長方形 13">
            <a:extLst>
              <a:ext uri="{FF2B5EF4-FFF2-40B4-BE49-F238E27FC236}">
                <a16:creationId xmlns:a16="http://schemas.microsoft.com/office/drawing/2014/main" id="{125187EF-AE7B-415A-AFDB-B18BB98F778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正方形/長方形 26">
            <a:extLst>
              <a:ext uri="{FF2B5EF4-FFF2-40B4-BE49-F238E27FC236}">
                <a16:creationId xmlns:a16="http://schemas.microsoft.com/office/drawing/2014/main" id="{2FC17C57-C91D-48C5-B1D8-BF53846C58A9}"/>
              </a:ext>
            </a:extLst>
          </p:cNvPr>
          <p:cNvSpPr/>
          <p:nvPr/>
        </p:nvSpPr>
        <p:spPr>
          <a:xfrm>
            <a:off x="501678" y="2067945"/>
            <a:ext cx="8940037" cy="828000"/>
          </a:xfrm>
          <a:prstGeom prst="rect">
            <a:avLst/>
          </a:prstGeom>
          <a:solidFill>
            <a:schemeClr val="accent2">
              <a:lumMod val="5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4800" dirty="0">
                <a:solidFill>
                  <a:schemeClr val="bg1"/>
                </a:solidFill>
                <a:latin typeface="ＭＳ ゴシック" panose="020B0609070205080204" pitchFamily="49" charset="-128"/>
                <a:ea typeface="ＭＳ ゴシック" panose="020B0609070205080204" pitchFamily="49" charset="-128"/>
              </a:rPr>
              <a:t>能力評価</a:t>
            </a:r>
          </a:p>
        </p:txBody>
      </p:sp>
      <p:sp>
        <p:nvSpPr>
          <p:cNvPr id="28" name="正方形/長方形 27">
            <a:extLst>
              <a:ext uri="{FF2B5EF4-FFF2-40B4-BE49-F238E27FC236}">
                <a16:creationId xmlns:a16="http://schemas.microsoft.com/office/drawing/2014/main" id="{47B2E367-EDF3-42DE-A550-319F87294B1D}"/>
              </a:ext>
            </a:extLst>
          </p:cNvPr>
          <p:cNvSpPr/>
          <p:nvPr/>
        </p:nvSpPr>
        <p:spPr>
          <a:xfrm>
            <a:off x="501674" y="3031475"/>
            <a:ext cx="8940037" cy="828000"/>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4800" dirty="0">
                <a:solidFill>
                  <a:schemeClr val="bg1"/>
                </a:solidFill>
                <a:latin typeface="ＭＳ ゴシック" panose="020B0609070205080204" pitchFamily="49" charset="-128"/>
                <a:ea typeface="ＭＳ ゴシック" panose="020B0609070205080204" pitchFamily="49" charset="-128"/>
              </a:rPr>
              <a:t>業績評価</a:t>
            </a:r>
          </a:p>
        </p:txBody>
      </p:sp>
      <p:sp>
        <p:nvSpPr>
          <p:cNvPr id="29" name="正方形/長方形 28">
            <a:extLst>
              <a:ext uri="{FF2B5EF4-FFF2-40B4-BE49-F238E27FC236}">
                <a16:creationId xmlns:a16="http://schemas.microsoft.com/office/drawing/2014/main" id="{03E9BBE0-D4BB-438E-95FB-D8EE36EDCF5F}"/>
              </a:ext>
            </a:extLst>
          </p:cNvPr>
          <p:cNvSpPr/>
          <p:nvPr/>
        </p:nvSpPr>
        <p:spPr>
          <a:xfrm>
            <a:off x="501676" y="3991109"/>
            <a:ext cx="8940037" cy="828000"/>
          </a:xfrm>
          <a:prstGeom prst="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4800" dirty="0">
                <a:solidFill>
                  <a:schemeClr val="tx1"/>
                </a:solidFill>
                <a:latin typeface="ＭＳ ゴシック" panose="020B0609070205080204" pitchFamily="49" charset="-128"/>
                <a:ea typeface="ＭＳ ゴシック" panose="020B0609070205080204" pitchFamily="49" charset="-128"/>
              </a:rPr>
              <a:t>事務フロー</a:t>
            </a:r>
          </a:p>
        </p:txBody>
      </p:sp>
      <p:sp>
        <p:nvSpPr>
          <p:cNvPr id="30" name="正方形/長方形 29">
            <a:extLst>
              <a:ext uri="{FF2B5EF4-FFF2-40B4-BE49-F238E27FC236}">
                <a16:creationId xmlns:a16="http://schemas.microsoft.com/office/drawing/2014/main" id="{45C3C9A2-5E96-45FE-9995-D49B79C8F79E}"/>
              </a:ext>
            </a:extLst>
          </p:cNvPr>
          <p:cNvSpPr/>
          <p:nvPr/>
        </p:nvSpPr>
        <p:spPr>
          <a:xfrm>
            <a:off x="501675" y="4947721"/>
            <a:ext cx="8940037" cy="828000"/>
          </a:xfrm>
          <a:prstGeom prst="rect">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4800" dirty="0">
                <a:solidFill>
                  <a:schemeClr val="tx1"/>
                </a:solidFill>
                <a:latin typeface="ＭＳ ゴシック" panose="020B0609070205080204" pitchFamily="49" charset="-128"/>
                <a:ea typeface="ＭＳ ゴシック" panose="020B0609070205080204" pitchFamily="49" charset="-128"/>
              </a:rPr>
              <a:t>留意点</a:t>
            </a:r>
          </a:p>
        </p:txBody>
      </p:sp>
      <p:sp>
        <p:nvSpPr>
          <p:cNvPr id="31" name="正方形/長方形 30">
            <a:extLst>
              <a:ext uri="{FF2B5EF4-FFF2-40B4-BE49-F238E27FC236}">
                <a16:creationId xmlns:a16="http://schemas.microsoft.com/office/drawing/2014/main" id="{FC59560A-1C98-4E41-8E83-B03CC5D5B09A}"/>
              </a:ext>
            </a:extLst>
          </p:cNvPr>
          <p:cNvSpPr/>
          <p:nvPr/>
        </p:nvSpPr>
        <p:spPr>
          <a:xfrm>
            <a:off x="501674" y="5904334"/>
            <a:ext cx="8940037" cy="828000"/>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4800" dirty="0">
                <a:solidFill>
                  <a:schemeClr val="tx1"/>
                </a:solidFill>
                <a:latin typeface="ＭＳ ゴシック" panose="020B0609070205080204" pitchFamily="49" charset="-128"/>
                <a:ea typeface="ＭＳ ゴシック" panose="020B0609070205080204" pitchFamily="49" charset="-128"/>
              </a:rPr>
              <a:t>ＦＡＱ</a:t>
            </a:r>
          </a:p>
        </p:txBody>
      </p:sp>
    </p:spTree>
    <p:extLst>
      <p:ext uri="{BB962C8B-B14F-4D97-AF65-F5344CB8AC3E}">
        <p14:creationId xmlns:p14="http://schemas.microsoft.com/office/powerpoint/2010/main" val="1555317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能力評価と業績評価の「評価」の水準は、どのようなものですか。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a:p>
            <a:pPr algn="l"/>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Ａ１</a:t>
            </a:r>
            <a:r>
              <a:rPr lang="en-US" altLang="ja-JP" sz="2200" dirty="0">
                <a:latin typeface="UD デジタル 教科書体 NK-R" panose="02020400000000000000" pitchFamily="18" charset="-128"/>
                <a:ea typeface="UD デジタル 教科書体 NK-R" panose="02020400000000000000" pitchFamily="18" charset="-128"/>
              </a:rPr>
              <a:t>】</a:t>
            </a:r>
          </a:p>
          <a:p>
            <a:pPr algn="l"/>
            <a:r>
              <a:rPr lang="ja-JP" altLang="en-US" sz="2200" dirty="0">
                <a:latin typeface="UD デジタル 教科書体 NK-R" panose="02020400000000000000" pitchFamily="18" charset="-128"/>
                <a:ea typeface="UD デジタル 教科書体 NK-R" panose="02020400000000000000" pitchFamily="18" charset="-128"/>
              </a:rPr>
              <a:t>　◎自己評価については、いずれも「ｂ」が</a:t>
            </a:r>
            <a:r>
              <a:rPr lang="ja-JP" altLang="en-US" sz="2200" u="sng" dirty="0">
                <a:latin typeface="UD デジタル 教科書体 NK-R" panose="02020400000000000000" pitchFamily="18" charset="-128"/>
                <a:ea typeface="UD デジタル 教科書体 NK-R" panose="02020400000000000000" pitchFamily="18" charset="-128"/>
              </a:rPr>
              <a:t>標準（良好）</a:t>
            </a:r>
            <a:r>
              <a:rPr lang="ja-JP" altLang="en-US" sz="2200" dirty="0">
                <a:latin typeface="UD デジタル 教科書体 NK-R" panose="02020400000000000000" pitchFamily="18" charset="-128"/>
                <a:ea typeface="UD デジタル 教科書体 NK-R" panose="02020400000000000000" pitchFamily="18" charset="-128"/>
              </a:rPr>
              <a:t>です。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○評価者評価について、</a:t>
            </a:r>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ja-JP" altLang="en-US" sz="1100" dirty="0">
                <a:latin typeface="UD デジタル 教科書体 NK-R" panose="02020400000000000000" pitchFamily="18" charset="-128"/>
                <a:ea typeface="UD デジタル 教科書体 NK-R" panose="02020400000000000000" pitchFamily="18" charset="-128"/>
              </a:rPr>
              <a:t>　　　</a:t>
            </a:r>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能力評価では、「分類ごとの評価」＝「３」、「最終評価」＝「３」</a:t>
            </a:r>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ja-JP" altLang="en-US" sz="1100" dirty="0">
                <a:latin typeface="UD デジタル 教科書体 NK-R" panose="02020400000000000000" pitchFamily="18" charset="-128"/>
                <a:ea typeface="UD デジタル 教科書体 NK-R" panose="02020400000000000000" pitchFamily="18" charset="-128"/>
              </a:rPr>
              <a:t>　　　</a:t>
            </a:r>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業績評価では、「分類ごとの評価」＝「ｂ」、「最終評価」＝「Ｂ」</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が</a:t>
            </a:r>
            <a:r>
              <a:rPr lang="ja-JP" altLang="en-US" sz="2200" u="sng" dirty="0">
                <a:latin typeface="UD デジタル 教科書体 NK-R" panose="02020400000000000000" pitchFamily="18" charset="-128"/>
                <a:ea typeface="UD デジタル 教科書体 NK-R" panose="02020400000000000000" pitchFamily="18" charset="-128"/>
              </a:rPr>
              <a:t>標準（良好）</a:t>
            </a:r>
            <a:r>
              <a:rPr lang="ja-JP" altLang="en-US" sz="2200" dirty="0">
                <a:latin typeface="UD デジタル 教科書体 NK-R" panose="02020400000000000000" pitchFamily="18" charset="-128"/>
                <a:ea typeface="UD デジタル 教科書体 NK-R" panose="02020400000000000000" pitchFamily="18" charset="-128"/>
              </a:rPr>
              <a:t>です。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－２つの評価</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887017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2】</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勤務時間外の取組も、「自己評価」及び「評価者評価」の対象となりますか。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a:p>
            <a:pPr algn="l"/>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2】</a:t>
            </a:r>
          </a:p>
          <a:p>
            <a:pPr algn="l"/>
            <a:r>
              <a:rPr lang="ja-JP" altLang="en-US" sz="2200" dirty="0">
                <a:latin typeface="UD デジタル 教科書体 NK-R" panose="02020400000000000000" pitchFamily="18" charset="-128"/>
                <a:ea typeface="UD デジタル 教科書体 NK-R" panose="02020400000000000000" pitchFamily="18" charset="-128"/>
              </a:rPr>
              <a:t>　評価の対象範囲は、当該年度の</a:t>
            </a:r>
            <a:r>
              <a:rPr lang="ja-JP" altLang="en-US" sz="2200" u="sng" dirty="0">
                <a:latin typeface="UD デジタル 教科書体 NK-R" panose="02020400000000000000" pitchFamily="18" charset="-128"/>
                <a:ea typeface="UD デジタル 教科書体 NK-R" panose="02020400000000000000" pitchFamily="18" charset="-128"/>
              </a:rPr>
              <a:t>「評価期間内」かつ「勤務時間内」</a:t>
            </a:r>
            <a:r>
              <a:rPr lang="ja-JP" altLang="en-US" sz="2200" dirty="0">
                <a:latin typeface="UD デジタル 教科書体 NK-R" panose="02020400000000000000" pitchFamily="18" charset="-128"/>
                <a:ea typeface="UD デジタル 教科書体 NK-R" panose="02020400000000000000" pitchFamily="18" charset="-128"/>
              </a:rPr>
              <a:t>です。このため、勤務時間外における職務に関連した取組や自己啓発等については、自己評価及び評価者評価の対象とはなりません。</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しかし、それらの取組等による成果や向上した資質・能力等が勤務時間内の職務に影響を与えることはあるため、結果的に勤務時間内の評価に関連することはあり得ます。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ただし、勤務時間外の取組内容そのものを評価対象にすることはありません。</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5622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2984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0346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7708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5070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－勤務時間外の取組</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123680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3】</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能力評価について、「着眼点（期待される行動）」に示された行動以外は評価されないのですか。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3】</a:t>
            </a:r>
          </a:p>
          <a:p>
            <a:pPr algn="l"/>
            <a:r>
              <a:rPr lang="ja-JP" altLang="en-US" sz="2200" dirty="0">
                <a:latin typeface="UD デジタル 教科書体 NK-R" panose="02020400000000000000" pitchFamily="18" charset="-128"/>
                <a:ea typeface="UD デジタル 教科書体 NK-R" panose="02020400000000000000" pitchFamily="18" charset="-128"/>
              </a:rPr>
              <a:t>　評価者が、分類ごとの評価項目（「学習指導」であれば、「知識・技能・企画力・判断力」）について評価を行う際には、「着眼点（期待される行動）」に示された行動が</a:t>
            </a:r>
            <a:r>
              <a:rPr lang="ja-JP" altLang="en-US" sz="2200" u="sng" dirty="0">
                <a:latin typeface="UD デジタル 教科書体 NK-R" panose="02020400000000000000" pitchFamily="18" charset="-128"/>
                <a:ea typeface="UD デジタル 教科書体 NK-R" panose="02020400000000000000" pitchFamily="18" charset="-128"/>
              </a:rPr>
              <a:t>持続的・安定的</a:t>
            </a:r>
            <a:r>
              <a:rPr lang="ja-JP" altLang="en-US" sz="2200" dirty="0">
                <a:latin typeface="UD デジタル 教科書体 NK-R" panose="02020400000000000000" pitchFamily="18" charset="-128"/>
                <a:ea typeface="UD デジタル 教科書体 NK-R" panose="02020400000000000000" pitchFamily="18" charset="-128"/>
              </a:rPr>
              <a:t>に、</a:t>
            </a:r>
            <a:r>
              <a:rPr lang="ja-JP" altLang="en-US" sz="2200" u="sng" dirty="0">
                <a:latin typeface="UD デジタル 教科書体 NK-R" panose="02020400000000000000" pitchFamily="18" charset="-128"/>
                <a:ea typeface="UD デジタル 教科書体 NK-R" panose="02020400000000000000" pitchFamily="18" charset="-128"/>
              </a:rPr>
              <a:t>どの程度の幅で</a:t>
            </a:r>
            <a:r>
              <a:rPr lang="ja-JP" altLang="en-US" sz="2200" dirty="0">
                <a:latin typeface="UD デジタル 教科書体 NK-R" panose="02020400000000000000" pitchFamily="18" charset="-128"/>
                <a:ea typeface="UD デジタル 教科書体 NK-R" panose="02020400000000000000" pitchFamily="18" charset="-128"/>
              </a:rPr>
              <a:t>取れていたかを見取ることになります。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ただし、該当する「キャリア段階」や「職の区分」以上の行動が取れたと考える場合には、その状況を「特記事項」欄に記載することができ、評価者はその申告を参考として、分類ごとの評価を行うことになりま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－能力評価の着眼点</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20671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4】</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業績評価の目標設定において、分類ごとに複数の目標を設定してはいけないのですか。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4】</a:t>
            </a:r>
          </a:p>
          <a:p>
            <a:pPr algn="l"/>
            <a:r>
              <a:rPr lang="ja-JP" altLang="en-US" sz="2200" dirty="0">
                <a:latin typeface="UD デジタル 教科書体 NK-R" panose="02020400000000000000" pitchFamily="18" charset="-128"/>
                <a:ea typeface="UD デジタル 教科書体 NK-R" panose="02020400000000000000" pitchFamily="18" charset="-128"/>
              </a:rPr>
              <a:t>　目標は、実現・実行可能な範囲内で、年間を通して継続的かつ重点的に取り組むものとしてください。よって、当該年度に自らが最も重点的に取り組むことについて、</a:t>
            </a:r>
            <a:r>
              <a:rPr lang="ja-JP" altLang="en-US" sz="2200" u="sng" dirty="0">
                <a:latin typeface="UD デジタル 教科書体 NK-R" panose="02020400000000000000" pitchFamily="18" charset="-128"/>
                <a:ea typeface="UD デジタル 教科書体 NK-R" panose="02020400000000000000" pitchFamily="18" charset="-128"/>
              </a:rPr>
              <a:t>各分類ごとに原則一つずつ設定</a:t>
            </a:r>
            <a:r>
              <a:rPr lang="ja-JP" altLang="en-US" sz="2200" dirty="0">
                <a:latin typeface="UD デジタル 教科書体 NK-R" panose="02020400000000000000" pitchFamily="18" charset="-128"/>
                <a:ea typeface="UD デジタル 教科書体 NK-R" panose="02020400000000000000" pitchFamily="18" charset="-128"/>
              </a:rPr>
              <a:t>してください。ただし、目標達成に向けた手段については、複数あっても差し支えありませんので、具体的に記述して手段を明確にしましょう。</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目標設定に際しては、学校の教育目標や経営方針等との関連を意識するとともに、学年・教科・分掌等における自らの役割等を確認することが大切です。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231587"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－業績評価の目標設定</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437285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5】</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業績評価の目標の「難易度」は、どのように決定すればよいですか。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a:p>
            <a:pPr algn="l"/>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5】</a:t>
            </a:r>
          </a:p>
          <a:p>
            <a:pPr algn="l"/>
            <a:r>
              <a:rPr lang="ja-JP" altLang="en-US" sz="2200" dirty="0">
                <a:latin typeface="UD デジタル 教科書体 NK-R" panose="02020400000000000000" pitchFamily="18" charset="-128"/>
                <a:ea typeface="UD デジタル 教科書体 NK-R" panose="02020400000000000000" pitchFamily="18" charset="-128"/>
              </a:rPr>
              <a:t>　難易度は、教職員個々の能力により設定するものではなく、職に対して</a:t>
            </a:r>
            <a:r>
              <a:rPr lang="ja-JP" altLang="en-US" sz="2200" u="sng" dirty="0">
                <a:latin typeface="UD デジタル 教科書体 NK-R" panose="02020400000000000000" pitchFamily="18" charset="-128"/>
                <a:ea typeface="UD デジタル 教科書体 NK-R" panose="02020400000000000000" pitchFamily="18" charset="-128"/>
              </a:rPr>
              <a:t>相応な目標であれば「</a:t>
            </a:r>
            <a:r>
              <a:rPr lang="en-US" altLang="ja-JP" sz="2200" u="sng" dirty="0">
                <a:latin typeface="UD デジタル 教科書体 NK-R" panose="02020400000000000000" pitchFamily="18" charset="-128"/>
                <a:ea typeface="UD デジタル 教科書体 NK-R" panose="02020400000000000000" pitchFamily="18" charset="-128"/>
              </a:rPr>
              <a:t>ⅰ</a:t>
            </a:r>
            <a:r>
              <a:rPr lang="ja-JP" altLang="en-US" sz="2200" u="sng"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a:t>
            </a:r>
            <a:r>
              <a:rPr lang="ja-JP" altLang="en-US" sz="2200" u="sng" dirty="0">
                <a:latin typeface="UD デジタル 教科書体 NK-R" panose="02020400000000000000" pitchFamily="18" charset="-128"/>
                <a:ea typeface="UD デジタル 教科書体 NK-R" panose="02020400000000000000" pitchFamily="18" charset="-128"/>
              </a:rPr>
              <a:t>より高い目標であれば「</a:t>
            </a:r>
            <a:r>
              <a:rPr lang="en-US" altLang="ja-JP" sz="2200" u="sng" dirty="0">
                <a:latin typeface="UD デジタル 教科書体 NK-R" panose="02020400000000000000" pitchFamily="18" charset="-128"/>
                <a:ea typeface="UD デジタル 教科書体 NK-R" panose="02020400000000000000" pitchFamily="18" charset="-128"/>
              </a:rPr>
              <a:t>ⅱ</a:t>
            </a:r>
            <a:r>
              <a:rPr lang="ja-JP" altLang="en-US" sz="2200" u="sng"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として扱います。教職員が</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自己申告書</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にあらかじめ難易度を記載した上で当初申告時の面談に臨み、校長との面談を経て決定します。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資質・能力及び職務内容の質の向上を図るため、目標のうち一つは難易度が高いものとなるように設定しましょう。</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231587"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－目標の難易度</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66609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6】</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業績評価について、自己申告した目標以外の取組は評価されないのですか。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a:p>
            <a:pPr algn="l"/>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6】</a:t>
            </a:r>
          </a:p>
          <a:p>
            <a:pPr algn="l"/>
            <a:r>
              <a:rPr lang="ja-JP" altLang="en-US" sz="2200" dirty="0">
                <a:latin typeface="UD デジタル 教科書体 NK-R" panose="02020400000000000000" pitchFamily="18" charset="-128"/>
                <a:ea typeface="UD デジタル 教科書体 NK-R" panose="02020400000000000000" pitchFamily="18" charset="-128"/>
              </a:rPr>
              <a:t>　年度当初に予定していなかった課題等に対応した場合、</a:t>
            </a:r>
            <a:r>
              <a:rPr lang="ja-JP" altLang="en-US" sz="2200" u="sng" dirty="0">
                <a:latin typeface="UD デジタル 教科書体 NK-R" panose="02020400000000000000" pitchFamily="18" charset="-128"/>
                <a:ea typeface="UD デジタル 教科書体 NK-R" panose="02020400000000000000" pitchFamily="18" charset="-128"/>
              </a:rPr>
              <a:t>「当初の目標以外の成果」</a:t>
            </a:r>
            <a:r>
              <a:rPr lang="ja-JP" altLang="en-US" sz="2200" dirty="0">
                <a:latin typeface="UD デジタル 教科書体 NK-R" panose="02020400000000000000" pitchFamily="18" charset="-128"/>
                <a:ea typeface="UD デジタル 教科書体 NK-R" panose="02020400000000000000" pitchFamily="18" charset="-128"/>
              </a:rPr>
              <a:t>を最終申告することができ、「自己目標以外の特筆すべき成果」として捉えられるものであれば、この成果も評価の対象となります。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なお、人事評価制度は、単に目標の達成状況や成果だけを評価するものではありません。目標の達成に向けた</a:t>
            </a:r>
            <a:r>
              <a:rPr lang="ja-JP" altLang="en-US" sz="2200" u="sng" dirty="0">
                <a:latin typeface="UD デジタル 教科書体 NK-R" panose="02020400000000000000" pitchFamily="18" charset="-128"/>
                <a:ea typeface="UD デジタル 教科書体 NK-R" panose="02020400000000000000" pitchFamily="18" charset="-128"/>
              </a:rPr>
              <a:t>過程や取組を重視</a:t>
            </a:r>
            <a:r>
              <a:rPr lang="ja-JP" altLang="en-US" sz="2200" dirty="0">
                <a:latin typeface="UD デジタル 教科書体 NK-R" panose="02020400000000000000" pitchFamily="18" charset="-128"/>
                <a:ea typeface="UD デジタル 教科書体 NK-R" panose="02020400000000000000" pitchFamily="18" charset="-128"/>
              </a:rPr>
              <a:t>し、これも評価の対象とすることで、教職員の資質・能力の向上や意欲の高揚に結び付けようとするものです。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－目標以外の成果</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609830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7】</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教諭、養護教諭、栄養教諭の能力評価には、なぜ「キャリア段階」を設けるのですか。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7】</a:t>
            </a:r>
          </a:p>
          <a:p>
            <a:pPr algn="l"/>
            <a:r>
              <a:rPr lang="ja-JP" altLang="en-US" sz="2200" dirty="0">
                <a:latin typeface="UD デジタル 教科書体 NK-R" panose="02020400000000000000" pitchFamily="18" charset="-128"/>
                <a:ea typeface="UD デジタル 教科書体 NK-R" panose="02020400000000000000" pitchFamily="18" charset="-128"/>
              </a:rPr>
              <a:t>　能力評価は職制の段階に応じて求められる能力の有無や度合いを評価するものですが、教諭、養護教諭、栄養教諭については職制の段階がなく、年齢等に関わらず同じ職として扱われています。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しかし、職務においては、在職年数や年齢、経験等により、期待される行動や発揮することが求められる能力が異なるため、これに応じた評価が行えるよう、管理職との調整を経て、「キャリア段階」を設定することとしてい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なお、学校栄養職員や事務職員等における「職の区分」も、この「キャリア段階」と同様のものとして捉えることとしています。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－キャリア段階・職の区分</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2414204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61563" y="735955"/>
            <a:ext cx="6868874" cy="5386090"/>
          </a:xfrm>
          <a:prstGeom prst="rect">
            <a:avLst/>
          </a:prstGeom>
          <a:noFill/>
        </p:spPr>
        <p:txBody>
          <a:bodyPr wrap="square" rtlCol="0">
            <a:spAutoFit/>
          </a:bodyPr>
          <a:lstStyle/>
          <a:p>
            <a:pPr algn="ctr"/>
            <a:r>
              <a:rPr lang="en-US" altLang="ja-JP" sz="34400" dirty="0">
                <a:latin typeface="Century Gothic" panose="020B0502020202020204" pitchFamily="34" charset="0"/>
                <a:ea typeface="HGP創英ﾌﾟﾚｾﾞﾝｽEB" panose="02020800000000000000" pitchFamily="18" charset="-128"/>
              </a:rPr>
              <a:t>FIN</a:t>
            </a:r>
            <a:endParaRPr lang="ja-JP" altLang="en-US" sz="34400" dirty="0">
              <a:latin typeface="Century Gothic" panose="020B0502020202020204" pitchFamily="34" charset="0"/>
              <a:ea typeface="HGP創英ﾌﾟﾚｾﾞﾝｽEB" panose="02020800000000000000" pitchFamily="18" charset="-128"/>
            </a:endParaRPr>
          </a:p>
        </p:txBody>
      </p:sp>
    </p:spTree>
    <p:extLst>
      <p:ext uri="{BB962C8B-B14F-4D97-AF65-F5344CB8AC3E}">
        <p14:creationId xmlns:p14="http://schemas.microsoft.com/office/powerpoint/2010/main" val="2668273913"/>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00BEAC-8B85-4472-85C4-5B627862269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正方形/長方形 2">
            <a:extLst>
              <a:ext uri="{FF2B5EF4-FFF2-40B4-BE49-F238E27FC236}">
                <a16:creationId xmlns:a16="http://schemas.microsoft.com/office/drawing/2014/main" id="{5B12087F-1FC5-4D68-8AAF-B94466184FBC}"/>
              </a:ext>
            </a:extLst>
          </p:cNvPr>
          <p:cNvSpPr/>
          <p:nvPr/>
        </p:nvSpPr>
        <p:spPr>
          <a:xfrm>
            <a:off x="10645140" y="27660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bg1"/>
                </a:solidFill>
                <a:latin typeface="Microsoft YaHei UI Light" panose="020B0502040204020203" pitchFamily="34" charset="-122"/>
                <a:ea typeface="Microsoft YaHei UI Light" panose="020B0502040204020203" pitchFamily="34" charset="-122"/>
              </a:rPr>
              <a:t>目的と意義</a:t>
            </a:r>
          </a:p>
        </p:txBody>
      </p:sp>
      <p:sp>
        <p:nvSpPr>
          <p:cNvPr id="10" name="円/楕円 17">
            <a:extLst>
              <a:ext uri="{FF2B5EF4-FFF2-40B4-BE49-F238E27FC236}">
                <a16:creationId xmlns:a16="http://schemas.microsoft.com/office/drawing/2014/main" id="{F6433027-2730-47BF-993C-CF424A1B390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srgbClr val="FFFFFF"/>
              </a:solidFill>
            </a:endParaRPr>
          </a:p>
        </p:txBody>
      </p:sp>
      <p:sp>
        <p:nvSpPr>
          <p:cNvPr id="11" name="正方形/長方形 10">
            <a:extLst>
              <a:ext uri="{FF2B5EF4-FFF2-40B4-BE49-F238E27FC236}">
                <a16:creationId xmlns:a16="http://schemas.microsoft.com/office/drawing/2014/main" id="{E92FDA1C-E1F9-42B6-8E5A-11A4C92B61DD}"/>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目的と意義 </a:t>
            </a:r>
            <a:r>
              <a:rPr lang="ja-JP" altLang="en-US" sz="5400" dirty="0" err="1">
                <a:solidFill>
                  <a:schemeClr val="tx1"/>
                </a:solidFill>
                <a:latin typeface="ＭＳ ゴシック" panose="020B0609070205080204" pitchFamily="49" charset="-128"/>
                <a:ea typeface="ＭＳ ゴシック" panose="020B0609070205080204" pitchFamily="49" charset="-128"/>
                <a:cs typeface="Calibri"/>
              </a:rPr>
              <a:t>ー</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 根拠法令</a:t>
            </a:r>
          </a:p>
        </p:txBody>
      </p:sp>
      <p:sp>
        <p:nvSpPr>
          <p:cNvPr id="14" name="正方形/長方形 13">
            <a:extLst>
              <a:ext uri="{FF2B5EF4-FFF2-40B4-BE49-F238E27FC236}">
                <a16:creationId xmlns:a16="http://schemas.microsoft.com/office/drawing/2014/main" id="{125187EF-AE7B-415A-AFDB-B18BB98F778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a:extLst>
              <a:ext uri="{FF2B5EF4-FFF2-40B4-BE49-F238E27FC236}">
                <a16:creationId xmlns:a16="http://schemas.microsoft.com/office/drawing/2014/main" id="{C9DDC7C5-E9BD-459B-9B7B-AD7237B0ED5A}"/>
              </a:ext>
            </a:extLst>
          </p:cNvPr>
          <p:cNvSpPr/>
          <p:nvPr/>
        </p:nvSpPr>
        <p:spPr>
          <a:xfrm>
            <a:off x="548240" y="1380920"/>
            <a:ext cx="8841334" cy="1576715"/>
          </a:xfrm>
          <a:prstGeom prst="rect">
            <a:avLst/>
          </a:prstGeom>
          <a:solidFill>
            <a:schemeClr val="tx2">
              <a:lumMod val="50000"/>
            </a:schemeClr>
          </a:solidFill>
        </p:spPr>
        <p:style>
          <a:lnRef idx="0">
            <a:schemeClr val="dk1"/>
          </a:lnRef>
          <a:fillRef idx="3">
            <a:schemeClr val="dk1"/>
          </a:fillRef>
          <a:effectRef idx="3">
            <a:schemeClr val="dk1"/>
          </a:effectRef>
          <a:fontRef idx="minor">
            <a:schemeClr val="lt1"/>
          </a:fontRef>
        </p:style>
        <p:txBody>
          <a:bodyPr rtlCol="0" anchor="ctr"/>
          <a:lstStyle/>
          <a:p>
            <a:r>
              <a:rPr lang="ja-JP" altLang="en-US" dirty="0">
                <a:latin typeface="ＤＨＰ平成明朝体W3" panose="02020300000000000000" pitchFamily="18" charset="-128"/>
                <a:ea typeface="ＤＨＰ平成明朝体W3" panose="02020300000000000000" pitchFamily="18" charset="-128"/>
              </a:rPr>
              <a:t>☑ 地方公務員法　第</a:t>
            </a:r>
            <a:r>
              <a:rPr lang="en-US" altLang="ja-JP" dirty="0">
                <a:latin typeface="ＤＨＰ平成明朝体W3" panose="02020300000000000000" pitchFamily="18" charset="-128"/>
                <a:ea typeface="ＤＨＰ平成明朝体W3" panose="02020300000000000000" pitchFamily="18" charset="-128"/>
              </a:rPr>
              <a:t>23</a:t>
            </a:r>
            <a:r>
              <a:rPr lang="ja-JP" altLang="en-US" dirty="0">
                <a:latin typeface="ＤＨＰ平成明朝体W3" panose="02020300000000000000" pitchFamily="18" charset="-128"/>
                <a:ea typeface="ＤＨＰ平成明朝体W3" panose="02020300000000000000" pitchFamily="18" charset="-128"/>
              </a:rPr>
              <a:t>条第２項、第</a:t>
            </a:r>
            <a:r>
              <a:rPr lang="en-US" altLang="ja-JP" dirty="0">
                <a:latin typeface="ＤＨＰ平成明朝体W3" panose="02020300000000000000" pitchFamily="18" charset="-128"/>
                <a:ea typeface="ＤＨＰ平成明朝体W3" panose="02020300000000000000" pitchFamily="18" charset="-128"/>
              </a:rPr>
              <a:t>23</a:t>
            </a:r>
            <a:r>
              <a:rPr lang="ja-JP" altLang="en-US" dirty="0">
                <a:latin typeface="ＤＨＰ平成明朝体W3" panose="02020300000000000000" pitchFamily="18" charset="-128"/>
                <a:ea typeface="ＤＨＰ平成明朝体W3" panose="02020300000000000000" pitchFamily="18" charset="-128"/>
              </a:rPr>
              <a:t>条の２第１項</a:t>
            </a:r>
            <a:endParaRPr lang="en-US" altLang="ja-JP" dirty="0">
              <a:latin typeface="ＤＨＰ平成明朝体W3" panose="02020300000000000000" pitchFamily="18" charset="-128"/>
              <a:ea typeface="ＤＨＰ平成明朝体W3" panose="02020300000000000000" pitchFamily="18" charset="-128"/>
            </a:endParaRPr>
          </a:p>
          <a:p>
            <a:r>
              <a:rPr lang="ja-JP" altLang="en-US" dirty="0">
                <a:latin typeface="ＤＨＰ平成明朝体W3" panose="02020300000000000000" pitchFamily="18" charset="-128"/>
                <a:ea typeface="ＤＨＰ平成明朝体W3" panose="02020300000000000000" pitchFamily="18" charset="-128"/>
              </a:rPr>
              <a:t>☑ 地方教育行政の組織及び運営に関する法律　第</a:t>
            </a:r>
            <a:r>
              <a:rPr lang="en-US" altLang="ja-JP" dirty="0">
                <a:latin typeface="ＤＨＰ平成明朝体W3" panose="02020300000000000000" pitchFamily="18" charset="-128"/>
                <a:ea typeface="ＤＨＰ平成明朝体W3" panose="02020300000000000000" pitchFamily="18" charset="-128"/>
              </a:rPr>
              <a:t>44</a:t>
            </a:r>
            <a:r>
              <a:rPr lang="ja-JP" altLang="en-US" dirty="0">
                <a:latin typeface="ＤＨＰ平成明朝体W3" panose="02020300000000000000" pitchFamily="18" charset="-128"/>
                <a:ea typeface="ＤＨＰ平成明朝体W3" panose="02020300000000000000" pitchFamily="18" charset="-128"/>
              </a:rPr>
              <a:t>条</a:t>
            </a:r>
          </a:p>
          <a:p>
            <a:r>
              <a:rPr lang="ja-JP" altLang="en-US" dirty="0">
                <a:latin typeface="ＤＨＰ平成明朝体W3" panose="02020300000000000000" pitchFamily="18" charset="-128"/>
                <a:ea typeface="ＤＨＰ平成明朝体W3" panose="02020300000000000000" pitchFamily="18" charset="-128"/>
              </a:rPr>
              <a:t>☑ 群馬県立学校職員の人事評価に関する規則</a:t>
            </a:r>
            <a:endParaRPr lang="en-US" altLang="ja-JP" dirty="0">
              <a:latin typeface="ＤＨＰ平成明朝体W3" panose="02020300000000000000" pitchFamily="18" charset="-128"/>
              <a:ea typeface="ＤＨＰ平成明朝体W3" panose="02020300000000000000" pitchFamily="18" charset="-128"/>
            </a:endParaRPr>
          </a:p>
          <a:p>
            <a:r>
              <a:rPr lang="ja-JP" altLang="en-US" dirty="0">
                <a:latin typeface="ＤＨＰ平成明朝体W3" panose="02020300000000000000" pitchFamily="18" charset="-128"/>
                <a:ea typeface="ＤＨＰ平成明朝体W3" panose="02020300000000000000" pitchFamily="18" charset="-128"/>
              </a:rPr>
              <a:t>☑ 群馬県市町村立学校職員の人事評価に関する規則</a:t>
            </a:r>
            <a:endParaRPr lang="en-US" altLang="ja-JP" sz="2800" dirty="0">
              <a:latin typeface="HGP創英ﾌﾟﾚｾﾞﾝｽEB" panose="02020800000000000000" pitchFamily="18" charset="-128"/>
              <a:ea typeface="HGP創英ﾌﾟﾚｾﾞﾝｽEB" panose="02020800000000000000" pitchFamily="18" charset="-128"/>
            </a:endParaRPr>
          </a:p>
        </p:txBody>
      </p:sp>
      <p:sp>
        <p:nvSpPr>
          <p:cNvPr id="15" name="正方形/長方形 14">
            <a:extLst>
              <a:ext uri="{FF2B5EF4-FFF2-40B4-BE49-F238E27FC236}">
                <a16:creationId xmlns:a16="http://schemas.microsoft.com/office/drawing/2014/main" id="{A48546B3-BE7A-4805-89D1-C962C3094B75}"/>
              </a:ext>
            </a:extLst>
          </p:cNvPr>
          <p:cNvSpPr/>
          <p:nvPr/>
        </p:nvSpPr>
        <p:spPr>
          <a:xfrm>
            <a:off x="1181197" y="4890536"/>
            <a:ext cx="8359388" cy="176216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b="1" dirty="0">
                <a:solidFill>
                  <a:schemeClr val="tx1"/>
                </a:solidFill>
                <a:latin typeface="ＤＨＰ平成明朝体W3" panose="02020300000000000000" pitchFamily="18" charset="-128"/>
                <a:ea typeface="ＤＨＰ平成明朝体W3" panose="02020300000000000000" pitchFamily="18" charset="-128"/>
              </a:rPr>
              <a:t>【</a:t>
            </a:r>
            <a:r>
              <a:rPr lang="ja-JP" altLang="en-US" b="1" dirty="0">
                <a:solidFill>
                  <a:schemeClr val="tx1"/>
                </a:solidFill>
                <a:latin typeface="ＤＨＰ平成明朝体W3" panose="02020300000000000000" pitchFamily="18" charset="-128"/>
                <a:ea typeface="ＤＨＰ平成明朝体W3" panose="02020300000000000000" pitchFamily="18" charset="-128"/>
              </a:rPr>
              <a:t>群馬県立学校職員の人事評価に関する規則</a:t>
            </a:r>
            <a:r>
              <a:rPr lang="en-US" altLang="ja-JP" b="1" dirty="0">
                <a:solidFill>
                  <a:schemeClr val="tx1"/>
                </a:solidFill>
                <a:latin typeface="ＤＨＰ平成明朝体W3" panose="02020300000000000000" pitchFamily="18" charset="-128"/>
                <a:ea typeface="ＤＨＰ平成明朝体W3" panose="02020300000000000000" pitchFamily="18" charset="-128"/>
              </a:rPr>
              <a:t>】</a:t>
            </a:r>
          </a:p>
          <a:p>
            <a:r>
              <a:rPr lang="en-US" altLang="ja-JP" b="1" dirty="0">
                <a:solidFill>
                  <a:schemeClr val="tx1"/>
                </a:solidFill>
                <a:latin typeface="ＤＨＰ平成明朝体W3" panose="02020300000000000000" pitchFamily="18" charset="-128"/>
                <a:ea typeface="ＤＨＰ平成明朝体W3" panose="02020300000000000000" pitchFamily="18" charset="-128"/>
              </a:rPr>
              <a:t>【</a:t>
            </a:r>
            <a:r>
              <a:rPr lang="ja-JP" altLang="en-US" b="1" dirty="0">
                <a:solidFill>
                  <a:schemeClr val="tx1"/>
                </a:solidFill>
                <a:latin typeface="ＤＨＰ平成明朝体W3" panose="02020300000000000000" pitchFamily="18" charset="-128"/>
                <a:ea typeface="ＤＨＰ平成明朝体W3" panose="02020300000000000000" pitchFamily="18" charset="-128"/>
              </a:rPr>
              <a:t>群馬県市町村立学校職員の人事評価に関する規則</a:t>
            </a:r>
            <a:r>
              <a:rPr lang="en-US" altLang="ja-JP" b="1" dirty="0">
                <a:solidFill>
                  <a:schemeClr val="tx1"/>
                </a:solidFill>
                <a:latin typeface="ＤＨＰ平成明朝体W3" panose="02020300000000000000" pitchFamily="18" charset="-128"/>
                <a:ea typeface="ＤＨＰ平成明朝体W3" panose="02020300000000000000" pitchFamily="18" charset="-128"/>
              </a:rPr>
              <a:t>】</a:t>
            </a:r>
          </a:p>
          <a:p>
            <a:r>
              <a:rPr lang="ja-JP" altLang="en-US" dirty="0">
                <a:solidFill>
                  <a:schemeClr val="tx1"/>
                </a:solidFill>
                <a:latin typeface="ＤＨＰ平成明朝体W3" panose="02020300000000000000" pitchFamily="18" charset="-128"/>
                <a:ea typeface="ＤＨＰ平成明朝体W3" panose="02020300000000000000" pitchFamily="18" charset="-128"/>
              </a:rPr>
              <a:t>（人事評価の目的）</a:t>
            </a:r>
          </a:p>
          <a:p>
            <a:pPr marL="361950" indent="-361950"/>
            <a:r>
              <a:rPr lang="ja-JP" altLang="en-US" dirty="0">
                <a:solidFill>
                  <a:schemeClr val="tx1"/>
                </a:solidFill>
                <a:latin typeface="ＤＨＰ平成明朝体W3" panose="02020300000000000000" pitchFamily="18" charset="-128"/>
                <a:ea typeface="ＤＨＰ平成明朝体W3" panose="02020300000000000000" pitchFamily="18" charset="-128"/>
              </a:rPr>
              <a:t>第２条　人事評価は、公正な人事管理に資するとともに、</a:t>
            </a:r>
            <a:r>
              <a:rPr lang="ja-JP" altLang="en-US" b="1" dirty="0">
                <a:solidFill>
                  <a:srgbClr val="FF0000"/>
                </a:solidFill>
                <a:latin typeface="ＤＨＰ平成明朝体W3" panose="02020300000000000000" pitchFamily="18" charset="-128"/>
                <a:ea typeface="ＤＨＰ平成明朝体W3" panose="02020300000000000000" pitchFamily="18" charset="-128"/>
              </a:rPr>
              <a:t>職員の資質</a:t>
            </a:r>
            <a:r>
              <a:rPr lang="ja-JP" altLang="en-US" dirty="0">
                <a:solidFill>
                  <a:schemeClr val="tx1"/>
                </a:solidFill>
                <a:latin typeface="ＤＨＰ平成明朝体W3" panose="02020300000000000000" pitchFamily="18" charset="-128"/>
                <a:ea typeface="ＤＨＰ平成明朝体W3" panose="02020300000000000000" pitchFamily="18" charset="-128"/>
              </a:rPr>
              <a:t>及び</a:t>
            </a:r>
            <a:r>
              <a:rPr lang="ja-JP" altLang="en-US" b="1" dirty="0">
                <a:solidFill>
                  <a:srgbClr val="FF0000"/>
                </a:solidFill>
                <a:latin typeface="ＤＨＰ平成明朝体W3" panose="02020300000000000000" pitchFamily="18" charset="-128"/>
                <a:ea typeface="ＤＨＰ平成明朝体W3" panose="02020300000000000000" pitchFamily="18" charset="-128"/>
              </a:rPr>
              <a:t>能力の向上を図ること</a:t>
            </a:r>
            <a:r>
              <a:rPr lang="ja-JP" altLang="en-US" dirty="0">
                <a:solidFill>
                  <a:schemeClr val="tx1"/>
                </a:solidFill>
                <a:latin typeface="ＤＨＰ平成明朝体W3" panose="02020300000000000000" pitchFamily="18" charset="-128"/>
                <a:ea typeface="ＤＨＰ平成明朝体W3" panose="02020300000000000000" pitchFamily="18" charset="-128"/>
              </a:rPr>
              <a:t>により、</a:t>
            </a:r>
            <a:r>
              <a:rPr lang="ja-JP" altLang="en-US" b="1" dirty="0">
                <a:solidFill>
                  <a:srgbClr val="FF0000"/>
                </a:solidFill>
                <a:latin typeface="ＤＨＰ平成明朝体W3" panose="02020300000000000000" pitchFamily="18" charset="-128"/>
                <a:ea typeface="ＤＨＰ平成明朝体W3" panose="02020300000000000000" pitchFamily="18" charset="-128"/>
              </a:rPr>
              <a:t>学校の教育力</a:t>
            </a:r>
            <a:r>
              <a:rPr lang="ja-JP" altLang="en-US" dirty="0">
                <a:solidFill>
                  <a:schemeClr val="tx1"/>
                </a:solidFill>
                <a:latin typeface="ＤＨＰ平成明朝体W3" panose="02020300000000000000" pitchFamily="18" charset="-128"/>
                <a:ea typeface="ＤＨＰ平成明朝体W3" panose="02020300000000000000" pitchFamily="18" charset="-128"/>
              </a:rPr>
              <a:t>を高め、もって職員が協力して</a:t>
            </a:r>
            <a:r>
              <a:rPr lang="ja-JP" altLang="en-US" b="1" dirty="0">
                <a:solidFill>
                  <a:srgbClr val="FF0000"/>
                </a:solidFill>
                <a:latin typeface="ＤＨＰ平成明朝体W3" panose="02020300000000000000" pitchFamily="18" charset="-128"/>
                <a:ea typeface="ＤＨＰ平成明朝体W3" panose="02020300000000000000" pitchFamily="18" charset="-128"/>
              </a:rPr>
              <a:t>児童及び生徒を健やかに成長させること</a:t>
            </a:r>
            <a:r>
              <a:rPr lang="ja-JP" altLang="en-US" dirty="0">
                <a:solidFill>
                  <a:schemeClr val="tx1"/>
                </a:solidFill>
                <a:latin typeface="ＤＨＰ平成明朝体W3" panose="02020300000000000000" pitchFamily="18" charset="-128"/>
                <a:ea typeface="ＤＨＰ平成明朝体W3" panose="02020300000000000000" pitchFamily="18" charset="-128"/>
              </a:rPr>
              <a:t>を目的とする。</a:t>
            </a:r>
            <a:endParaRPr lang="en-US" altLang="ja-JP" sz="2800" dirty="0">
              <a:solidFill>
                <a:schemeClr val="tx1"/>
              </a:solidFill>
              <a:latin typeface="ＤＨＰ平成明朝体W3" panose="02020300000000000000" pitchFamily="18" charset="-128"/>
              <a:ea typeface="ＤＨＰ平成明朝体W3" panose="02020300000000000000" pitchFamily="18" charset="-128"/>
            </a:endParaRPr>
          </a:p>
        </p:txBody>
      </p:sp>
      <p:sp>
        <p:nvSpPr>
          <p:cNvPr id="27" name="正方形/長方形 26">
            <a:extLst>
              <a:ext uri="{FF2B5EF4-FFF2-40B4-BE49-F238E27FC236}">
                <a16:creationId xmlns:a16="http://schemas.microsoft.com/office/drawing/2014/main" id="{2FC17C57-C91D-48C5-B1D8-BF53846C58A9}"/>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8" name="正方形/長方形 27">
            <a:extLst>
              <a:ext uri="{FF2B5EF4-FFF2-40B4-BE49-F238E27FC236}">
                <a16:creationId xmlns:a16="http://schemas.microsoft.com/office/drawing/2014/main" id="{47B2E367-EDF3-42DE-A550-319F87294B1D}"/>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9" name="正方形/長方形 28">
            <a:extLst>
              <a:ext uri="{FF2B5EF4-FFF2-40B4-BE49-F238E27FC236}">
                <a16:creationId xmlns:a16="http://schemas.microsoft.com/office/drawing/2014/main" id="{03E9BBE0-D4BB-438E-95FB-D8EE36EDCF5F}"/>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0" name="正方形/長方形 29">
            <a:extLst>
              <a:ext uri="{FF2B5EF4-FFF2-40B4-BE49-F238E27FC236}">
                <a16:creationId xmlns:a16="http://schemas.microsoft.com/office/drawing/2014/main" id="{45C3C9A2-5E96-45FE-9995-D49B79C8F79E}"/>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1" name="正方形/長方形 30">
            <a:extLst>
              <a:ext uri="{FF2B5EF4-FFF2-40B4-BE49-F238E27FC236}">
                <a16:creationId xmlns:a16="http://schemas.microsoft.com/office/drawing/2014/main" id="{FC59560A-1C98-4E41-8E83-B03CC5D5B09A}"/>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正方形/長方形 20">
            <a:extLst>
              <a:ext uri="{FF2B5EF4-FFF2-40B4-BE49-F238E27FC236}">
                <a16:creationId xmlns:a16="http://schemas.microsoft.com/office/drawing/2014/main" id="{3FD62B0F-5E84-4625-A974-03977F57BCEB}"/>
              </a:ext>
            </a:extLst>
          </p:cNvPr>
          <p:cNvSpPr/>
          <p:nvPr/>
        </p:nvSpPr>
        <p:spPr>
          <a:xfrm>
            <a:off x="1181197" y="3099569"/>
            <a:ext cx="8359388" cy="176216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b="1" dirty="0">
                <a:solidFill>
                  <a:schemeClr val="tx1"/>
                </a:solidFill>
                <a:latin typeface="ＤＨＰ平成明朝体W3" panose="02020300000000000000" pitchFamily="18" charset="-128"/>
                <a:ea typeface="ＤＨＰ平成明朝体W3" panose="02020300000000000000" pitchFamily="18" charset="-128"/>
              </a:rPr>
              <a:t>【</a:t>
            </a:r>
            <a:r>
              <a:rPr lang="ja-JP" altLang="en-US" b="1" dirty="0">
                <a:solidFill>
                  <a:schemeClr val="tx1"/>
                </a:solidFill>
                <a:latin typeface="ＤＨＰ平成明朝体W3" panose="02020300000000000000" pitchFamily="18" charset="-128"/>
                <a:ea typeface="ＤＨＰ平成明朝体W3" panose="02020300000000000000" pitchFamily="18" charset="-128"/>
              </a:rPr>
              <a:t>地方公務員法</a:t>
            </a:r>
            <a:r>
              <a:rPr lang="en-US" altLang="ja-JP" b="1" dirty="0">
                <a:solidFill>
                  <a:schemeClr val="tx1"/>
                </a:solidFill>
                <a:latin typeface="ＤＨＰ平成明朝体W3" panose="02020300000000000000" pitchFamily="18" charset="-128"/>
                <a:ea typeface="ＤＨＰ平成明朝体W3" panose="02020300000000000000" pitchFamily="18" charset="-128"/>
              </a:rPr>
              <a:t>】</a:t>
            </a:r>
          </a:p>
          <a:p>
            <a:r>
              <a:rPr lang="ja-JP" altLang="en-US" dirty="0">
                <a:solidFill>
                  <a:schemeClr val="tx1"/>
                </a:solidFill>
                <a:latin typeface="ＤＨＰ平成明朝体W3" panose="02020300000000000000" pitchFamily="18" charset="-128"/>
                <a:ea typeface="ＤＨＰ平成明朝体W3" panose="02020300000000000000" pitchFamily="18" charset="-128"/>
              </a:rPr>
              <a:t>第２３条（人事評価の実施）</a:t>
            </a:r>
          </a:p>
          <a:p>
            <a:pPr marL="361950" indent="-361950"/>
            <a:r>
              <a:rPr lang="ja-JP" altLang="en-US" dirty="0">
                <a:solidFill>
                  <a:schemeClr val="tx1"/>
                </a:solidFill>
                <a:latin typeface="ＤＨＰ平成明朝体W3" panose="02020300000000000000" pitchFamily="18" charset="-128"/>
                <a:ea typeface="ＤＨＰ平成明朝体W3" panose="02020300000000000000" pitchFamily="18" charset="-128"/>
              </a:rPr>
              <a:t>　２　任命権者は、人事評価を任用、給与、分限その他の</a:t>
            </a:r>
            <a:r>
              <a:rPr lang="ja-JP" altLang="en-US" b="1" dirty="0">
                <a:solidFill>
                  <a:srgbClr val="FF0000"/>
                </a:solidFill>
                <a:latin typeface="ＤＨＰ平成明朝体W3" panose="02020300000000000000" pitchFamily="18" charset="-128"/>
                <a:ea typeface="ＤＨＰ平成明朝体W3" panose="02020300000000000000" pitchFamily="18" charset="-128"/>
              </a:rPr>
              <a:t>人事管理の基礎として活用</a:t>
            </a:r>
            <a:r>
              <a:rPr lang="ja-JP" altLang="en-US" dirty="0">
                <a:solidFill>
                  <a:schemeClr val="tx1"/>
                </a:solidFill>
                <a:latin typeface="ＤＨＰ平成明朝体W3" panose="02020300000000000000" pitchFamily="18" charset="-128"/>
                <a:ea typeface="ＤＨＰ平成明朝体W3" panose="02020300000000000000" pitchFamily="18" charset="-128"/>
              </a:rPr>
              <a:t>するものとする</a:t>
            </a:r>
            <a:endParaRPr lang="en-US" altLang="ja-JP" dirty="0">
              <a:solidFill>
                <a:schemeClr val="tx1"/>
              </a:solidFill>
              <a:latin typeface="ＤＨＰ平成明朝体W3" panose="02020300000000000000" pitchFamily="18" charset="-128"/>
              <a:ea typeface="ＤＨＰ平成明朝体W3" panose="02020300000000000000" pitchFamily="18" charset="-128"/>
            </a:endParaRPr>
          </a:p>
          <a:p>
            <a:pPr marL="361950" indent="-361950"/>
            <a:r>
              <a:rPr lang="ja-JP" altLang="en-US" dirty="0">
                <a:solidFill>
                  <a:schemeClr val="tx1"/>
                </a:solidFill>
                <a:latin typeface="ＤＨＰ平成明朝体W3" panose="02020300000000000000" pitchFamily="18" charset="-128"/>
                <a:ea typeface="ＤＨＰ平成明朝体W3" panose="02020300000000000000" pitchFamily="18" charset="-128"/>
              </a:rPr>
              <a:t>第２３条の２　職員の執務については、その任命権者は、</a:t>
            </a:r>
            <a:r>
              <a:rPr lang="ja-JP" altLang="en-US" b="1" dirty="0">
                <a:solidFill>
                  <a:srgbClr val="FF0000"/>
                </a:solidFill>
                <a:latin typeface="ＤＨＰ平成明朝体W3" panose="02020300000000000000" pitchFamily="18" charset="-128"/>
                <a:ea typeface="ＤＨＰ平成明朝体W3" panose="02020300000000000000" pitchFamily="18" charset="-128"/>
              </a:rPr>
              <a:t>定期的に人事評価</a:t>
            </a:r>
            <a:r>
              <a:rPr lang="ja-JP" altLang="en-US" dirty="0">
                <a:solidFill>
                  <a:schemeClr val="tx1"/>
                </a:solidFill>
                <a:latin typeface="ＤＨＰ平成明朝体W3" panose="02020300000000000000" pitchFamily="18" charset="-128"/>
                <a:ea typeface="ＤＨＰ平成明朝体W3" panose="02020300000000000000" pitchFamily="18" charset="-128"/>
              </a:rPr>
              <a:t>を行わなければならない。</a:t>
            </a:r>
          </a:p>
        </p:txBody>
      </p:sp>
      <p:sp>
        <p:nvSpPr>
          <p:cNvPr id="23" name="正方形/長方形 22">
            <a:extLst>
              <a:ext uri="{FF2B5EF4-FFF2-40B4-BE49-F238E27FC236}">
                <a16:creationId xmlns:a16="http://schemas.microsoft.com/office/drawing/2014/main" id="{3B3CB73E-6E49-4358-9D2C-DBF1DBD012DE}"/>
              </a:ext>
            </a:extLst>
          </p:cNvPr>
          <p:cNvSpPr/>
          <p:nvPr/>
        </p:nvSpPr>
        <p:spPr>
          <a:xfrm>
            <a:off x="564578" y="4959131"/>
            <a:ext cx="527050" cy="1693573"/>
          </a:xfrm>
          <a:prstGeom prst="rect">
            <a:avLst/>
          </a:prstGeom>
          <a:solidFill>
            <a:schemeClr val="accent3">
              <a:lumMod val="60000"/>
              <a:lumOff val="40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a:extLst>
              <a:ext uri="{FF2B5EF4-FFF2-40B4-BE49-F238E27FC236}">
                <a16:creationId xmlns:a16="http://schemas.microsoft.com/office/drawing/2014/main" id="{62DB9F68-DBC5-4045-90C3-174F3734E373}"/>
              </a:ext>
            </a:extLst>
          </p:cNvPr>
          <p:cNvSpPr/>
          <p:nvPr/>
        </p:nvSpPr>
        <p:spPr>
          <a:xfrm>
            <a:off x="548240" y="3111597"/>
            <a:ext cx="527050" cy="1693573"/>
          </a:xfrm>
          <a:prstGeom prst="rect">
            <a:avLst/>
          </a:prstGeom>
          <a:solidFill>
            <a:schemeClr val="accent2">
              <a:lumMod val="75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892509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00BEAC-8B85-4472-85C4-5B627862269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正方形/長方形 2">
            <a:extLst>
              <a:ext uri="{FF2B5EF4-FFF2-40B4-BE49-F238E27FC236}">
                <a16:creationId xmlns:a16="http://schemas.microsoft.com/office/drawing/2014/main" id="{5B12087F-1FC5-4D68-8AAF-B94466184FBC}"/>
              </a:ext>
            </a:extLst>
          </p:cNvPr>
          <p:cNvSpPr/>
          <p:nvPr/>
        </p:nvSpPr>
        <p:spPr>
          <a:xfrm>
            <a:off x="10645140" y="27660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4" name="正方形/長方形 3">
            <a:extLst>
              <a:ext uri="{FF2B5EF4-FFF2-40B4-BE49-F238E27FC236}">
                <a16:creationId xmlns:a16="http://schemas.microsoft.com/office/drawing/2014/main" id="{28E7167D-F068-4EE8-8803-B9C32F43C7B8}"/>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5" name="正方形/長方形 4">
            <a:extLst>
              <a:ext uri="{FF2B5EF4-FFF2-40B4-BE49-F238E27FC236}">
                <a16:creationId xmlns:a16="http://schemas.microsoft.com/office/drawing/2014/main" id="{27B4319C-131B-4E91-AED0-A1D3EC4FF1CC}"/>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6" name="正方形/長方形 5">
            <a:extLst>
              <a:ext uri="{FF2B5EF4-FFF2-40B4-BE49-F238E27FC236}">
                <a16:creationId xmlns:a16="http://schemas.microsoft.com/office/drawing/2014/main" id="{199AF57B-8C85-420F-82CA-1F4C4986A35A}"/>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 name="正方形/長方形 6">
            <a:extLst>
              <a:ext uri="{FF2B5EF4-FFF2-40B4-BE49-F238E27FC236}">
                <a16:creationId xmlns:a16="http://schemas.microsoft.com/office/drawing/2014/main" id="{D13ED960-6A6D-4B0B-BFAB-CA4FB3897A27}"/>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8" name="正方形/長方形 7">
            <a:extLst>
              <a:ext uri="{FF2B5EF4-FFF2-40B4-BE49-F238E27FC236}">
                <a16:creationId xmlns:a16="http://schemas.microsoft.com/office/drawing/2014/main" id="{BF0A48F9-EB5E-4DFE-9365-AEBC441836B1}"/>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10" name="円/楕円 17">
            <a:extLst>
              <a:ext uri="{FF2B5EF4-FFF2-40B4-BE49-F238E27FC236}">
                <a16:creationId xmlns:a16="http://schemas.microsoft.com/office/drawing/2014/main" id="{F6433027-2730-47BF-993C-CF424A1B390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11" name="正方形/長方形 10">
            <a:extLst>
              <a:ext uri="{FF2B5EF4-FFF2-40B4-BE49-F238E27FC236}">
                <a16:creationId xmlns:a16="http://schemas.microsoft.com/office/drawing/2014/main" id="{E92FDA1C-E1F9-42B6-8E5A-11A4C92B61DD}"/>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目的と意義 </a:t>
            </a:r>
            <a:r>
              <a:rPr lang="ja-JP" altLang="en-US" sz="5400" dirty="0" err="1">
                <a:solidFill>
                  <a:schemeClr val="tx1"/>
                </a:solidFill>
                <a:latin typeface="ＭＳ ゴシック" panose="020B0609070205080204" pitchFamily="49" charset="-128"/>
                <a:ea typeface="ＭＳ ゴシック" panose="020B0609070205080204" pitchFamily="49" charset="-128"/>
                <a:cs typeface="Calibri"/>
              </a:rPr>
              <a:t>ー</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 人事評価の目的</a:t>
            </a:r>
          </a:p>
        </p:txBody>
      </p:sp>
      <p:sp>
        <p:nvSpPr>
          <p:cNvPr id="14" name="正方形/長方形 13">
            <a:extLst>
              <a:ext uri="{FF2B5EF4-FFF2-40B4-BE49-F238E27FC236}">
                <a16:creationId xmlns:a16="http://schemas.microsoft.com/office/drawing/2014/main" id="{125187EF-AE7B-415A-AFDB-B18BB98F778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教職員の…">
            <a:extLst>
              <a:ext uri="{FF2B5EF4-FFF2-40B4-BE49-F238E27FC236}">
                <a16:creationId xmlns:a16="http://schemas.microsoft.com/office/drawing/2014/main" id="{21802DB4-2786-4DA3-A23A-1FA1234EBAB0}"/>
              </a:ext>
            </a:extLst>
          </p:cNvPr>
          <p:cNvSpPr txBox="1"/>
          <p:nvPr/>
        </p:nvSpPr>
        <p:spPr>
          <a:xfrm>
            <a:off x="3284063" y="2538562"/>
            <a:ext cx="5760000" cy="1569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sz="4800" dirty="0" err="1">
                <a:solidFill>
                  <a:sysClr val="windowText" lastClr="000000"/>
                </a:solidFill>
                <a:latin typeface="UD デジタル 教科書体 NP-R" panose="02020400000000000000" pitchFamily="18" charset="-128"/>
                <a:ea typeface="UD デジタル 教科書体 NP-R" panose="02020400000000000000" pitchFamily="18" charset="-128"/>
              </a:rPr>
              <a:t>職能成長･能力開発</a:t>
            </a:r>
            <a:endParaRPr sz="48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33" name="学校組織の…">
            <a:extLst>
              <a:ext uri="{FF2B5EF4-FFF2-40B4-BE49-F238E27FC236}">
                <a16:creationId xmlns:a16="http://schemas.microsoft.com/office/drawing/2014/main" id="{FAC7EB7E-CD3D-474A-BF82-A84A013BCDB5}"/>
              </a:ext>
            </a:extLst>
          </p:cNvPr>
          <p:cNvSpPr txBox="1"/>
          <p:nvPr/>
        </p:nvSpPr>
        <p:spPr>
          <a:xfrm>
            <a:off x="3279814" y="5596998"/>
            <a:ext cx="5760000" cy="900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p>
            <a:pPr algn="dist">
              <a:defRPr>
                <a:latin typeface="HGP創英ﾌﾟﾚｾﾞﾝｽEB"/>
                <a:ea typeface="HGP創英ﾌﾟﾚｾﾞﾝｽEB"/>
                <a:cs typeface="HGP創英ﾌﾟﾚｾﾞﾝｽEB"/>
                <a:sym typeface="HGP創英ﾌﾟﾚｾﾞﾝｽEB"/>
              </a:defRPr>
            </a:pPr>
            <a:r>
              <a:rPr sz="4800" dirty="0" err="1">
                <a:latin typeface="UD デジタル 教科書体 NP-R" panose="02020400000000000000" pitchFamily="18" charset="-128"/>
                <a:ea typeface="UD デジタル 教科書体 NP-R" panose="02020400000000000000" pitchFamily="18" charset="-128"/>
              </a:rPr>
              <a:t>活性化や人材の活用</a:t>
            </a:r>
            <a:endParaRPr sz="4800" dirty="0">
              <a:latin typeface="UD デジタル 教科書体 NP-R" panose="02020400000000000000" pitchFamily="18" charset="-128"/>
              <a:ea typeface="UD デジタル 教科書体 NP-R" panose="02020400000000000000" pitchFamily="18" charset="-128"/>
            </a:endParaRPr>
          </a:p>
        </p:txBody>
      </p:sp>
      <p:sp>
        <p:nvSpPr>
          <p:cNvPr id="36" name="教職員の…">
            <a:extLst>
              <a:ext uri="{FF2B5EF4-FFF2-40B4-BE49-F238E27FC236}">
                <a16:creationId xmlns:a16="http://schemas.microsoft.com/office/drawing/2014/main" id="{77CB8BE2-585A-45A1-AF50-5E1374F923FA}"/>
              </a:ext>
            </a:extLst>
          </p:cNvPr>
          <p:cNvSpPr txBox="1"/>
          <p:nvPr/>
        </p:nvSpPr>
        <p:spPr>
          <a:xfrm>
            <a:off x="3301721" y="4292685"/>
            <a:ext cx="5760000" cy="900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p>
            <a:pPr algn="dist">
              <a:defRPr>
                <a:latin typeface="HGP創英ﾌﾟﾚｾﾞﾝｽEB"/>
                <a:ea typeface="HGP創英ﾌﾟﾚｾﾞﾝｽEB"/>
                <a:cs typeface="HGP創英ﾌﾟﾚｾﾞﾝｽEB"/>
                <a:sym typeface="HGP創英ﾌﾟﾚｾﾞﾝｽEB"/>
              </a:defRPr>
            </a:pPr>
            <a:r>
              <a:rPr sz="4800" dirty="0" err="1">
                <a:latin typeface="UD デジタル 教科書体 NP-R" panose="02020400000000000000" pitchFamily="18" charset="-128"/>
                <a:ea typeface="UD デジタル 教科書体 NP-R" panose="02020400000000000000" pitchFamily="18" charset="-128"/>
              </a:rPr>
              <a:t>自己啓発の促進</a:t>
            </a:r>
            <a:endParaRPr sz="4800" dirty="0">
              <a:latin typeface="UD デジタル 教科書体 NP-R" panose="02020400000000000000" pitchFamily="18" charset="-128"/>
              <a:ea typeface="UD デジタル 教科書体 NP-R" panose="02020400000000000000" pitchFamily="18" charset="-128"/>
            </a:endParaRPr>
          </a:p>
        </p:txBody>
      </p:sp>
      <p:sp>
        <p:nvSpPr>
          <p:cNvPr id="39" name="教職員の…">
            <a:extLst>
              <a:ext uri="{FF2B5EF4-FFF2-40B4-BE49-F238E27FC236}">
                <a16:creationId xmlns:a16="http://schemas.microsoft.com/office/drawing/2014/main" id="{57B00BEE-2DFA-4E5C-93B8-61EFF1A2B2CB}"/>
              </a:ext>
            </a:extLst>
          </p:cNvPr>
          <p:cNvSpPr txBox="1"/>
          <p:nvPr/>
        </p:nvSpPr>
        <p:spPr>
          <a:xfrm>
            <a:off x="3284063" y="1200356"/>
            <a:ext cx="5760000" cy="1569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sz="4800" dirty="0" err="1">
                <a:solidFill>
                  <a:sysClr val="windowText" lastClr="000000"/>
                </a:solidFill>
                <a:latin typeface="UD デジタル 教科書体 NP-R" panose="02020400000000000000" pitchFamily="18" charset="-128"/>
                <a:ea typeface="UD デジタル 教科書体 NP-R" panose="02020400000000000000" pitchFamily="18" charset="-128"/>
              </a:rPr>
              <a:t>意欲や使命感の高揚</a:t>
            </a:r>
            <a:endParaRPr sz="48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31" name="正方形/長方形 30">
            <a:extLst>
              <a:ext uri="{FF2B5EF4-FFF2-40B4-BE49-F238E27FC236}">
                <a16:creationId xmlns:a16="http://schemas.microsoft.com/office/drawing/2014/main" id="{0ACB83D5-3C9D-4AB8-8A89-32C10EF61487}"/>
              </a:ext>
            </a:extLst>
          </p:cNvPr>
          <p:cNvSpPr/>
          <p:nvPr/>
        </p:nvSpPr>
        <p:spPr>
          <a:xfrm>
            <a:off x="682139" y="6364512"/>
            <a:ext cx="8784000" cy="180000"/>
          </a:xfrm>
          <a:prstGeom prst="rect">
            <a:avLst/>
          </a:prstGeom>
          <a:solidFill>
            <a:schemeClr val="accent3">
              <a:lumMod val="60000"/>
              <a:lumOff val="40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正方形/長方形 33">
            <a:extLst>
              <a:ext uri="{FF2B5EF4-FFF2-40B4-BE49-F238E27FC236}">
                <a16:creationId xmlns:a16="http://schemas.microsoft.com/office/drawing/2014/main" id="{1CD9F439-D19E-44C4-8915-2D8DF2816DB7}"/>
              </a:ext>
            </a:extLst>
          </p:cNvPr>
          <p:cNvSpPr/>
          <p:nvPr/>
        </p:nvSpPr>
        <p:spPr>
          <a:xfrm>
            <a:off x="704046" y="5064945"/>
            <a:ext cx="8784000" cy="18000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正方形/長方形 39">
            <a:extLst>
              <a:ext uri="{FF2B5EF4-FFF2-40B4-BE49-F238E27FC236}">
                <a16:creationId xmlns:a16="http://schemas.microsoft.com/office/drawing/2014/main" id="{C0FA4402-8D8A-46C6-A21E-3BCAFF17AEA8}"/>
              </a:ext>
            </a:extLst>
          </p:cNvPr>
          <p:cNvSpPr/>
          <p:nvPr/>
        </p:nvSpPr>
        <p:spPr>
          <a:xfrm>
            <a:off x="686388" y="2283961"/>
            <a:ext cx="8784000" cy="180000"/>
          </a:xfrm>
          <a:prstGeom prst="rect">
            <a:avLst/>
          </a:prstGeom>
          <a:solidFill>
            <a:schemeClr val="tx2">
              <a:lumMod val="50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正方形/長方形 40">
            <a:extLst>
              <a:ext uri="{FF2B5EF4-FFF2-40B4-BE49-F238E27FC236}">
                <a16:creationId xmlns:a16="http://schemas.microsoft.com/office/drawing/2014/main" id="{08443091-A090-4442-AAC0-F2F5CA5315F7}"/>
              </a:ext>
            </a:extLst>
          </p:cNvPr>
          <p:cNvSpPr/>
          <p:nvPr/>
        </p:nvSpPr>
        <p:spPr>
          <a:xfrm>
            <a:off x="686388" y="3625134"/>
            <a:ext cx="8784000" cy="180000"/>
          </a:xfrm>
          <a:prstGeom prst="rect">
            <a:avLst/>
          </a:prstGeom>
          <a:solidFill>
            <a:schemeClr val="accent2">
              <a:lumMod val="75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教職員の…">
            <a:extLst>
              <a:ext uri="{FF2B5EF4-FFF2-40B4-BE49-F238E27FC236}">
                <a16:creationId xmlns:a16="http://schemas.microsoft.com/office/drawing/2014/main" id="{48168CF2-4E78-43C7-8CEF-DE529359BC50}"/>
              </a:ext>
            </a:extLst>
          </p:cNvPr>
          <p:cNvSpPr txBox="1"/>
          <p:nvPr/>
        </p:nvSpPr>
        <p:spPr>
          <a:xfrm>
            <a:off x="783454" y="2836540"/>
            <a:ext cx="2160000" cy="10772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lang="ja-JP" altLang="en-US" sz="3200" dirty="0">
                <a:solidFill>
                  <a:sysClr val="windowText" lastClr="000000"/>
                </a:solidFill>
                <a:latin typeface="UD デジタル 教科書体 NP-R" panose="02020400000000000000" pitchFamily="18" charset="-128"/>
                <a:ea typeface="UD デジタル 教科書体 NP-R" panose="02020400000000000000" pitchFamily="18" charset="-128"/>
              </a:rPr>
              <a:t>教職員の</a:t>
            </a:r>
            <a:endParaRPr sz="3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44" name="教職員の…">
            <a:extLst>
              <a:ext uri="{FF2B5EF4-FFF2-40B4-BE49-F238E27FC236}">
                <a16:creationId xmlns:a16="http://schemas.microsoft.com/office/drawing/2014/main" id="{009B9B65-3A4D-4558-B901-CC99D39D120C}"/>
              </a:ext>
            </a:extLst>
          </p:cNvPr>
          <p:cNvSpPr txBox="1"/>
          <p:nvPr/>
        </p:nvSpPr>
        <p:spPr>
          <a:xfrm>
            <a:off x="779205" y="5562163"/>
            <a:ext cx="2160000" cy="10772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lang="ja-JP" altLang="en-US" sz="3200" dirty="0">
                <a:solidFill>
                  <a:sysClr val="windowText" lastClr="000000"/>
                </a:solidFill>
                <a:latin typeface="UD デジタル 教科書体 NP-R" panose="02020400000000000000" pitchFamily="18" charset="-128"/>
                <a:ea typeface="UD デジタル 教科書体 NP-R" panose="02020400000000000000" pitchFamily="18" charset="-128"/>
              </a:rPr>
              <a:t>学校組織の</a:t>
            </a:r>
            <a:endParaRPr sz="3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45" name="教職員の…">
            <a:extLst>
              <a:ext uri="{FF2B5EF4-FFF2-40B4-BE49-F238E27FC236}">
                <a16:creationId xmlns:a16="http://schemas.microsoft.com/office/drawing/2014/main" id="{A944BCE0-0813-4FB4-9D54-D092D68C3C38}"/>
              </a:ext>
            </a:extLst>
          </p:cNvPr>
          <p:cNvSpPr txBox="1"/>
          <p:nvPr/>
        </p:nvSpPr>
        <p:spPr>
          <a:xfrm>
            <a:off x="783454" y="1520334"/>
            <a:ext cx="2160000" cy="10772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lang="ja-JP" altLang="en-US" sz="3200" dirty="0">
                <a:solidFill>
                  <a:sysClr val="windowText" lastClr="000000"/>
                </a:solidFill>
                <a:latin typeface="UD デジタル 教科書体 NP-R" panose="02020400000000000000" pitchFamily="18" charset="-128"/>
                <a:ea typeface="UD デジタル 教科書体 NP-R" panose="02020400000000000000" pitchFamily="18" charset="-128"/>
              </a:rPr>
              <a:t>教職員の</a:t>
            </a:r>
            <a:endParaRPr sz="3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46" name="教職員の…">
            <a:extLst>
              <a:ext uri="{FF2B5EF4-FFF2-40B4-BE49-F238E27FC236}">
                <a16:creationId xmlns:a16="http://schemas.microsoft.com/office/drawing/2014/main" id="{CB85DE8C-34FC-4822-AB00-D6B28E6B5010}"/>
              </a:ext>
            </a:extLst>
          </p:cNvPr>
          <p:cNvSpPr txBox="1"/>
          <p:nvPr/>
        </p:nvSpPr>
        <p:spPr>
          <a:xfrm>
            <a:off x="801112" y="4253263"/>
            <a:ext cx="2160000" cy="10772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lang="ja-JP" altLang="en-US" sz="3200" dirty="0">
                <a:solidFill>
                  <a:sysClr val="windowText" lastClr="000000"/>
                </a:solidFill>
                <a:latin typeface="UD デジタル 教科書体 NP-R" panose="02020400000000000000" pitchFamily="18" charset="-128"/>
                <a:ea typeface="UD デジタル 教科書体 NP-R" panose="02020400000000000000" pitchFamily="18" charset="-128"/>
              </a:rPr>
              <a:t>教職員の</a:t>
            </a:r>
            <a:endParaRPr sz="3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130831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00BEAC-8B85-4472-85C4-5B627862269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正方形/長方形 2">
            <a:extLst>
              <a:ext uri="{FF2B5EF4-FFF2-40B4-BE49-F238E27FC236}">
                <a16:creationId xmlns:a16="http://schemas.microsoft.com/office/drawing/2014/main" id="{5B12087F-1FC5-4D68-8AAF-B94466184FBC}"/>
              </a:ext>
            </a:extLst>
          </p:cNvPr>
          <p:cNvSpPr/>
          <p:nvPr/>
        </p:nvSpPr>
        <p:spPr>
          <a:xfrm>
            <a:off x="10645140" y="27660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4" name="正方形/長方形 3">
            <a:extLst>
              <a:ext uri="{FF2B5EF4-FFF2-40B4-BE49-F238E27FC236}">
                <a16:creationId xmlns:a16="http://schemas.microsoft.com/office/drawing/2014/main" id="{28E7167D-F068-4EE8-8803-B9C32F43C7B8}"/>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5" name="正方形/長方形 4">
            <a:extLst>
              <a:ext uri="{FF2B5EF4-FFF2-40B4-BE49-F238E27FC236}">
                <a16:creationId xmlns:a16="http://schemas.microsoft.com/office/drawing/2014/main" id="{27B4319C-131B-4E91-AED0-A1D3EC4FF1CC}"/>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6" name="正方形/長方形 5">
            <a:extLst>
              <a:ext uri="{FF2B5EF4-FFF2-40B4-BE49-F238E27FC236}">
                <a16:creationId xmlns:a16="http://schemas.microsoft.com/office/drawing/2014/main" id="{199AF57B-8C85-420F-82CA-1F4C4986A35A}"/>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 name="正方形/長方形 6">
            <a:extLst>
              <a:ext uri="{FF2B5EF4-FFF2-40B4-BE49-F238E27FC236}">
                <a16:creationId xmlns:a16="http://schemas.microsoft.com/office/drawing/2014/main" id="{D13ED960-6A6D-4B0B-BFAB-CA4FB3897A27}"/>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8" name="正方形/長方形 7">
            <a:extLst>
              <a:ext uri="{FF2B5EF4-FFF2-40B4-BE49-F238E27FC236}">
                <a16:creationId xmlns:a16="http://schemas.microsoft.com/office/drawing/2014/main" id="{BF0A48F9-EB5E-4DFE-9365-AEBC441836B1}"/>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10" name="円/楕円 17">
            <a:extLst>
              <a:ext uri="{FF2B5EF4-FFF2-40B4-BE49-F238E27FC236}">
                <a16:creationId xmlns:a16="http://schemas.microsoft.com/office/drawing/2014/main" id="{F6433027-2730-47BF-993C-CF424A1B390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11" name="正方形/長方形 10">
            <a:extLst>
              <a:ext uri="{FF2B5EF4-FFF2-40B4-BE49-F238E27FC236}">
                <a16:creationId xmlns:a16="http://schemas.microsoft.com/office/drawing/2014/main" id="{E92FDA1C-E1F9-42B6-8E5A-11A4C92B61DD}"/>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目的と意義－２つの柱</a:t>
            </a:r>
          </a:p>
        </p:txBody>
      </p:sp>
      <p:sp>
        <p:nvSpPr>
          <p:cNvPr id="14" name="正方形/長方形 13">
            <a:extLst>
              <a:ext uri="{FF2B5EF4-FFF2-40B4-BE49-F238E27FC236}">
                <a16:creationId xmlns:a16="http://schemas.microsoft.com/office/drawing/2014/main" id="{125187EF-AE7B-415A-AFDB-B18BB98F778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a:extLst>
              <a:ext uri="{FF2B5EF4-FFF2-40B4-BE49-F238E27FC236}">
                <a16:creationId xmlns:a16="http://schemas.microsoft.com/office/drawing/2014/main" id="{79A9657C-17F3-4593-A188-C578AE1C5696}"/>
              </a:ext>
            </a:extLst>
          </p:cNvPr>
          <p:cNvSpPr/>
          <p:nvPr/>
        </p:nvSpPr>
        <p:spPr>
          <a:xfrm>
            <a:off x="2528053" y="2195294"/>
            <a:ext cx="7632000" cy="1440000"/>
          </a:xfrm>
          <a:prstGeom prst="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200" dirty="0">
                <a:solidFill>
                  <a:schemeClr val="tx1"/>
                </a:solidFill>
                <a:latin typeface="HG丸ｺﾞｼｯｸM-PRO" panose="020F0600000000000000" pitchFamily="50" charset="-128"/>
                <a:ea typeface="HG丸ｺﾞｼｯｸM-PRO" panose="020F0600000000000000" pitchFamily="50" charset="-128"/>
              </a:rPr>
              <a:t>■</a:t>
            </a:r>
            <a:r>
              <a:rPr lang="ja-JP" altLang="ja-JP" sz="3200" dirty="0">
                <a:solidFill>
                  <a:schemeClr val="tx1"/>
                </a:solidFill>
                <a:latin typeface="HG丸ｺﾞｼｯｸM-PRO" panose="020F0600000000000000" pitchFamily="50" charset="-128"/>
                <a:ea typeface="HG丸ｺﾞｼｯｸM-PRO" panose="020F0600000000000000" pitchFamily="50" charset="-128"/>
              </a:rPr>
              <a:t>期</a:t>
            </a:r>
            <a:r>
              <a:rPr lang="ja-JP" altLang="en-US" sz="3200" dirty="0">
                <a:solidFill>
                  <a:schemeClr val="tx1"/>
                </a:solidFill>
                <a:latin typeface="HG丸ｺﾞｼｯｸM-PRO" panose="020F0600000000000000" pitchFamily="50" charset="-128"/>
                <a:ea typeface="HG丸ｺﾞｼｯｸM-PRO" panose="020F0600000000000000" pitchFamily="50" charset="-128"/>
              </a:rPr>
              <a:t>待</a:t>
            </a:r>
            <a:r>
              <a:rPr lang="ja-JP" altLang="ja-JP" sz="3200" dirty="0">
                <a:solidFill>
                  <a:schemeClr val="tx1"/>
                </a:solidFill>
                <a:latin typeface="HG丸ｺﾞｼｯｸM-PRO" panose="020F0600000000000000" pitchFamily="50" charset="-128"/>
                <a:ea typeface="HG丸ｺﾞｼｯｸM-PRO" panose="020F0600000000000000" pitchFamily="50" charset="-128"/>
              </a:rPr>
              <a:t>行動が持続的に取られているか</a:t>
            </a:r>
            <a:r>
              <a:rPr lang="ja-JP" altLang="en-US" sz="3200" dirty="0">
                <a:solidFill>
                  <a:schemeClr val="tx1"/>
                </a:solidFill>
                <a:latin typeface="HG丸ｺﾞｼｯｸM-PRO" panose="020F0600000000000000" pitchFamily="50" charset="-128"/>
                <a:ea typeface="HG丸ｺﾞｼｯｸM-PRO" panose="020F0600000000000000" pitchFamily="50" charset="-128"/>
              </a:rPr>
              <a:t>、</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solidFill>
                <a:latin typeface="HG丸ｺﾞｼｯｸM-PRO" panose="020F0600000000000000" pitchFamily="50" charset="-128"/>
                <a:ea typeface="HG丸ｺﾞｼｯｸM-PRO" panose="020F0600000000000000" pitchFamily="50" charset="-128"/>
              </a:rPr>
              <a:t>　発揮した能力や度合い等を評価</a:t>
            </a:r>
          </a:p>
        </p:txBody>
      </p:sp>
      <p:sp>
        <p:nvSpPr>
          <p:cNvPr id="16" name="正方形/長方形 15">
            <a:extLst>
              <a:ext uri="{FF2B5EF4-FFF2-40B4-BE49-F238E27FC236}">
                <a16:creationId xmlns:a16="http://schemas.microsoft.com/office/drawing/2014/main" id="{44DCE7B8-0A88-4D8A-908D-EEA10E2BA34B}"/>
              </a:ext>
            </a:extLst>
          </p:cNvPr>
          <p:cNvSpPr/>
          <p:nvPr/>
        </p:nvSpPr>
        <p:spPr>
          <a:xfrm>
            <a:off x="2554210" y="4717936"/>
            <a:ext cx="7632000" cy="1440000"/>
          </a:xfrm>
          <a:prstGeom prst="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200" dirty="0">
                <a:solidFill>
                  <a:schemeClr val="tx1"/>
                </a:solidFill>
                <a:latin typeface="HG丸ｺﾞｼｯｸM-PRO" panose="020F0600000000000000" pitchFamily="50" charset="-128"/>
                <a:ea typeface="HG丸ｺﾞｼｯｸM-PRO" panose="020F0600000000000000" pitchFamily="50" charset="-128"/>
              </a:rPr>
              <a:t>■目標に対して、挙げた業績の有無や度</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solidFill>
                <a:latin typeface="HG丸ｺﾞｼｯｸM-PRO" panose="020F0600000000000000" pitchFamily="50" charset="-128"/>
                <a:ea typeface="HG丸ｺﾞｼｯｸM-PRO" panose="020F0600000000000000" pitchFamily="50" charset="-128"/>
              </a:rPr>
              <a:t>　合い、そのプロセス等を評価</a:t>
            </a:r>
            <a:endParaRPr lang="ja-JP" altLang="en-US" sz="32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12" name="グループ化 11">
            <a:extLst>
              <a:ext uri="{FF2B5EF4-FFF2-40B4-BE49-F238E27FC236}">
                <a16:creationId xmlns:a16="http://schemas.microsoft.com/office/drawing/2014/main" id="{83D52C11-9640-456F-BD88-8868FC4BC3AF}"/>
              </a:ext>
            </a:extLst>
          </p:cNvPr>
          <p:cNvGrpSpPr/>
          <p:nvPr/>
        </p:nvGrpSpPr>
        <p:grpSpPr>
          <a:xfrm>
            <a:off x="392167" y="4171599"/>
            <a:ext cx="2160000" cy="2108838"/>
            <a:chOff x="392167" y="4171599"/>
            <a:chExt cx="2160000" cy="2108838"/>
          </a:xfrm>
        </p:grpSpPr>
        <p:sp>
          <p:nvSpPr>
            <p:cNvPr id="19" name="角丸四角形">
              <a:extLst>
                <a:ext uri="{FF2B5EF4-FFF2-40B4-BE49-F238E27FC236}">
                  <a16:creationId xmlns:a16="http://schemas.microsoft.com/office/drawing/2014/main" id="{DC05E2C8-774E-4CFC-89D8-976F5777A8AC}"/>
                </a:ext>
              </a:extLst>
            </p:cNvPr>
            <p:cNvSpPr/>
            <p:nvPr/>
          </p:nvSpPr>
          <p:spPr>
            <a:xfrm>
              <a:off x="392167" y="4171599"/>
              <a:ext cx="2160000" cy="2108838"/>
            </a:xfrm>
            <a:prstGeom prst="roundRect">
              <a:avLst>
                <a:gd name="adj" fmla="val 16667"/>
              </a:avLst>
            </a:prstGeom>
            <a:solidFill>
              <a:srgbClr val="222A35"/>
            </a:solidFill>
            <a:ln w="12700" cap="flat">
              <a:noFill/>
              <a:miter lim="400000"/>
            </a:ln>
            <a:effectLst>
              <a:outerShdw blurRad="50800" dist="27940" dir="5400000" rotWithShape="0">
                <a:srgbClr val="000000">
                  <a:alpha val="32000"/>
                </a:srgbClr>
              </a:outerShdw>
            </a:effectLst>
          </p:spPr>
          <p:txBody>
            <a:bodyPr wrap="square" lIns="45718" tIns="45718" rIns="45718" bIns="45718" numCol="1" anchor="ctr">
              <a:noAutofit/>
            </a:bodyPr>
            <a:lstStyle/>
            <a:p>
              <a:pPr algn="ctr">
                <a:defRPr sz="2800">
                  <a:solidFill>
                    <a:srgbClr val="FFFFFF"/>
                  </a:solidFill>
                  <a:latin typeface="ＭＳ ゴシック"/>
                  <a:ea typeface="ＭＳ ゴシック"/>
                  <a:cs typeface="ＭＳ ゴシック"/>
                  <a:sym typeface="ＭＳ ゴシック"/>
                </a:defRPr>
              </a:pPr>
              <a:endParaRPr sz="2800"/>
            </a:p>
          </p:txBody>
        </p:sp>
        <p:sp>
          <p:nvSpPr>
            <p:cNvPr id="22" name="業績…">
              <a:extLst>
                <a:ext uri="{FF2B5EF4-FFF2-40B4-BE49-F238E27FC236}">
                  <a16:creationId xmlns:a16="http://schemas.microsoft.com/office/drawing/2014/main" id="{6E3AC56C-D67D-4610-B969-E20FE530851D}"/>
                </a:ext>
              </a:extLst>
            </p:cNvPr>
            <p:cNvSpPr txBox="1"/>
            <p:nvPr/>
          </p:nvSpPr>
          <p:spPr>
            <a:xfrm>
              <a:off x="479123" y="4659945"/>
              <a:ext cx="1980000" cy="113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442" tIns="42442" rIns="42442" bIns="42442" numCol="1" anchor="ctr">
              <a:spAutoFit/>
            </a:bodyPr>
            <a:lstStyle/>
            <a:p>
              <a:pPr algn="ctr">
                <a:defRPr sz="2800">
                  <a:solidFill>
                    <a:srgbClr val="FFFFFF"/>
                  </a:solidFill>
                  <a:latin typeface="ＭＳ ゴシック"/>
                  <a:ea typeface="ＭＳ ゴシック"/>
                  <a:cs typeface="ＭＳ ゴシック"/>
                  <a:sym typeface="ＭＳ ゴシック"/>
                </a:defRPr>
              </a:pPr>
              <a:r>
                <a:rPr sz="3600" b="1" dirty="0"/>
                <a:t>業績評価</a:t>
              </a:r>
              <a:endParaRPr lang="en-US" altLang="ja-JP" sz="3600" b="1" dirty="0"/>
            </a:p>
            <a:p>
              <a:pPr algn="ctr">
                <a:defRPr sz="2800">
                  <a:solidFill>
                    <a:srgbClr val="FFFFFF"/>
                  </a:solidFill>
                  <a:latin typeface="ＭＳ ゴシック"/>
                  <a:ea typeface="ＭＳ ゴシック"/>
                  <a:cs typeface="ＭＳ ゴシック"/>
                  <a:sym typeface="ＭＳ ゴシック"/>
                </a:defRPr>
              </a:pPr>
              <a:endParaRPr sz="3200" dirty="0"/>
            </a:p>
          </p:txBody>
        </p:sp>
        <p:sp>
          <p:nvSpPr>
            <p:cNvPr id="23" name="テキスト ボックス 19">
              <a:extLst>
                <a:ext uri="{FF2B5EF4-FFF2-40B4-BE49-F238E27FC236}">
                  <a16:creationId xmlns:a16="http://schemas.microsoft.com/office/drawing/2014/main" id="{9840BD7B-B890-4CCE-B606-D4442A667425}"/>
                </a:ext>
              </a:extLst>
            </p:cNvPr>
            <p:cNvSpPr txBox="1"/>
            <p:nvPr/>
          </p:nvSpPr>
          <p:spPr>
            <a:xfrm>
              <a:off x="591000" y="5387625"/>
              <a:ext cx="1762333" cy="686892"/>
            </a:xfrm>
            <a:prstGeom prst="rect">
              <a:avLst/>
            </a:prstGeom>
            <a:solidFill>
              <a:schemeClr val="bg1">
                <a:lumMod val="85000"/>
              </a:schemeClr>
            </a:solidFill>
            <a:ln w="12700">
              <a:miter lim="400000"/>
            </a:ln>
            <a:effectLst>
              <a:outerShdw blurRad="50800" dist="27940" dir="5400000" rotWithShape="0">
                <a:srgbClr val="000000">
                  <a:alpha val="32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chorCtr="0">
              <a:noAutofit/>
            </a:bodyPr>
            <a:lstStyle>
              <a:lvl1pPr algn="ctr">
                <a:defRPr>
                  <a:latin typeface="ＭＳ ゴシック"/>
                  <a:ea typeface="ＭＳ ゴシック"/>
                  <a:cs typeface="ＭＳ ゴシック"/>
                  <a:sym typeface="ＭＳ ゴシック"/>
                </a:defRPr>
              </a:lvl1pPr>
            </a:lstStyle>
            <a:p>
              <a:r>
                <a:rPr lang="ja-JP" altLang="en-US" b="1" dirty="0">
                  <a:solidFill>
                    <a:srgbClr val="FF0000"/>
                  </a:solidFill>
                  <a:highlight>
                    <a:srgbClr val="FFFF00"/>
                  </a:highlight>
                  <a:latin typeface="ＭＳ ゴシック" panose="020B0609070205080204" pitchFamily="49" charset="-128"/>
                  <a:ea typeface="ＭＳ ゴシック" panose="020B0609070205080204" pitchFamily="49" charset="-128"/>
                </a:rPr>
                <a:t>勤勉手当</a:t>
              </a:r>
              <a:r>
                <a:rPr b="1" dirty="0" err="1">
                  <a:solidFill>
                    <a:sysClr val="windowText" lastClr="000000"/>
                  </a:solidFill>
                  <a:latin typeface="ＭＳ ゴシック" panose="020B0609070205080204" pitchFamily="49" charset="-128"/>
                  <a:ea typeface="ＭＳ ゴシック" panose="020B0609070205080204" pitchFamily="49" charset="-128"/>
                </a:rPr>
                <a:t>に反映</a:t>
              </a:r>
              <a:endParaRPr b="1" dirty="0">
                <a:solidFill>
                  <a:sysClr val="windowText" lastClr="000000"/>
                </a:solidFill>
                <a:latin typeface="ＭＳ ゴシック" panose="020B0609070205080204" pitchFamily="49" charset="-128"/>
                <a:ea typeface="ＭＳ ゴシック" panose="020B0609070205080204" pitchFamily="49" charset="-128"/>
              </a:endParaRPr>
            </a:p>
          </p:txBody>
        </p:sp>
      </p:grpSp>
      <p:grpSp>
        <p:nvGrpSpPr>
          <p:cNvPr id="9" name="グループ化 8">
            <a:extLst>
              <a:ext uri="{FF2B5EF4-FFF2-40B4-BE49-F238E27FC236}">
                <a16:creationId xmlns:a16="http://schemas.microsoft.com/office/drawing/2014/main" id="{A53128C3-6C4E-44E3-8FD9-6A4918E05DD5}"/>
              </a:ext>
            </a:extLst>
          </p:cNvPr>
          <p:cNvGrpSpPr/>
          <p:nvPr/>
        </p:nvGrpSpPr>
        <p:grpSpPr>
          <a:xfrm>
            <a:off x="392166" y="1722474"/>
            <a:ext cx="2160000" cy="2016397"/>
            <a:chOff x="392166" y="1722474"/>
            <a:chExt cx="2160000" cy="2016397"/>
          </a:xfrm>
        </p:grpSpPr>
        <p:sp>
          <p:nvSpPr>
            <p:cNvPr id="27" name="角丸四角形">
              <a:extLst>
                <a:ext uri="{FF2B5EF4-FFF2-40B4-BE49-F238E27FC236}">
                  <a16:creationId xmlns:a16="http://schemas.microsoft.com/office/drawing/2014/main" id="{BD9DEB74-D8BE-4CE6-9953-B6D002ADC012}"/>
                </a:ext>
              </a:extLst>
            </p:cNvPr>
            <p:cNvSpPr/>
            <p:nvPr/>
          </p:nvSpPr>
          <p:spPr>
            <a:xfrm>
              <a:off x="392166" y="1722474"/>
              <a:ext cx="2160000" cy="2016397"/>
            </a:xfrm>
            <a:prstGeom prst="roundRect">
              <a:avLst>
                <a:gd name="adj" fmla="val 16667"/>
              </a:avLst>
            </a:prstGeom>
            <a:solidFill>
              <a:srgbClr val="222A35"/>
            </a:solidFill>
            <a:ln w="12700" cap="flat">
              <a:noFill/>
              <a:miter lim="400000"/>
            </a:ln>
            <a:effectLst>
              <a:outerShdw blurRad="50800" dist="27940" dir="5400000" rotWithShape="0">
                <a:srgbClr val="000000">
                  <a:alpha val="32000"/>
                </a:srgbClr>
              </a:outerShdw>
            </a:effectLst>
          </p:spPr>
          <p:txBody>
            <a:bodyPr wrap="square" lIns="45718" tIns="45718" rIns="45718" bIns="45718" numCol="1" anchor="ctr">
              <a:noAutofit/>
            </a:bodyPr>
            <a:lstStyle/>
            <a:p>
              <a:pPr algn="ctr">
                <a:defRPr sz="2800">
                  <a:solidFill>
                    <a:srgbClr val="FFFFFF"/>
                  </a:solidFill>
                  <a:latin typeface="ＭＳ ゴシック"/>
                  <a:ea typeface="ＭＳ ゴシック"/>
                  <a:cs typeface="ＭＳ ゴシック"/>
                  <a:sym typeface="ＭＳ ゴシック"/>
                </a:defRPr>
              </a:pPr>
              <a:endParaRPr sz="2800"/>
            </a:p>
          </p:txBody>
        </p:sp>
        <p:sp>
          <p:nvSpPr>
            <p:cNvPr id="28" name="能力…">
              <a:extLst>
                <a:ext uri="{FF2B5EF4-FFF2-40B4-BE49-F238E27FC236}">
                  <a16:creationId xmlns:a16="http://schemas.microsoft.com/office/drawing/2014/main" id="{50F7D180-C947-4C9D-A0CA-6F1A75DED7D0}"/>
                </a:ext>
              </a:extLst>
            </p:cNvPr>
            <p:cNvSpPr txBox="1"/>
            <p:nvPr/>
          </p:nvSpPr>
          <p:spPr>
            <a:xfrm>
              <a:off x="479121" y="2164595"/>
              <a:ext cx="1980000" cy="113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442" tIns="42442" rIns="42442" bIns="42442" numCol="1" anchor="ctr">
              <a:spAutoFit/>
            </a:bodyPr>
            <a:lstStyle/>
            <a:p>
              <a:pPr algn="ctr">
                <a:defRPr sz="2800">
                  <a:solidFill>
                    <a:srgbClr val="FFFFFF"/>
                  </a:solidFill>
                  <a:latin typeface="ＭＳ ゴシック"/>
                  <a:ea typeface="ＭＳ ゴシック"/>
                  <a:cs typeface="ＭＳ ゴシック"/>
                  <a:sym typeface="ＭＳ ゴシック"/>
                </a:defRPr>
              </a:pPr>
              <a:r>
                <a:rPr sz="3600" b="1" dirty="0"/>
                <a:t>能力評価</a:t>
              </a:r>
              <a:endParaRPr lang="en-US" altLang="ja-JP" sz="3600" b="1" dirty="0"/>
            </a:p>
            <a:p>
              <a:pPr algn="ctr">
                <a:defRPr sz="2800">
                  <a:solidFill>
                    <a:srgbClr val="FFFFFF"/>
                  </a:solidFill>
                  <a:latin typeface="ＭＳ ゴシック"/>
                  <a:ea typeface="ＭＳ ゴシック"/>
                  <a:cs typeface="ＭＳ ゴシック"/>
                  <a:sym typeface="ＭＳ ゴシック"/>
                </a:defRPr>
              </a:pPr>
              <a:endParaRPr sz="3200" dirty="0"/>
            </a:p>
          </p:txBody>
        </p:sp>
        <p:sp>
          <p:nvSpPr>
            <p:cNvPr id="26" name="テキスト ボックス 25">
              <a:extLst>
                <a:ext uri="{FF2B5EF4-FFF2-40B4-BE49-F238E27FC236}">
                  <a16:creationId xmlns:a16="http://schemas.microsoft.com/office/drawing/2014/main" id="{15C4E18F-60DC-48C5-865C-33FEA4B61500}"/>
                </a:ext>
              </a:extLst>
            </p:cNvPr>
            <p:cNvSpPr txBox="1"/>
            <p:nvPr/>
          </p:nvSpPr>
          <p:spPr>
            <a:xfrm>
              <a:off x="590999" y="2842227"/>
              <a:ext cx="1762333" cy="656782"/>
            </a:xfrm>
            <a:prstGeom prst="rect">
              <a:avLst/>
            </a:prstGeom>
            <a:solidFill>
              <a:schemeClr val="bg1">
                <a:lumMod val="85000"/>
              </a:schemeClr>
            </a:solidFill>
            <a:ln w="12700">
              <a:miter lim="400000"/>
            </a:ln>
            <a:effectLst>
              <a:outerShdw blurRad="50800" dist="27940" dir="5400000" rotWithShape="0">
                <a:srgbClr val="000000">
                  <a:alpha val="32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chorCtr="0">
              <a:noAutofit/>
            </a:bodyPr>
            <a:lstStyle>
              <a:lvl1pPr algn="ctr">
                <a:defRPr>
                  <a:latin typeface="ＭＳ ゴシック"/>
                  <a:ea typeface="ＭＳ ゴシック"/>
                  <a:cs typeface="ＭＳ ゴシック"/>
                  <a:sym typeface="ＭＳ ゴシック"/>
                </a:defRPr>
              </a:lvl1pPr>
            </a:lstStyle>
            <a:p>
              <a:r>
                <a:rPr lang="ja-JP" altLang="en-US" b="1" dirty="0">
                  <a:solidFill>
                    <a:srgbClr val="FF0000"/>
                  </a:solidFill>
                  <a:highlight>
                    <a:srgbClr val="FFFF00"/>
                  </a:highlight>
                  <a:latin typeface="ＭＳ ゴシック" panose="020B0609070205080204" pitchFamily="49" charset="-128"/>
                  <a:ea typeface="ＭＳ ゴシック" panose="020B0609070205080204" pitchFamily="49" charset="-128"/>
                </a:rPr>
                <a:t>昇　給</a:t>
              </a:r>
              <a:r>
                <a:rPr lang="ja-JP" altLang="en-US" b="1" dirty="0">
                  <a:solidFill>
                    <a:sysClr val="windowText" lastClr="000000"/>
                  </a:solidFill>
                  <a:latin typeface="ＭＳ ゴシック" panose="020B0609070205080204" pitchFamily="49" charset="-128"/>
                  <a:ea typeface="ＭＳ ゴシック" panose="020B0609070205080204" pitchFamily="49" charset="-128"/>
                </a:rPr>
                <a:t> </a:t>
              </a:r>
              <a:r>
                <a:rPr b="1" dirty="0" err="1">
                  <a:solidFill>
                    <a:sysClr val="windowText" lastClr="000000"/>
                  </a:solidFill>
                  <a:latin typeface="ＭＳ ゴシック" panose="020B0609070205080204" pitchFamily="49" charset="-128"/>
                  <a:ea typeface="ＭＳ ゴシック" panose="020B0609070205080204" pitchFamily="49" charset="-128"/>
                </a:rPr>
                <a:t>に反映</a:t>
              </a:r>
              <a:endParaRPr b="1" dirty="0">
                <a:solidFill>
                  <a:sysClr val="windowText" lastClr="000000"/>
                </a:solidFill>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4070448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正方形/長方形 69">
            <a:extLst>
              <a:ext uri="{FF2B5EF4-FFF2-40B4-BE49-F238E27FC236}">
                <a16:creationId xmlns:a16="http://schemas.microsoft.com/office/drawing/2014/main" id="{9B411F13-F0A7-4D42-872E-6D11E5DADDA2}"/>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7" name="四角形">
            <a:extLst>
              <a:ext uri="{FF2B5EF4-FFF2-40B4-BE49-F238E27FC236}">
                <a16:creationId xmlns:a16="http://schemas.microsoft.com/office/drawing/2014/main" id="{1D46A724-7E91-456A-A3EB-469FD95C547F}"/>
              </a:ext>
            </a:extLst>
          </p:cNvPr>
          <p:cNvSpPr/>
          <p:nvPr/>
        </p:nvSpPr>
        <p:spPr>
          <a:xfrm>
            <a:off x="3828457" y="4579193"/>
            <a:ext cx="3542277" cy="1405897"/>
          </a:xfrm>
          <a:prstGeom prst="rect">
            <a:avLst/>
          </a:prstGeom>
          <a:solidFill>
            <a:srgbClr val="A6A6A6"/>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t">
            <a:noAutofit/>
          </a:bodyPr>
          <a:lstStyle/>
          <a:p>
            <a:pPr>
              <a:defRPr sz="1600">
                <a:latin typeface="ＭＳ ゴシック"/>
                <a:ea typeface="ＭＳ ゴシック"/>
                <a:cs typeface="ＭＳ ゴシック"/>
                <a:sym typeface="ＭＳ ゴシック"/>
              </a:defRPr>
            </a:pPr>
            <a:endParaRPr sz="1600"/>
          </a:p>
        </p:txBody>
      </p:sp>
      <p:sp>
        <p:nvSpPr>
          <p:cNvPr id="42" name="四角形">
            <a:extLst>
              <a:ext uri="{FF2B5EF4-FFF2-40B4-BE49-F238E27FC236}">
                <a16:creationId xmlns:a16="http://schemas.microsoft.com/office/drawing/2014/main" id="{6E31C599-97A3-4A23-895C-497EEC71C235}"/>
              </a:ext>
            </a:extLst>
          </p:cNvPr>
          <p:cNvSpPr/>
          <p:nvPr/>
        </p:nvSpPr>
        <p:spPr>
          <a:xfrm>
            <a:off x="3822956" y="3129201"/>
            <a:ext cx="3531926" cy="1440005"/>
          </a:xfrm>
          <a:prstGeom prst="rect">
            <a:avLst/>
          </a:prstGeom>
          <a:solidFill>
            <a:schemeClr val="bg2"/>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t">
            <a:noAutofit/>
          </a:bodyPr>
          <a:lstStyle/>
          <a:p>
            <a:pPr>
              <a:defRPr sz="1600">
                <a:latin typeface="ＭＳ ゴシック"/>
                <a:ea typeface="ＭＳ ゴシック"/>
                <a:cs typeface="ＭＳ ゴシック"/>
                <a:sym typeface="ＭＳ ゴシック"/>
              </a:defRPr>
            </a:pPr>
            <a:endParaRPr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四角形">
            <a:extLst>
              <a:ext uri="{FF2B5EF4-FFF2-40B4-BE49-F238E27FC236}">
                <a16:creationId xmlns:a16="http://schemas.microsoft.com/office/drawing/2014/main" id="{76333160-8391-48F7-81A1-CBD0AFD23825}"/>
              </a:ext>
            </a:extLst>
          </p:cNvPr>
          <p:cNvSpPr/>
          <p:nvPr/>
        </p:nvSpPr>
        <p:spPr>
          <a:xfrm>
            <a:off x="2922959" y="1682657"/>
            <a:ext cx="4431924" cy="1440005"/>
          </a:xfrm>
          <a:prstGeom prst="rect">
            <a:avLst/>
          </a:prstGeom>
          <a:solidFill>
            <a:schemeClr val="bg2"/>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defRPr sz="1400">
                <a:latin typeface="ＭＳ ゴシック"/>
                <a:ea typeface="ＭＳ ゴシック"/>
                <a:cs typeface="ＭＳ ゴシック"/>
                <a:sym typeface="ＭＳ ゴシック"/>
              </a:defRPr>
            </a:pPr>
            <a:endParaRPr sz="20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49" name="三角形">
            <a:extLst>
              <a:ext uri="{FF2B5EF4-FFF2-40B4-BE49-F238E27FC236}">
                <a16:creationId xmlns:a16="http://schemas.microsoft.com/office/drawing/2014/main" id="{8EC8D808-13B7-44D7-B9AF-200EFC330A46}"/>
              </a:ext>
            </a:extLst>
          </p:cNvPr>
          <p:cNvSpPr/>
          <p:nvPr/>
        </p:nvSpPr>
        <p:spPr>
          <a:xfrm>
            <a:off x="222957" y="1676112"/>
            <a:ext cx="5400006" cy="43200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tx2">
              <a:lumMod val="50000"/>
            </a:schemeClr>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lgn="ctr">
              <a:defRPr>
                <a:solidFill>
                  <a:srgbClr val="FFFFFF"/>
                </a:solidFill>
              </a:defRPr>
            </a:pPr>
            <a:endParaRPr/>
          </a:p>
        </p:txBody>
      </p:sp>
      <p:sp>
        <p:nvSpPr>
          <p:cNvPr id="50" name="保有・潜在能力">
            <a:extLst>
              <a:ext uri="{FF2B5EF4-FFF2-40B4-BE49-F238E27FC236}">
                <a16:creationId xmlns:a16="http://schemas.microsoft.com/office/drawing/2014/main" id="{3BB8ECED-77C2-45EC-B2A8-7D6EC18F23A1}"/>
              </a:ext>
            </a:extLst>
          </p:cNvPr>
          <p:cNvSpPr txBox="1"/>
          <p:nvPr/>
        </p:nvSpPr>
        <p:spPr>
          <a:xfrm>
            <a:off x="1326845" y="4828593"/>
            <a:ext cx="3240000" cy="954103"/>
          </a:xfrm>
          <a:prstGeom prst="rect">
            <a:avLst/>
          </a:prstGeom>
          <a:solidFill>
            <a:schemeClr val="tx2">
              <a:lumMod val="50000"/>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1400">
                <a:solidFill>
                  <a:srgbClr val="FFFFFF"/>
                </a:solidFill>
                <a:latin typeface="+mj-lt"/>
                <a:ea typeface="+mj-ea"/>
                <a:cs typeface="+mj-cs"/>
                <a:sym typeface="Helvetica"/>
              </a:defRPr>
            </a:pPr>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r>
              <a:rPr sz="2800" dirty="0" err="1">
                <a:latin typeface="Meiryo UI" panose="020B0604030504040204" pitchFamily="50" charset="-128"/>
                <a:ea typeface="Meiryo UI" panose="020B0604030504040204" pitchFamily="50" charset="-128"/>
                <a:cs typeface="Meiryo UI" panose="020B0604030504040204" pitchFamily="50" charset="-128"/>
              </a:rPr>
              <a:t>保有・潜在能力</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endParaRPr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三角形">
            <a:extLst>
              <a:ext uri="{FF2B5EF4-FFF2-40B4-BE49-F238E27FC236}">
                <a16:creationId xmlns:a16="http://schemas.microsoft.com/office/drawing/2014/main" id="{4ADFFC0F-07E0-4E2D-B451-942D9A52A7BA}"/>
              </a:ext>
            </a:extLst>
          </p:cNvPr>
          <p:cNvSpPr/>
          <p:nvPr/>
        </p:nvSpPr>
        <p:spPr>
          <a:xfrm>
            <a:off x="1122957" y="1682657"/>
            <a:ext cx="3600007" cy="28800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accent2">
              <a:lumMod val="75000"/>
            </a:schemeClr>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lgn="ctr">
              <a:defRPr>
                <a:solidFill>
                  <a:srgbClr val="FFFFFF"/>
                </a:solidFill>
              </a:defRPr>
            </a:pPr>
            <a:endParaRPr/>
          </a:p>
        </p:txBody>
      </p:sp>
      <p:sp>
        <p:nvSpPr>
          <p:cNvPr id="53" name="【意欲・態度】">
            <a:extLst>
              <a:ext uri="{FF2B5EF4-FFF2-40B4-BE49-F238E27FC236}">
                <a16:creationId xmlns:a16="http://schemas.microsoft.com/office/drawing/2014/main" id="{C035D010-FEE2-41E4-870F-AD8DF20E0258}"/>
              </a:ext>
            </a:extLst>
          </p:cNvPr>
          <p:cNvSpPr txBox="1"/>
          <p:nvPr/>
        </p:nvSpPr>
        <p:spPr>
          <a:xfrm>
            <a:off x="1675645" y="3960041"/>
            <a:ext cx="2542399"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1400">
                <a:solidFill>
                  <a:srgbClr val="FFFFFF"/>
                </a:solidFill>
                <a:latin typeface="+mj-lt"/>
                <a:ea typeface="+mj-ea"/>
                <a:cs typeface="+mj-cs"/>
                <a:sym typeface="Helvetica"/>
              </a:defRPr>
            </a:pPr>
            <a:r>
              <a:rPr sz="2800" dirty="0">
                <a:latin typeface="Meiryo UI" panose="020B0604030504040204" pitchFamily="50" charset="-128"/>
                <a:ea typeface="Meiryo UI" panose="020B0604030504040204" pitchFamily="50" charset="-128"/>
                <a:cs typeface="Meiryo UI" panose="020B0604030504040204" pitchFamily="50" charset="-128"/>
              </a:rPr>
              <a:t>【</a:t>
            </a:r>
            <a:r>
              <a:rPr sz="2800" dirty="0" err="1">
                <a:latin typeface="Meiryo UI" panose="020B0604030504040204" pitchFamily="50" charset="-128"/>
                <a:ea typeface="Meiryo UI" panose="020B0604030504040204" pitchFamily="50" charset="-128"/>
                <a:cs typeface="Meiryo UI" panose="020B0604030504040204" pitchFamily="50" charset="-128"/>
              </a:rPr>
              <a:t>意欲・態度</a:t>
            </a:r>
            <a:r>
              <a:rPr sz="2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5" name="三角形">
            <a:extLst>
              <a:ext uri="{FF2B5EF4-FFF2-40B4-BE49-F238E27FC236}">
                <a16:creationId xmlns:a16="http://schemas.microsoft.com/office/drawing/2014/main" id="{428F75EF-1F4D-4A85-A61F-462A7F99C8B4}"/>
              </a:ext>
            </a:extLst>
          </p:cNvPr>
          <p:cNvSpPr/>
          <p:nvPr/>
        </p:nvSpPr>
        <p:spPr>
          <a:xfrm>
            <a:off x="1572958" y="1676113"/>
            <a:ext cx="2700004" cy="21600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accent3">
              <a:lumMod val="60000"/>
              <a:lumOff val="40000"/>
            </a:schemeClr>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lgn="ctr"/>
            <a:r>
              <a:rPr lang="en-US" altLang="ja-JP" dirty="0"/>
              <a:t>【】</a:t>
            </a:r>
            <a:endParaRPr dirty="0"/>
          </a:p>
        </p:txBody>
      </p:sp>
      <p:sp>
        <p:nvSpPr>
          <p:cNvPr id="58" name="三角形">
            <a:extLst>
              <a:ext uri="{FF2B5EF4-FFF2-40B4-BE49-F238E27FC236}">
                <a16:creationId xmlns:a16="http://schemas.microsoft.com/office/drawing/2014/main" id="{AC8CD738-F8C8-473E-912B-186431A31576}"/>
              </a:ext>
            </a:extLst>
          </p:cNvPr>
          <p:cNvSpPr/>
          <p:nvPr/>
        </p:nvSpPr>
        <p:spPr>
          <a:xfrm>
            <a:off x="2022957" y="1682655"/>
            <a:ext cx="1800006" cy="14400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bg1">
              <a:lumMod val="85000"/>
            </a:schemeClr>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lgn="ctr"/>
            <a:endParaRPr/>
          </a:p>
        </p:txBody>
      </p:sp>
      <p:sp>
        <p:nvSpPr>
          <p:cNvPr id="59" name="【成果】">
            <a:extLst>
              <a:ext uri="{FF2B5EF4-FFF2-40B4-BE49-F238E27FC236}">
                <a16:creationId xmlns:a16="http://schemas.microsoft.com/office/drawing/2014/main" id="{9030550D-5508-4A13-BB5A-DA231AF18A43}"/>
              </a:ext>
            </a:extLst>
          </p:cNvPr>
          <p:cNvSpPr txBox="1"/>
          <p:nvPr/>
        </p:nvSpPr>
        <p:spPr>
          <a:xfrm>
            <a:off x="2280139" y="2501052"/>
            <a:ext cx="1296000"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400">
                <a:latin typeface="+mj-lt"/>
                <a:ea typeface="+mj-ea"/>
                <a:cs typeface="+mj-cs"/>
                <a:sym typeface="Helvetica"/>
              </a:defRPr>
            </a:lvl1pPr>
          </a:lstStyle>
          <a:p>
            <a:r>
              <a:rPr sz="2800" dirty="0">
                <a:latin typeface="Meiryo UI" panose="020B0604030504040204" pitchFamily="50" charset="-128"/>
                <a:ea typeface="Meiryo UI" panose="020B0604030504040204" pitchFamily="50" charset="-128"/>
                <a:cs typeface="Meiryo UI" panose="020B0604030504040204" pitchFamily="50" charset="-128"/>
              </a:rPr>
              <a:t>【</a:t>
            </a:r>
            <a:r>
              <a:rPr sz="2800" dirty="0" err="1">
                <a:latin typeface="Meiryo UI" panose="020B0604030504040204" pitchFamily="50" charset="-128"/>
                <a:ea typeface="Meiryo UI" panose="020B0604030504040204" pitchFamily="50" charset="-128"/>
                <a:cs typeface="Meiryo UI" panose="020B0604030504040204" pitchFamily="50" charset="-128"/>
              </a:rPr>
              <a:t>成果</a:t>
            </a:r>
            <a:r>
              <a:rPr sz="2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8" name="角丸四角形吹き出し 16">
            <a:extLst>
              <a:ext uri="{FF2B5EF4-FFF2-40B4-BE49-F238E27FC236}">
                <a16:creationId xmlns:a16="http://schemas.microsoft.com/office/drawing/2014/main" id="{3B972176-FE74-47A9-9BC2-986E0F47E449}"/>
              </a:ext>
            </a:extLst>
          </p:cNvPr>
          <p:cNvSpPr/>
          <p:nvPr/>
        </p:nvSpPr>
        <p:spPr>
          <a:xfrm>
            <a:off x="222957" y="6093579"/>
            <a:ext cx="9586465" cy="764421"/>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 潜在能力や、担当している分掌等によって評価される</a:t>
            </a:r>
            <a:endParaRPr lang="en-US" altLang="ja-JP" sz="2800" dirty="0">
              <a:solidFill>
                <a:sysClr val="windowText" lastClr="000000"/>
              </a:solidFill>
              <a:latin typeface="UD デジタル 教科書体 N-R" panose="02020400000000000000" pitchFamily="17" charset="-128"/>
              <a:ea typeface="UD デジタル 教科書体 N-R" panose="02020400000000000000" pitchFamily="17" charset="-128"/>
            </a:endParaRPr>
          </a:p>
          <a:p>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　　ものではありません。</a:t>
            </a:r>
            <a:endParaRPr lang="en-US" altLang="ja-JP" sz="2800" dirty="0">
              <a:solidFill>
                <a:sysClr val="windowText" lastClr="000000"/>
              </a:solidFill>
              <a:latin typeface="UD デジタル 教科書体 N-R" panose="02020400000000000000" pitchFamily="17" charset="-128"/>
              <a:ea typeface="UD デジタル 教科書体 N-R" panose="02020400000000000000" pitchFamily="17" charset="-128"/>
            </a:endParaRPr>
          </a:p>
        </p:txBody>
      </p:sp>
      <p:sp>
        <p:nvSpPr>
          <p:cNvPr id="71" name="正方形/長方形 70">
            <a:extLst>
              <a:ext uri="{FF2B5EF4-FFF2-40B4-BE49-F238E27FC236}">
                <a16:creationId xmlns:a16="http://schemas.microsoft.com/office/drawing/2014/main" id="{517003D8-2707-436A-AE36-555EE9ACE99F}"/>
              </a:ext>
            </a:extLst>
          </p:cNvPr>
          <p:cNvSpPr/>
          <p:nvPr/>
        </p:nvSpPr>
        <p:spPr>
          <a:xfrm>
            <a:off x="10645140" y="27660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72" name="正方形/長方形 71">
            <a:extLst>
              <a:ext uri="{FF2B5EF4-FFF2-40B4-BE49-F238E27FC236}">
                <a16:creationId xmlns:a16="http://schemas.microsoft.com/office/drawing/2014/main" id="{07498B1A-CDD0-48B9-839F-942834CB867D}"/>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73" name="正方形/長方形 72">
            <a:extLst>
              <a:ext uri="{FF2B5EF4-FFF2-40B4-BE49-F238E27FC236}">
                <a16:creationId xmlns:a16="http://schemas.microsoft.com/office/drawing/2014/main" id="{BBEAC507-BBA5-4104-9E2D-DB2E35E1E085}"/>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74" name="正方形/長方形 73">
            <a:extLst>
              <a:ext uri="{FF2B5EF4-FFF2-40B4-BE49-F238E27FC236}">
                <a16:creationId xmlns:a16="http://schemas.microsoft.com/office/drawing/2014/main" id="{C373D14C-4307-4DE6-BAB6-078AB793628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5" name="正方形/長方形 74">
            <a:extLst>
              <a:ext uri="{FF2B5EF4-FFF2-40B4-BE49-F238E27FC236}">
                <a16:creationId xmlns:a16="http://schemas.microsoft.com/office/drawing/2014/main" id="{89035DD3-A7D0-4712-AFCA-0AD8D5BB2A97}"/>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76" name="正方形/長方形 75">
            <a:extLst>
              <a:ext uri="{FF2B5EF4-FFF2-40B4-BE49-F238E27FC236}">
                <a16:creationId xmlns:a16="http://schemas.microsoft.com/office/drawing/2014/main" id="{C46A06B6-A42A-4DEE-A165-8CFD397AAD75}"/>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79" name="正方形/長方形 78">
            <a:extLst>
              <a:ext uri="{FF2B5EF4-FFF2-40B4-BE49-F238E27FC236}">
                <a16:creationId xmlns:a16="http://schemas.microsoft.com/office/drawing/2014/main" id="{9F14EABC-9112-48D4-A70C-5A68A614A37F}"/>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円/楕円 17">
            <a:extLst>
              <a:ext uri="{FF2B5EF4-FFF2-40B4-BE49-F238E27FC236}">
                <a16:creationId xmlns:a16="http://schemas.microsoft.com/office/drawing/2014/main" id="{3D22D61F-A68F-42DD-8F89-E39BC645B8E0}"/>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48" name="正方形/長方形 47">
            <a:extLst>
              <a:ext uri="{FF2B5EF4-FFF2-40B4-BE49-F238E27FC236}">
                <a16:creationId xmlns:a16="http://schemas.microsoft.com/office/drawing/2014/main" id="{40E1A00F-BA4E-43F1-97BC-902A79F7B2BE}"/>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目的と意義－２つの柱</a:t>
            </a:r>
          </a:p>
        </p:txBody>
      </p:sp>
      <p:sp>
        <p:nvSpPr>
          <p:cNvPr id="2" name="二等辺三角形 1">
            <a:extLst>
              <a:ext uri="{FF2B5EF4-FFF2-40B4-BE49-F238E27FC236}">
                <a16:creationId xmlns:a16="http://schemas.microsoft.com/office/drawing/2014/main" id="{270B8E2C-3176-470D-BCC9-C231744C9E9B}"/>
              </a:ext>
            </a:extLst>
          </p:cNvPr>
          <p:cNvSpPr/>
          <p:nvPr/>
        </p:nvSpPr>
        <p:spPr>
          <a:xfrm rot="5400000">
            <a:off x="7131052" y="2225050"/>
            <a:ext cx="348662" cy="36942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二等辺三角形 50">
            <a:extLst>
              <a:ext uri="{FF2B5EF4-FFF2-40B4-BE49-F238E27FC236}">
                <a16:creationId xmlns:a16="http://schemas.microsoft.com/office/drawing/2014/main" id="{EE17F79E-1A73-4EF8-B73C-7CD6E7DC89B9}"/>
              </a:ext>
            </a:extLst>
          </p:cNvPr>
          <p:cNvSpPr/>
          <p:nvPr/>
        </p:nvSpPr>
        <p:spPr>
          <a:xfrm rot="5400000">
            <a:off x="7131052" y="3716677"/>
            <a:ext cx="348662" cy="36942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EB54D7AB-60A1-4F4E-A670-2BEC164757E8}"/>
              </a:ext>
            </a:extLst>
          </p:cNvPr>
          <p:cNvGrpSpPr/>
          <p:nvPr/>
        </p:nvGrpSpPr>
        <p:grpSpPr>
          <a:xfrm>
            <a:off x="7678351" y="3224190"/>
            <a:ext cx="2160000" cy="1296000"/>
            <a:chOff x="392166" y="1722474"/>
            <a:chExt cx="2160000" cy="2016397"/>
          </a:xfrm>
        </p:grpSpPr>
        <p:sp>
          <p:nvSpPr>
            <p:cNvPr id="54" name="角丸四角形">
              <a:extLst>
                <a:ext uri="{FF2B5EF4-FFF2-40B4-BE49-F238E27FC236}">
                  <a16:creationId xmlns:a16="http://schemas.microsoft.com/office/drawing/2014/main" id="{DA0C6A03-4041-4745-A6CD-964600A892FE}"/>
                </a:ext>
              </a:extLst>
            </p:cNvPr>
            <p:cNvSpPr/>
            <p:nvPr/>
          </p:nvSpPr>
          <p:spPr>
            <a:xfrm>
              <a:off x="392166" y="1722474"/>
              <a:ext cx="2160000" cy="2016397"/>
            </a:xfrm>
            <a:prstGeom prst="roundRect">
              <a:avLst>
                <a:gd name="adj" fmla="val 16667"/>
              </a:avLst>
            </a:prstGeom>
            <a:solidFill>
              <a:srgbClr val="222A35"/>
            </a:solidFill>
            <a:ln w="12700" cap="flat">
              <a:noFill/>
              <a:miter lim="400000"/>
            </a:ln>
            <a:effectLst>
              <a:outerShdw blurRad="50800" dist="27940" dir="5400000" rotWithShape="0">
                <a:srgbClr val="000000">
                  <a:alpha val="32000"/>
                </a:srgbClr>
              </a:outerShdw>
            </a:effectLst>
          </p:spPr>
          <p:txBody>
            <a:bodyPr wrap="square" lIns="45718" tIns="45718" rIns="45718" bIns="45718" numCol="1" anchor="ctr">
              <a:noAutofit/>
            </a:bodyPr>
            <a:lstStyle/>
            <a:p>
              <a:pPr algn="ctr">
                <a:defRPr sz="2800">
                  <a:solidFill>
                    <a:srgbClr val="FFFFFF"/>
                  </a:solidFill>
                  <a:latin typeface="ＭＳ ゴシック"/>
                  <a:ea typeface="ＭＳ ゴシック"/>
                  <a:cs typeface="ＭＳ ゴシック"/>
                  <a:sym typeface="ＭＳ ゴシック"/>
                </a:defRPr>
              </a:pPr>
              <a:endParaRPr sz="2800"/>
            </a:p>
          </p:txBody>
        </p:sp>
        <p:sp>
          <p:nvSpPr>
            <p:cNvPr id="57" name="能力…">
              <a:extLst>
                <a:ext uri="{FF2B5EF4-FFF2-40B4-BE49-F238E27FC236}">
                  <a16:creationId xmlns:a16="http://schemas.microsoft.com/office/drawing/2014/main" id="{8B1168C0-9AC4-4450-A560-1BF83F54514D}"/>
                </a:ext>
              </a:extLst>
            </p:cNvPr>
            <p:cNvSpPr txBox="1"/>
            <p:nvPr/>
          </p:nvSpPr>
          <p:spPr>
            <a:xfrm>
              <a:off x="479121" y="2164595"/>
              <a:ext cx="1980000" cy="113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442" tIns="42442" rIns="42442" bIns="42442" numCol="1" anchor="ctr">
              <a:spAutoFit/>
            </a:bodyPr>
            <a:lstStyle/>
            <a:p>
              <a:pPr algn="ctr">
                <a:defRPr sz="2800">
                  <a:solidFill>
                    <a:srgbClr val="FFFFFF"/>
                  </a:solidFill>
                  <a:latin typeface="ＭＳ ゴシック"/>
                  <a:ea typeface="ＭＳ ゴシック"/>
                  <a:cs typeface="ＭＳ ゴシック"/>
                  <a:sym typeface="ＭＳ ゴシック"/>
                </a:defRPr>
              </a:pPr>
              <a:r>
                <a:rPr sz="3600" b="1" dirty="0"/>
                <a:t>能力評価</a:t>
              </a:r>
              <a:endParaRPr lang="en-US" altLang="ja-JP" sz="3600" b="1" dirty="0"/>
            </a:p>
            <a:p>
              <a:pPr algn="ctr">
                <a:defRPr sz="2800">
                  <a:solidFill>
                    <a:srgbClr val="FFFFFF"/>
                  </a:solidFill>
                  <a:latin typeface="ＭＳ ゴシック"/>
                  <a:ea typeface="ＭＳ ゴシック"/>
                  <a:cs typeface="ＭＳ ゴシック"/>
                  <a:sym typeface="ＭＳ ゴシック"/>
                </a:defRPr>
              </a:pPr>
              <a:endParaRPr sz="3200" dirty="0"/>
            </a:p>
          </p:txBody>
        </p:sp>
        <p:sp>
          <p:nvSpPr>
            <p:cNvPr id="60" name="テキスト ボックス 59">
              <a:extLst>
                <a:ext uri="{FF2B5EF4-FFF2-40B4-BE49-F238E27FC236}">
                  <a16:creationId xmlns:a16="http://schemas.microsoft.com/office/drawing/2014/main" id="{CA1450CC-F247-43B9-B709-8C92109B2705}"/>
                </a:ext>
              </a:extLst>
            </p:cNvPr>
            <p:cNvSpPr txBox="1"/>
            <p:nvPr/>
          </p:nvSpPr>
          <p:spPr>
            <a:xfrm>
              <a:off x="590999" y="2842227"/>
              <a:ext cx="1762333" cy="656782"/>
            </a:xfrm>
            <a:prstGeom prst="rect">
              <a:avLst/>
            </a:prstGeom>
            <a:solidFill>
              <a:schemeClr val="bg1">
                <a:lumMod val="85000"/>
              </a:schemeClr>
            </a:solidFill>
            <a:ln w="12700">
              <a:miter lim="400000"/>
            </a:ln>
            <a:effectLst>
              <a:outerShdw blurRad="50800" dist="27940" dir="5400000" rotWithShape="0">
                <a:srgbClr val="000000">
                  <a:alpha val="32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chorCtr="0">
              <a:noAutofit/>
            </a:bodyPr>
            <a:lstStyle>
              <a:lvl1pPr algn="ctr">
                <a:defRPr>
                  <a:latin typeface="ＭＳ ゴシック"/>
                  <a:ea typeface="ＭＳ ゴシック"/>
                  <a:cs typeface="ＭＳ ゴシック"/>
                  <a:sym typeface="ＭＳ ゴシック"/>
                </a:defRPr>
              </a:lvl1pPr>
            </a:lstStyle>
            <a:p>
              <a:r>
                <a:rPr lang="ja-JP" altLang="en-US" b="1" dirty="0">
                  <a:solidFill>
                    <a:srgbClr val="FF0000"/>
                  </a:solidFill>
                  <a:highlight>
                    <a:srgbClr val="FFFF00"/>
                  </a:highlight>
                  <a:latin typeface="ＭＳ ゴシック" panose="020B0609070205080204" pitchFamily="49" charset="-128"/>
                  <a:ea typeface="ＭＳ ゴシック" panose="020B0609070205080204" pitchFamily="49" charset="-128"/>
                </a:rPr>
                <a:t>昇　給</a:t>
              </a:r>
              <a:r>
                <a:rPr lang="ja-JP" altLang="en-US" b="1" dirty="0">
                  <a:solidFill>
                    <a:srgbClr val="FF0000"/>
                  </a:solidFill>
                  <a:latin typeface="ＭＳ ゴシック" panose="020B0609070205080204" pitchFamily="49" charset="-128"/>
                  <a:ea typeface="ＭＳ ゴシック" panose="020B0609070205080204" pitchFamily="49" charset="-128"/>
                </a:rPr>
                <a:t> </a:t>
              </a:r>
              <a:r>
                <a:rPr b="1" dirty="0" err="1">
                  <a:solidFill>
                    <a:sysClr val="windowText" lastClr="000000"/>
                  </a:solidFill>
                  <a:latin typeface="ＭＳ ゴシック" panose="020B0609070205080204" pitchFamily="49" charset="-128"/>
                  <a:ea typeface="ＭＳ ゴシック" panose="020B0609070205080204" pitchFamily="49" charset="-128"/>
                </a:rPr>
                <a:t>に反映</a:t>
              </a:r>
              <a:endParaRPr b="1" dirty="0">
                <a:solidFill>
                  <a:sysClr val="windowText" lastClr="000000"/>
                </a:solidFill>
                <a:latin typeface="ＭＳ ゴシック" panose="020B0609070205080204" pitchFamily="49" charset="-128"/>
                <a:ea typeface="ＭＳ ゴシック" panose="020B0609070205080204" pitchFamily="49" charset="-128"/>
              </a:endParaRPr>
            </a:p>
          </p:txBody>
        </p:sp>
      </p:grpSp>
      <p:grpSp>
        <p:nvGrpSpPr>
          <p:cNvPr id="66" name="グループ化 65">
            <a:extLst>
              <a:ext uri="{FF2B5EF4-FFF2-40B4-BE49-F238E27FC236}">
                <a16:creationId xmlns:a16="http://schemas.microsoft.com/office/drawing/2014/main" id="{DD46F3F7-FD1F-40CB-AB55-D0C75D6C0B70}"/>
              </a:ext>
            </a:extLst>
          </p:cNvPr>
          <p:cNvGrpSpPr/>
          <p:nvPr/>
        </p:nvGrpSpPr>
        <p:grpSpPr>
          <a:xfrm>
            <a:off x="7649422" y="1724871"/>
            <a:ext cx="2160000" cy="1296000"/>
            <a:chOff x="392167" y="4171599"/>
            <a:chExt cx="2160000" cy="2108838"/>
          </a:xfrm>
        </p:grpSpPr>
        <p:sp>
          <p:nvSpPr>
            <p:cNvPr id="77" name="角丸四角形">
              <a:extLst>
                <a:ext uri="{FF2B5EF4-FFF2-40B4-BE49-F238E27FC236}">
                  <a16:creationId xmlns:a16="http://schemas.microsoft.com/office/drawing/2014/main" id="{8CA3833F-95D9-42A4-8C37-BE04EB80BCEB}"/>
                </a:ext>
              </a:extLst>
            </p:cNvPr>
            <p:cNvSpPr/>
            <p:nvPr/>
          </p:nvSpPr>
          <p:spPr>
            <a:xfrm>
              <a:off x="392167" y="4171599"/>
              <a:ext cx="2160000" cy="2108838"/>
            </a:xfrm>
            <a:prstGeom prst="roundRect">
              <a:avLst>
                <a:gd name="adj" fmla="val 16667"/>
              </a:avLst>
            </a:prstGeom>
            <a:solidFill>
              <a:srgbClr val="222A35"/>
            </a:solidFill>
            <a:ln w="12700" cap="flat">
              <a:noFill/>
              <a:miter lim="400000"/>
            </a:ln>
            <a:effectLst>
              <a:outerShdw blurRad="50800" dist="27940" dir="5400000" rotWithShape="0">
                <a:srgbClr val="000000">
                  <a:alpha val="32000"/>
                </a:srgbClr>
              </a:outerShdw>
            </a:effectLst>
          </p:spPr>
          <p:txBody>
            <a:bodyPr wrap="square" lIns="45718" tIns="45718" rIns="45718" bIns="45718" numCol="1" anchor="ctr">
              <a:noAutofit/>
            </a:bodyPr>
            <a:lstStyle/>
            <a:p>
              <a:pPr algn="ctr">
                <a:defRPr sz="2800">
                  <a:solidFill>
                    <a:srgbClr val="FFFFFF"/>
                  </a:solidFill>
                  <a:latin typeface="ＭＳ ゴシック"/>
                  <a:ea typeface="ＭＳ ゴシック"/>
                  <a:cs typeface="ＭＳ ゴシック"/>
                  <a:sym typeface="ＭＳ ゴシック"/>
                </a:defRPr>
              </a:pPr>
              <a:endParaRPr sz="2800"/>
            </a:p>
          </p:txBody>
        </p:sp>
        <p:sp>
          <p:nvSpPr>
            <p:cNvPr id="78" name="業績…">
              <a:extLst>
                <a:ext uri="{FF2B5EF4-FFF2-40B4-BE49-F238E27FC236}">
                  <a16:creationId xmlns:a16="http://schemas.microsoft.com/office/drawing/2014/main" id="{6AC971E2-B053-444A-A7DB-A2FFF444A469}"/>
                </a:ext>
              </a:extLst>
            </p:cNvPr>
            <p:cNvSpPr txBox="1"/>
            <p:nvPr/>
          </p:nvSpPr>
          <p:spPr>
            <a:xfrm>
              <a:off x="479123" y="4659945"/>
              <a:ext cx="1980000" cy="113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442" tIns="42442" rIns="42442" bIns="42442" numCol="1" anchor="ctr">
              <a:spAutoFit/>
            </a:bodyPr>
            <a:lstStyle/>
            <a:p>
              <a:pPr algn="ctr">
                <a:defRPr sz="2800">
                  <a:solidFill>
                    <a:srgbClr val="FFFFFF"/>
                  </a:solidFill>
                  <a:latin typeface="ＭＳ ゴシック"/>
                  <a:ea typeface="ＭＳ ゴシック"/>
                  <a:cs typeface="ＭＳ ゴシック"/>
                  <a:sym typeface="ＭＳ ゴシック"/>
                </a:defRPr>
              </a:pPr>
              <a:r>
                <a:rPr sz="3600" b="1" dirty="0"/>
                <a:t>業績評価</a:t>
              </a:r>
              <a:endParaRPr lang="en-US" altLang="ja-JP" sz="3600" b="1" dirty="0"/>
            </a:p>
            <a:p>
              <a:pPr algn="ctr">
                <a:defRPr sz="2800">
                  <a:solidFill>
                    <a:srgbClr val="FFFFFF"/>
                  </a:solidFill>
                  <a:latin typeface="ＭＳ ゴシック"/>
                  <a:ea typeface="ＭＳ ゴシック"/>
                  <a:cs typeface="ＭＳ ゴシック"/>
                  <a:sym typeface="ＭＳ ゴシック"/>
                </a:defRPr>
              </a:pPr>
              <a:endParaRPr sz="3200" dirty="0"/>
            </a:p>
          </p:txBody>
        </p:sp>
        <p:sp>
          <p:nvSpPr>
            <p:cNvPr id="80" name="テキスト ボックス 19">
              <a:extLst>
                <a:ext uri="{FF2B5EF4-FFF2-40B4-BE49-F238E27FC236}">
                  <a16:creationId xmlns:a16="http://schemas.microsoft.com/office/drawing/2014/main" id="{93171BFC-D674-4A9E-8147-C1AF25E7B3D3}"/>
                </a:ext>
              </a:extLst>
            </p:cNvPr>
            <p:cNvSpPr txBox="1"/>
            <p:nvPr/>
          </p:nvSpPr>
          <p:spPr>
            <a:xfrm>
              <a:off x="591000" y="5387625"/>
              <a:ext cx="1762333" cy="686892"/>
            </a:xfrm>
            <a:prstGeom prst="rect">
              <a:avLst/>
            </a:prstGeom>
            <a:solidFill>
              <a:schemeClr val="bg1">
                <a:lumMod val="85000"/>
              </a:schemeClr>
            </a:solidFill>
            <a:ln w="12700">
              <a:miter lim="400000"/>
            </a:ln>
            <a:effectLst>
              <a:outerShdw blurRad="50800" dist="27940" dir="5400000" rotWithShape="0">
                <a:srgbClr val="000000">
                  <a:alpha val="32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chorCtr="0">
              <a:noAutofit/>
            </a:bodyPr>
            <a:lstStyle>
              <a:lvl1pPr algn="ctr">
                <a:defRPr>
                  <a:latin typeface="ＭＳ ゴシック"/>
                  <a:ea typeface="ＭＳ ゴシック"/>
                  <a:cs typeface="ＭＳ ゴシック"/>
                  <a:sym typeface="ＭＳ ゴシック"/>
                </a:defRPr>
              </a:lvl1pPr>
            </a:lstStyle>
            <a:p>
              <a:r>
                <a:rPr lang="ja-JP" altLang="en-US" b="1" dirty="0">
                  <a:solidFill>
                    <a:srgbClr val="FF0000"/>
                  </a:solidFill>
                  <a:highlight>
                    <a:srgbClr val="FFFF00"/>
                  </a:highlight>
                  <a:latin typeface="ＭＳ ゴシック" panose="020B0609070205080204" pitchFamily="49" charset="-128"/>
                  <a:ea typeface="ＭＳ ゴシック" panose="020B0609070205080204" pitchFamily="49" charset="-128"/>
                </a:rPr>
                <a:t>勤勉手当</a:t>
              </a:r>
              <a:r>
                <a:rPr b="1" dirty="0" err="1">
                  <a:solidFill>
                    <a:sysClr val="windowText" lastClr="000000"/>
                  </a:solidFill>
                  <a:latin typeface="ＭＳ ゴシック" panose="020B0609070205080204" pitchFamily="49" charset="-128"/>
                  <a:ea typeface="ＭＳ ゴシック" panose="020B0609070205080204" pitchFamily="49" charset="-128"/>
                </a:rPr>
                <a:t>に反映</a:t>
              </a:r>
              <a:endParaRPr b="1" dirty="0">
                <a:solidFill>
                  <a:sysClr val="windowText" lastClr="000000"/>
                </a:solidFill>
                <a:latin typeface="ＭＳ ゴシック" panose="020B0609070205080204" pitchFamily="49" charset="-128"/>
                <a:ea typeface="ＭＳ ゴシック" panose="020B0609070205080204" pitchFamily="49" charset="-128"/>
              </a:endParaRPr>
            </a:p>
          </p:txBody>
        </p:sp>
      </p:grpSp>
      <p:sp>
        <p:nvSpPr>
          <p:cNvPr id="6" name="テキスト ボックス 5">
            <a:extLst>
              <a:ext uri="{FF2B5EF4-FFF2-40B4-BE49-F238E27FC236}">
                <a16:creationId xmlns:a16="http://schemas.microsoft.com/office/drawing/2014/main" id="{C4004BC9-73D5-4CB0-B536-5E2D12F99FF2}"/>
              </a:ext>
            </a:extLst>
          </p:cNvPr>
          <p:cNvSpPr txBox="1"/>
          <p:nvPr/>
        </p:nvSpPr>
        <p:spPr>
          <a:xfrm>
            <a:off x="1546461" y="3247029"/>
            <a:ext cx="2800768" cy="523216"/>
          </a:xfrm>
          <a:prstGeom prst="rect">
            <a:avLst/>
          </a:prstGeom>
          <a:noFill/>
          <a:ln w="12700" cap="flat">
            <a:noFill/>
            <a:miter lim="400000"/>
          </a:ln>
          <a:effectLst/>
        </p:spPr>
        <p:txBody>
          <a:bodyPr wrap="square" lIns="45718" tIns="45718" rIns="45718" bIns="45718" numCol="1" anchor="ctr">
            <a:spAutoFit/>
          </a:bodyPr>
          <a:lstStyle>
            <a:defPPr>
              <a:defRPr lang="ja-JP"/>
            </a:defPPr>
            <a:lvl1pPr algn="ctr">
              <a:defRPr sz="2400">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2800" dirty="0">
                <a:solidFill>
                  <a:schemeClr val="bg1"/>
                </a:solidFill>
              </a:rPr>
              <a:t>【</a:t>
            </a:r>
            <a:r>
              <a:rPr lang="ja-JP" altLang="en-US" sz="2800" dirty="0">
                <a:solidFill>
                  <a:schemeClr val="bg1"/>
                </a:solidFill>
              </a:rPr>
              <a:t>プロセス</a:t>
            </a:r>
            <a:r>
              <a:rPr lang="en-US" altLang="ja-JP" sz="2800" dirty="0">
                <a:solidFill>
                  <a:schemeClr val="bg1"/>
                </a:solidFill>
              </a:rPr>
              <a:t>】</a:t>
            </a:r>
          </a:p>
        </p:txBody>
      </p:sp>
      <p:sp>
        <p:nvSpPr>
          <p:cNvPr id="7" name="テキスト ボックス 6">
            <a:extLst>
              <a:ext uri="{FF2B5EF4-FFF2-40B4-BE49-F238E27FC236}">
                <a16:creationId xmlns:a16="http://schemas.microsoft.com/office/drawing/2014/main" id="{32F39314-9F75-4407-B49D-9C12156F2152}"/>
              </a:ext>
            </a:extLst>
          </p:cNvPr>
          <p:cNvSpPr txBox="1"/>
          <p:nvPr/>
        </p:nvSpPr>
        <p:spPr>
          <a:xfrm>
            <a:off x="3666474" y="2080315"/>
            <a:ext cx="3344106" cy="646331"/>
          </a:xfrm>
          <a:prstGeom prst="rect">
            <a:avLst/>
          </a:prstGeom>
          <a:noFill/>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■職務遂行を通じて、上げた</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業績の有無や度合い</a:t>
            </a:r>
          </a:p>
        </p:txBody>
      </p:sp>
      <p:sp>
        <p:nvSpPr>
          <p:cNvPr id="8" name="テキスト ボックス 7">
            <a:extLst>
              <a:ext uri="{FF2B5EF4-FFF2-40B4-BE49-F238E27FC236}">
                <a16:creationId xmlns:a16="http://schemas.microsoft.com/office/drawing/2014/main" id="{C4603FA0-E767-4D27-AE3D-D1D4FD0BA04E}"/>
              </a:ext>
            </a:extLst>
          </p:cNvPr>
          <p:cNvSpPr txBox="1"/>
          <p:nvPr/>
        </p:nvSpPr>
        <p:spPr>
          <a:xfrm>
            <a:off x="4549120" y="3554446"/>
            <a:ext cx="2482491" cy="646331"/>
          </a:xfrm>
          <a:prstGeom prst="rect">
            <a:avLst/>
          </a:prstGeom>
          <a:noFill/>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■期待行動が持続的に</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取られているか</a:t>
            </a:r>
            <a:endParaRPr kumimoji="1" lang="ja-JP" altLang="en-US" dirty="0">
              <a:latin typeface="ＭＳ ゴシック" panose="020B0609070205080204" pitchFamily="49" charset="-128"/>
              <a:ea typeface="ＭＳ ゴシック" panose="020B0609070205080204" pitchFamily="49" charset="-128"/>
            </a:endParaRPr>
          </a:p>
        </p:txBody>
      </p:sp>
      <p:sp>
        <p:nvSpPr>
          <p:cNvPr id="81" name="テキスト ボックス 80">
            <a:extLst>
              <a:ext uri="{FF2B5EF4-FFF2-40B4-BE49-F238E27FC236}">
                <a16:creationId xmlns:a16="http://schemas.microsoft.com/office/drawing/2014/main" id="{BD1C03DD-C02D-44F7-803C-CF7F6697CB41}"/>
              </a:ext>
            </a:extLst>
          </p:cNvPr>
          <p:cNvSpPr txBox="1"/>
          <p:nvPr/>
        </p:nvSpPr>
        <p:spPr>
          <a:xfrm>
            <a:off x="5585276" y="5081198"/>
            <a:ext cx="2482491" cy="369332"/>
          </a:xfrm>
          <a:prstGeom prst="rect">
            <a:avLst/>
          </a:prstGeom>
          <a:noFill/>
        </p:spPr>
        <p:txBody>
          <a:bodyPr wrap="square" rtlCol="0">
            <a:spAutoFit/>
          </a:bodyPr>
          <a:lstStyle/>
          <a:p>
            <a:r>
              <a:rPr lang="ja-JP" altLang="en-US" dirty="0">
                <a:solidFill>
                  <a:srgbClr val="FF0000"/>
                </a:solidFill>
                <a:highlight>
                  <a:srgbClr val="FFFF00"/>
                </a:highlight>
                <a:latin typeface="ＭＳ ゴシック" panose="020B0609070205080204" pitchFamily="49" charset="-128"/>
                <a:ea typeface="ＭＳ ゴシック" panose="020B0609070205080204" pitchFamily="49" charset="-128"/>
              </a:rPr>
              <a:t>■評価対象外</a:t>
            </a:r>
            <a:endParaRPr kumimoji="1" lang="ja-JP" altLang="en-US" dirty="0">
              <a:solidFill>
                <a:srgbClr val="FF0000"/>
              </a:solidFill>
              <a:highlight>
                <a:srgbClr val="FFFF00"/>
              </a:highligh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44035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4578" t="24278" r="2871" b="8136"/>
          <a:stretch/>
        </p:blipFill>
        <p:spPr>
          <a:xfrm>
            <a:off x="567777" y="2122460"/>
            <a:ext cx="8190000" cy="4635000"/>
          </a:xfrm>
          <a:prstGeom prst="rect">
            <a:avLst/>
          </a:prstGeom>
        </p:spPr>
      </p:pic>
      <p:sp>
        <p:nvSpPr>
          <p:cNvPr id="13" name="正方形/長方形 12">
            <a:extLst>
              <a:ext uri="{FF2B5EF4-FFF2-40B4-BE49-F238E27FC236}">
                <a16:creationId xmlns:a16="http://schemas.microsoft.com/office/drawing/2014/main" id="{7292C30E-FA72-4A7A-ADEC-D75BF567E32E}"/>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4" name="正方形/長方形 13">
            <a:extLst>
              <a:ext uri="{FF2B5EF4-FFF2-40B4-BE49-F238E27FC236}">
                <a16:creationId xmlns:a16="http://schemas.microsoft.com/office/drawing/2014/main" id="{0AA4D07E-F884-4362-B6A1-C72D3A857ED0}"/>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5" name="正方形/長方形 14">
            <a:extLst>
              <a:ext uri="{FF2B5EF4-FFF2-40B4-BE49-F238E27FC236}">
                <a16:creationId xmlns:a16="http://schemas.microsoft.com/office/drawing/2014/main" id="{B832E158-D92B-4DC8-9ED6-74BBF6162E91}"/>
              </a:ext>
            </a:extLst>
          </p:cNvPr>
          <p:cNvSpPr/>
          <p:nvPr/>
        </p:nvSpPr>
        <p:spPr>
          <a:xfrm>
            <a:off x="10645140" y="135022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5" name="正方形/長方形 24">
            <a:extLst>
              <a:ext uri="{FF2B5EF4-FFF2-40B4-BE49-F238E27FC236}">
                <a16:creationId xmlns:a16="http://schemas.microsoft.com/office/drawing/2014/main" id="{C3A593F0-C780-49D3-BF0B-BF4C9A5DB3FE}"/>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6" name="正方形/長方形 25">
            <a:extLst>
              <a:ext uri="{FF2B5EF4-FFF2-40B4-BE49-F238E27FC236}">
                <a16:creationId xmlns:a16="http://schemas.microsoft.com/office/drawing/2014/main" id="{37716A34-00AD-40F3-AC33-D54A4018F95F}"/>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27" name="正方形/長方形 26">
            <a:extLst>
              <a:ext uri="{FF2B5EF4-FFF2-40B4-BE49-F238E27FC236}">
                <a16:creationId xmlns:a16="http://schemas.microsoft.com/office/drawing/2014/main" id="{66B560AA-B5CC-4F30-8A7F-C3532B3450B9}"/>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8" name="正方形/長方形 27">
            <a:extLst>
              <a:ext uri="{FF2B5EF4-FFF2-40B4-BE49-F238E27FC236}">
                <a16:creationId xmlns:a16="http://schemas.microsoft.com/office/drawing/2014/main" id="{C38AD200-1AB7-4CE6-8071-A982D862E7B1}"/>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9" name="円/楕円 17">
            <a:extLst>
              <a:ext uri="{FF2B5EF4-FFF2-40B4-BE49-F238E27FC236}">
                <a16:creationId xmlns:a16="http://schemas.microsoft.com/office/drawing/2014/main" id="{3B2FDA26-A7C0-4F18-BB80-6731911C42E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0" name="正方形/長方形 29">
            <a:extLst>
              <a:ext uri="{FF2B5EF4-FFF2-40B4-BE49-F238E27FC236}">
                <a16:creationId xmlns:a16="http://schemas.microsoft.com/office/drawing/2014/main" id="{A335F517-6A08-465C-B8D8-F32655BF3A65}"/>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能力評価－自己申告書</a:t>
            </a:r>
          </a:p>
        </p:txBody>
      </p:sp>
      <p:sp>
        <p:nvSpPr>
          <p:cNvPr id="31" name="正方形/長方形 30">
            <a:extLst>
              <a:ext uri="{FF2B5EF4-FFF2-40B4-BE49-F238E27FC236}">
                <a16:creationId xmlns:a16="http://schemas.microsoft.com/office/drawing/2014/main" id="{0E4FEACE-66DF-453C-A9F8-D461913D42B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角丸四角形吹き出し 16">
            <a:extLst>
              <a:ext uri="{FF2B5EF4-FFF2-40B4-BE49-F238E27FC236}">
                <a16:creationId xmlns:a16="http://schemas.microsoft.com/office/drawing/2014/main" id="{E9ECB15B-6837-4B3C-888A-16C010D968AA}"/>
              </a:ext>
            </a:extLst>
          </p:cNvPr>
          <p:cNvSpPr/>
          <p:nvPr/>
        </p:nvSpPr>
        <p:spPr>
          <a:xfrm>
            <a:off x="210270" y="1434265"/>
            <a:ext cx="9299460" cy="387054"/>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自己申告書の</a:t>
            </a:r>
            <a:r>
              <a:rPr lang="ja-JP" altLang="en-US" sz="2800" b="1" dirty="0">
                <a:solidFill>
                  <a:schemeClr val="tx1"/>
                </a:solidFill>
                <a:highlight>
                  <a:srgbClr val="FFFF00"/>
                </a:highlight>
                <a:latin typeface="UD デジタル 教科書体 N-R" panose="02020400000000000000" pitchFamily="17" charset="-128"/>
                <a:ea typeface="UD デジタル 教科書体 N-R" panose="02020400000000000000" pitchFamily="17" charset="-128"/>
              </a:rPr>
              <a:t>「着眼点（期待される行動）」を意識</a:t>
            </a:r>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して、日々の職務を遂行してください。</a:t>
            </a:r>
            <a:endParaRPr lang="en-US" altLang="ja-JP" sz="2800" dirty="0">
              <a:solidFill>
                <a:sysClr val="windowText" lastClr="000000"/>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390523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175789" y="1881872"/>
            <a:ext cx="7915047" cy="3915000"/>
          </a:xfrm>
          <a:prstGeom prst="rect">
            <a:avLst/>
          </a:prstGeom>
          <a:gradFill flip="none" rotWithShape="1">
            <a:gsLst>
              <a:gs pos="0">
                <a:schemeClr val="accent1">
                  <a:lumMod val="5000"/>
                  <a:lumOff val="95000"/>
                </a:schemeClr>
              </a:gs>
              <a:gs pos="21000">
                <a:schemeClr val="bg1">
                  <a:lumMod val="95000"/>
                </a:schemeClr>
              </a:gs>
              <a:gs pos="37000">
                <a:schemeClr val="bg1">
                  <a:lumMod val="65000"/>
                </a:schemeClr>
              </a:gs>
              <a:gs pos="64000">
                <a:schemeClr val="tx1"/>
              </a:gs>
              <a:gs pos="100000">
                <a:schemeClr val="tx1"/>
              </a:gs>
            </a:gsLst>
            <a:lin ang="27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正方形/長方形 7"/>
          <p:cNvSpPr/>
          <p:nvPr/>
        </p:nvSpPr>
        <p:spPr>
          <a:xfrm>
            <a:off x="1404934" y="2286873"/>
            <a:ext cx="2232000" cy="88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ysClr val="windowText" lastClr="000000"/>
                </a:solidFill>
                <a:latin typeface="ＤＨＰ平成明朝体W3" panose="02020300000000000000" pitchFamily="18" charset="-128"/>
                <a:ea typeface="ＤＨＰ平成明朝体W3" panose="02020300000000000000" pitchFamily="18" charset="-128"/>
              </a:rPr>
              <a:t>キャリア段階</a:t>
            </a:r>
            <a:endParaRPr lang="en-US" altLang="ja-JP" sz="2800" b="1" dirty="0">
              <a:solidFill>
                <a:sysClr val="windowText" lastClr="000000"/>
              </a:solidFill>
              <a:latin typeface="ＤＨＰ平成明朝体W3" panose="02020300000000000000" pitchFamily="18" charset="-128"/>
              <a:ea typeface="ＤＨＰ平成明朝体W3" panose="02020300000000000000" pitchFamily="18" charset="-128"/>
            </a:endParaRPr>
          </a:p>
          <a:p>
            <a:pPr algn="ctr"/>
            <a:r>
              <a:rPr lang="en-US" altLang="ja-JP" sz="4800" b="1" dirty="0">
                <a:solidFill>
                  <a:sysClr val="windowText" lastClr="000000"/>
                </a:solidFill>
                <a:latin typeface="ＤＨＰ平成明朝体W3" panose="02020300000000000000" pitchFamily="18" charset="-128"/>
                <a:ea typeface="ＤＨＰ平成明朝体W3" panose="02020300000000000000" pitchFamily="18" charset="-128"/>
              </a:rPr>
              <a:t>Ⅰ</a:t>
            </a:r>
            <a:endParaRPr lang="ja-JP" altLang="en-US" sz="4800" b="1" dirty="0">
              <a:solidFill>
                <a:sysClr val="windowText" lastClr="000000"/>
              </a:solidFill>
              <a:latin typeface="ＤＨＰ平成明朝体W3" panose="02020300000000000000" pitchFamily="18" charset="-128"/>
              <a:ea typeface="ＤＨＰ平成明朝体W3" panose="02020300000000000000" pitchFamily="18" charset="-128"/>
            </a:endParaRPr>
          </a:p>
        </p:txBody>
      </p:sp>
      <p:sp>
        <p:nvSpPr>
          <p:cNvPr id="25" name="正方形/長方形 24"/>
          <p:cNvSpPr/>
          <p:nvPr/>
        </p:nvSpPr>
        <p:spPr>
          <a:xfrm>
            <a:off x="3964714" y="3407178"/>
            <a:ext cx="2232000" cy="88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lumMod val="95000"/>
                  </a:schemeClr>
                </a:solidFill>
                <a:latin typeface="ＤＨＰ平成明朝体W3" panose="02020300000000000000" pitchFamily="18" charset="-128"/>
                <a:ea typeface="ＤＨＰ平成明朝体W3" panose="02020300000000000000" pitchFamily="18" charset="-128"/>
              </a:rPr>
              <a:t>キャリア段階</a:t>
            </a:r>
            <a:endParaRPr lang="en-US" altLang="ja-JP" sz="2800" b="1" dirty="0">
              <a:solidFill>
                <a:schemeClr val="bg1">
                  <a:lumMod val="95000"/>
                </a:schemeClr>
              </a:solidFill>
              <a:latin typeface="ＤＨＰ平成明朝体W3" panose="02020300000000000000" pitchFamily="18" charset="-128"/>
              <a:ea typeface="ＤＨＰ平成明朝体W3" panose="02020300000000000000" pitchFamily="18" charset="-128"/>
            </a:endParaRPr>
          </a:p>
          <a:p>
            <a:pPr algn="ctr"/>
            <a:r>
              <a:rPr lang="en-US" altLang="ja-JP" sz="4800" b="1" dirty="0">
                <a:solidFill>
                  <a:schemeClr val="bg1">
                    <a:lumMod val="95000"/>
                  </a:schemeClr>
                </a:solidFill>
                <a:latin typeface="ＤＨＰ平成明朝体W3" panose="02020300000000000000" pitchFamily="18" charset="-128"/>
                <a:ea typeface="ＤＨＰ平成明朝体W3" panose="02020300000000000000" pitchFamily="18" charset="-128"/>
              </a:rPr>
              <a:t>Ⅱ</a:t>
            </a:r>
            <a:endParaRPr lang="ja-JP" altLang="en-US" sz="4800" b="1" dirty="0">
              <a:solidFill>
                <a:schemeClr val="bg1">
                  <a:lumMod val="95000"/>
                </a:schemeClr>
              </a:solidFill>
              <a:latin typeface="ＤＨＰ平成明朝体W3" panose="02020300000000000000" pitchFamily="18" charset="-128"/>
              <a:ea typeface="ＤＨＰ平成明朝体W3" panose="02020300000000000000" pitchFamily="18" charset="-128"/>
            </a:endParaRPr>
          </a:p>
        </p:txBody>
      </p:sp>
      <p:sp>
        <p:nvSpPr>
          <p:cNvPr id="26" name="正方形/長方形 25"/>
          <p:cNvSpPr/>
          <p:nvPr/>
        </p:nvSpPr>
        <p:spPr>
          <a:xfrm>
            <a:off x="6786821" y="4626873"/>
            <a:ext cx="2232000" cy="88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ＤＨＰ平成明朝体W3" panose="02020300000000000000" pitchFamily="18" charset="-128"/>
                <a:ea typeface="ＤＨＰ平成明朝体W3" panose="02020300000000000000" pitchFamily="18" charset="-128"/>
              </a:rPr>
              <a:t>キャリア段階</a:t>
            </a:r>
            <a:endParaRPr lang="en-US" altLang="ja-JP" sz="2800" b="1" dirty="0">
              <a:solidFill>
                <a:schemeClr val="bg1"/>
              </a:solidFill>
              <a:latin typeface="ＤＨＰ平成明朝体W3" panose="02020300000000000000" pitchFamily="18" charset="-128"/>
              <a:ea typeface="ＤＨＰ平成明朝体W3" panose="02020300000000000000" pitchFamily="18" charset="-128"/>
            </a:endParaRPr>
          </a:p>
          <a:p>
            <a:pPr algn="ctr"/>
            <a:r>
              <a:rPr lang="en-US" altLang="ja-JP" sz="4800" b="1" dirty="0">
                <a:solidFill>
                  <a:schemeClr val="bg1"/>
                </a:solidFill>
                <a:latin typeface="ＤＨＰ平成明朝体W3" panose="02020300000000000000" pitchFamily="18" charset="-128"/>
                <a:ea typeface="ＤＨＰ平成明朝体W3" panose="02020300000000000000" pitchFamily="18" charset="-128"/>
              </a:rPr>
              <a:t>Ⅲ</a:t>
            </a:r>
            <a:endParaRPr lang="ja-JP" altLang="en-US" sz="4800" b="1" dirty="0">
              <a:solidFill>
                <a:schemeClr val="bg1"/>
              </a:solidFill>
              <a:latin typeface="ＤＨＰ平成明朝体W3" panose="02020300000000000000" pitchFamily="18" charset="-128"/>
              <a:ea typeface="ＤＨＰ平成明朝体W3" panose="02020300000000000000" pitchFamily="18" charset="-128"/>
            </a:endParaRPr>
          </a:p>
        </p:txBody>
      </p:sp>
      <p:sp>
        <p:nvSpPr>
          <p:cNvPr id="9" name="右矢印 8"/>
          <p:cNvSpPr/>
          <p:nvPr/>
        </p:nvSpPr>
        <p:spPr>
          <a:xfrm>
            <a:off x="1175790" y="1234080"/>
            <a:ext cx="7915046" cy="512792"/>
          </a:xfrm>
          <a:prstGeom prst="rightArrow">
            <a:avLst>
              <a:gd name="adj1" fmla="val 100000"/>
              <a:gd name="adj2" fmla="val 136827"/>
            </a:avLst>
          </a:prstGeom>
          <a:solidFill>
            <a:schemeClr val="accent1">
              <a:lumMod val="60000"/>
              <a:lumOff val="40000"/>
            </a:schemeClr>
          </a:solidFill>
          <a:ln>
            <a:noFill/>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200" dirty="0">
                <a:solidFill>
                  <a:schemeClr val="tx1"/>
                </a:solidFill>
                <a:latin typeface="ＤＦ平成明朝体W7" panose="02020709000000000000" pitchFamily="17" charset="-128"/>
                <a:ea typeface="ＤＦ平成明朝体W7" panose="02020709000000000000" pitchFamily="17" charset="-128"/>
              </a:rPr>
              <a:t>　　　経　験　年　数</a:t>
            </a:r>
          </a:p>
        </p:txBody>
      </p:sp>
      <p:sp>
        <p:nvSpPr>
          <p:cNvPr id="10" name="下矢印 9"/>
          <p:cNvSpPr/>
          <p:nvPr/>
        </p:nvSpPr>
        <p:spPr>
          <a:xfrm>
            <a:off x="500790" y="1881872"/>
            <a:ext cx="540000" cy="3915000"/>
          </a:xfrm>
          <a:prstGeom prst="downArrow">
            <a:avLst>
              <a:gd name="adj1" fmla="val 100000"/>
              <a:gd name="adj2" fmla="val 108905"/>
            </a:avLst>
          </a:prstGeom>
          <a:solidFill>
            <a:schemeClr val="accent1">
              <a:lumMod val="60000"/>
              <a:lumOff val="40000"/>
            </a:schemeClr>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3200" dirty="0">
                <a:solidFill>
                  <a:schemeClr val="tx1"/>
                </a:solidFill>
                <a:latin typeface="ＤＦ平成明朝体W7" panose="02020709000000000000" pitchFamily="17" charset="-128"/>
                <a:ea typeface="ＤＦ平成明朝体W7" panose="02020709000000000000" pitchFamily="17" charset="-128"/>
              </a:rPr>
              <a:t>年</a:t>
            </a:r>
            <a:endParaRPr lang="en-US" altLang="ja-JP" sz="3200" dirty="0">
              <a:solidFill>
                <a:schemeClr val="tx1"/>
              </a:solidFill>
              <a:latin typeface="ＤＦ平成明朝体W7" panose="02020709000000000000" pitchFamily="17" charset="-128"/>
              <a:ea typeface="ＤＦ平成明朝体W7" panose="02020709000000000000" pitchFamily="17" charset="-128"/>
            </a:endParaRPr>
          </a:p>
          <a:p>
            <a:pPr algn="ctr"/>
            <a:endParaRPr lang="en-US" altLang="ja-JP" sz="3200" dirty="0">
              <a:solidFill>
                <a:schemeClr val="tx1"/>
              </a:solidFill>
              <a:latin typeface="ＤＦ平成明朝体W7" panose="02020709000000000000" pitchFamily="17" charset="-128"/>
              <a:ea typeface="ＤＦ平成明朝体W7" panose="02020709000000000000" pitchFamily="17" charset="-128"/>
            </a:endParaRPr>
          </a:p>
          <a:p>
            <a:pPr algn="ctr"/>
            <a:endParaRPr lang="en-US" altLang="ja-JP" sz="3200" dirty="0">
              <a:solidFill>
                <a:schemeClr val="tx1"/>
              </a:solidFill>
              <a:latin typeface="ＤＦ平成明朝体W7" panose="02020709000000000000" pitchFamily="17" charset="-128"/>
              <a:ea typeface="ＤＦ平成明朝体W7" panose="02020709000000000000" pitchFamily="17" charset="-128"/>
            </a:endParaRPr>
          </a:p>
          <a:p>
            <a:pPr algn="ctr"/>
            <a:r>
              <a:rPr lang="ja-JP" altLang="en-US" sz="3200" dirty="0">
                <a:solidFill>
                  <a:schemeClr val="tx1"/>
                </a:solidFill>
                <a:latin typeface="ＤＦ平成明朝体W7" panose="02020709000000000000" pitchFamily="17" charset="-128"/>
                <a:ea typeface="ＤＦ平成明朝体W7" panose="02020709000000000000" pitchFamily="17" charset="-128"/>
              </a:rPr>
              <a:t>齢</a:t>
            </a:r>
            <a:endParaRPr lang="ja-JP" altLang="en-US" sz="2400" dirty="0">
              <a:solidFill>
                <a:schemeClr val="tx1"/>
              </a:solidFill>
              <a:latin typeface="ＤＦ平成明朝体W7" panose="02020709000000000000" pitchFamily="17" charset="-128"/>
              <a:ea typeface="ＤＦ平成明朝体W7" panose="02020709000000000000" pitchFamily="17" charset="-128"/>
            </a:endParaRPr>
          </a:p>
        </p:txBody>
      </p:sp>
      <p:sp>
        <p:nvSpPr>
          <p:cNvPr id="18" name="正方形/長方形 17">
            <a:extLst>
              <a:ext uri="{FF2B5EF4-FFF2-40B4-BE49-F238E27FC236}">
                <a16:creationId xmlns:a16="http://schemas.microsoft.com/office/drawing/2014/main" id="{002F0BA0-1638-41E0-99ED-39B3D3E5EA96}"/>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9" name="正方形/長方形 18">
            <a:extLst>
              <a:ext uri="{FF2B5EF4-FFF2-40B4-BE49-F238E27FC236}">
                <a16:creationId xmlns:a16="http://schemas.microsoft.com/office/drawing/2014/main" id="{75C7BAD7-CCA1-4250-B220-56A4F7AE47AA}"/>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0" name="正方形/長方形 19">
            <a:extLst>
              <a:ext uri="{FF2B5EF4-FFF2-40B4-BE49-F238E27FC236}">
                <a16:creationId xmlns:a16="http://schemas.microsoft.com/office/drawing/2014/main" id="{DEF6F1D2-EA07-472B-9E9D-BFC4D8265D7A}"/>
              </a:ext>
            </a:extLst>
          </p:cNvPr>
          <p:cNvSpPr/>
          <p:nvPr/>
        </p:nvSpPr>
        <p:spPr>
          <a:xfrm>
            <a:off x="10645140" y="135022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1" name="正方形/長方形 20">
            <a:extLst>
              <a:ext uri="{FF2B5EF4-FFF2-40B4-BE49-F238E27FC236}">
                <a16:creationId xmlns:a16="http://schemas.microsoft.com/office/drawing/2014/main" id="{98330F6A-1D6C-4520-B314-A1B5B535C3B8}"/>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2" name="正方形/長方形 21">
            <a:extLst>
              <a:ext uri="{FF2B5EF4-FFF2-40B4-BE49-F238E27FC236}">
                <a16:creationId xmlns:a16="http://schemas.microsoft.com/office/drawing/2014/main" id="{C26F8C89-C5E7-4BBA-8DC7-CD5B7407DA19}"/>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2" name="正方形/長方形 31">
            <a:extLst>
              <a:ext uri="{FF2B5EF4-FFF2-40B4-BE49-F238E27FC236}">
                <a16:creationId xmlns:a16="http://schemas.microsoft.com/office/drawing/2014/main" id="{AD25B395-D721-4467-9206-77D04CBAC6CB}"/>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3" name="正方形/長方形 32">
            <a:extLst>
              <a:ext uri="{FF2B5EF4-FFF2-40B4-BE49-F238E27FC236}">
                <a16:creationId xmlns:a16="http://schemas.microsoft.com/office/drawing/2014/main" id="{60415D95-9478-4BD1-BBE4-31640B6E5E5A}"/>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4" name="円/楕円 17">
            <a:extLst>
              <a:ext uri="{FF2B5EF4-FFF2-40B4-BE49-F238E27FC236}">
                <a16:creationId xmlns:a16="http://schemas.microsoft.com/office/drawing/2014/main" id="{3B4A9A60-7D5E-4C28-83C6-481577552066}"/>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5" name="正方形/長方形 34">
            <a:extLst>
              <a:ext uri="{FF2B5EF4-FFF2-40B4-BE49-F238E27FC236}">
                <a16:creationId xmlns:a16="http://schemas.microsoft.com/office/drawing/2014/main" id="{9C199735-3360-4A52-B682-66BBAFA01264}"/>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a:solidFill>
                  <a:schemeClr val="tx1"/>
                </a:solidFill>
                <a:latin typeface="ＭＳ ゴシック" panose="020B0609070205080204" pitchFamily="49" charset="-128"/>
                <a:ea typeface="ＭＳ ゴシック" panose="020B0609070205080204" pitchFamily="49" charset="-128"/>
                <a:cs typeface="Calibri"/>
              </a:rPr>
              <a:t>能力評価－キャリア段階・職の区分の設定</a:t>
            </a:r>
          </a:p>
        </p:txBody>
      </p:sp>
      <p:sp>
        <p:nvSpPr>
          <p:cNvPr id="36" name="正方形/長方形 35">
            <a:extLst>
              <a:ext uri="{FF2B5EF4-FFF2-40B4-BE49-F238E27FC236}">
                <a16:creationId xmlns:a16="http://schemas.microsoft.com/office/drawing/2014/main" id="{EB75437D-2AD4-48C5-96E6-1517B08C4C05}"/>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角丸四角形吹き出し 16">
            <a:extLst>
              <a:ext uri="{FF2B5EF4-FFF2-40B4-BE49-F238E27FC236}">
                <a16:creationId xmlns:a16="http://schemas.microsoft.com/office/drawing/2014/main" id="{B665AE28-87C0-4B6E-9718-E670D3A9DC6A}"/>
              </a:ext>
            </a:extLst>
          </p:cNvPr>
          <p:cNvSpPr/>
          <p:nvPr/>
        </p:nvSpPr>
        <p:spPr>
          <a:xfrm>
            <a:off x="1" y="5899261"/>
            <a:ext cx="10555356" cy="960004"/>
          </a:xfrm>
          <a:prstGeom prst="wedgeRoundRectCallout">
            <a:avLst>
              <a:gd name="adj1" fmla="val 54691"/>
              <a:gd name="adj2" fmla="val 12298"/>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在職年数や年齢等で、期待される行動や求められる能力が異なるため、「キャリア段階」を設定しています。</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事務職員や栄養職員は、職名により求められる能力や行動が異なるため、「職の区分」を設定しています。</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キャリアや職で求められる能力のうち、発揮された能力の「幅」で評価が行われます。</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511824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2670687458"/>
              </p:ext>
            </p:extLst>
          </p:nvPr>
        </p:nvGraphicFramePr>
        <p:xfrm>
          <a:off x="142139" y="1202635"/>
          <a:ext cx="9516210" cy="4708068"/>
        </p:xfrm>
        <a:graphic>
          <a:graphicData uri="http://schemas.openxmlformats.org/drawingml/2006/table">
            <a:tbl>
              <a:tblPr firstRow="1" bandRow="1">
                <a:tableStyleId>{21E4AEA4-8DFA-4A89-87EB-49C32662AFE0}</a:tableStyleId>
              </a:tblPr>
              <a:tblGrid>
                <a:gridCol w="1586035">
                  <a:extLst>
                    <a:ext uri="{9D8B030D-6E8A-4147-A177-3AD203B41FA5}">
                      <a16:colId xmlns:a16="http://schemas.microsoft.com/office/drawing/2014/main" val="20000"/>
                    </a:ext>
                  </a:extLst>
                </a:gridCol>
                <a:gridCol w="1370654">
                  <a:extLst>
                    <a:ext uri="{9D8B030D-6E8A-4147-A177-3AD203B41FA5}">
                      <a16:colId xmlns:a16="http://schemas.microsoft.com/office/drawing/2014/main" val="20001"/>
                    </a:ext>
                  </a:extLst>
                </a:gridCol>
                <a:gridCol w="215381">
                  <a:extLst>
                    <a:ext uri="{9D8B030D-6E8A-4147-A177-3AD203B41FA5}">
                      <a16:colId xmlns:a16="http://schemas.microsoft.com/office/drawing/2014/main" val="20002"/>
                    </a:ext>
                  </a:extLst>
                </a:gridCol>
                <a:gridCol w="1586035">
                  <a:extLst>
                    <a:ext uri="{9D8B030D-6E8A-4147-A177-3AD203B41FA5}">
                      <a16:colId xmlns:a16="http://schemas.microsoft.com/office/drawing/2014/main" val="20003"/>
                    </a:ext>
                  </a:extLst>
                </a:gridCol>
                <a:gridCol w="1586035">
                  <a:extLst>
                    <a:ext uri="{9D8B030D-6E8A-4147-A177-3AD203B41FA5}">
                      <a16:colId xmlns:a16="http://schemas.microsoft.com/office/drawing/2014/main" val="20004"/>
                    </a:ext>
                  </a:extLst>
                </a:gridCol>
                <a:gridCol w="1586035">
                  <a:extLst>
                    <a:ext uri="{9D8B030D-6E8A-4147-A177-3AD203B41FA5}">
                      <a16:colId xmlns:a16="http://schemas.microsoft.com/office/drawing/2014/main" val="20005"/>
                    </a:ext>
                  </a:extLst>
                </a:gridCol>
                <a:gridCol w="1586035">
                  <a:extLst>
                    <a:ext uri="{9D8B030D-6E8A-4147-A177-3AD203B41FA5}">
                      <a16:colId xmlns:a16="http://schemas.microsoft.com/office/drawing/2014/main" val="20006"/>
                    </a:ext>
                  </a:extLst>
                </a:gridCol>
              </a:tblGrid>
              <a:tr h="1636276">
                <a:tc>
                  <a:txBody>
                    <a:bodyPr/>
                    <a:lstStyle/>
                    <a:p>
                      <a:pPr algn="ctr"/>
                      <a:r>
                        <a:rPr kumimoji="1" lang="ja-JP" altLang="en-US" sz="2000" u="none" strike="noStrike" kern="1200" baseline="0" dirty="0">
                          <a:latin typeface="HG丸ｺﾞｼｯｸM-PRO" panose="020F0600000000000000" pitchFamily="50" charset="-128"/>
                          <a:ea typeface="HG丸ｺﾞｼｯｸM-PRO" panose="020F0600000000000000" pitchFamily="50" charset="-128"/>
                        </a:rPr>
                        <a:t>前年度の</a:t>
                      </a:r>
                      <a:endParaRPr kumimoji="1" lang="ja-JP" altLang="en-US" sz="2000" kern="1200" dirty="0">
                        <a:latin typeface="HG丸ｺﾞｼｯｸM-PRO" panose="020F0600000000000000" pitchFamily="50" charset="-128"/>
                        <a:ea typeface="HG丸ｺﾞｼｯｸM-PRO" panose="020F0600000000000000" pitchFamily="50" charset="-128"/>
                      </a:endParaRPr>
                    </a:p>
                    <a:p>
                      <a:pPr algn="ctr"/>
                      <a:r>
                        <a:rPr kumimoji="1" lang="zh-TW" altLang="en-US" sz="2000" u="none" strike="noStrike" kern="1200" baseline="0" dirty="0">
                          <a:latin typeface="HG丸ｺﾞｼｯｸM-PRO" panose="020F0600000000000000" pitchFamily="50" charset="-128"/>
                          <a:ea typeface="HG丸ｺﾞｼｯｸM-PRO" panose="020F0600000000000000" pitchFamily="50" charset="-128"/>
                        </a:rPr>
                        <a:t>能力評価</a:t>
                      </a:r>
                      <a:endParaRPr kumimoji="1" lang="en-US" altLang="zh-TW" sz="2000" u="none" strike="noStrike" kern="1200" baseline="0" dirty="0">
                        <a:latin typeface="HG丸ｺﾞｼｯｸM-PRO" panose="020F0600000000000000" pitchFamily="50" charset="-128"/>
                        <a:ea typeface="HG丸ｺﾞｼｯｸM-PRO" panose="020F0600000000000000" pitchFamily="50" charset="-128"/>
                      </a:endParaRPr>
                    </a:p>
                    <a:p>
                      <a:pPr algn="ctr"/>
                      <a:r>
                        <a:rPr kumimoji="1" lang="zh-TW" altLang="en-US" sz="2000" u="none" strike="noStrike" kern="1200" baseline="0" dirty="0">
                          <a:latin typeface="HG丸ｺﾞｼｯｸM-PRO" panose="020F0600000000000000" pitchFamily="50" charset="-128"/>
                          <a:ea typeface="HG丸ｺﾞｼｯｸM-PRO" panose="020F0600000000000000" pitchFamily="50" charset="-128"/>
                        </a:rPr>
                        <a:t>結果</a:t>
                      </a:r>
                      <a:endParaRPr kumimoji="1" lang="ja-JP" altLang="en-US" sz="2400" b="0" dirty="0">
                        <a:solidFill>
                          <a:schemeClr val="bg1"/>
                        </a:solidFill>
                        <a:latin typeface="HG丸ｺﾞｼｯｸM-PRO" panose="020F0600000000000000" pitchFamily="50" charset="-128"/>
                        <a:ea typeface="HG丸ｺﾞｼｯｸM-PRO" panose="020F0600000000000000" pitchFamily="50" charset="-128"/>
                      </a:endParaRPr>
                    </a:p>
                  </a:txBody>
                  <a:tcPr anchor="ctr">
                    <a:lnR w="38100" cap="flat" cmpd="sng" algn="ctr">
                      <a:solidFill>
                        <a:schemeClr val="bg1"/>
                      </a:solidFill>
                      <a:prstDash val="solid"/>
                      <a:round/>
                      <a:headEnd type="none" w="med" len="med"/>
                      <a:tailEnd type="none" w="med" len="med"/>
                    </a:lnR>
                  </a:tcPr>
                </a:tc>
                <a:tc gridSpan="2">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kumimoji="1" lang="ja-JP" altLang="en-US"/>
                    </a:p>
                  </a:txBody>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５･４･３</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２･１</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600520">
                <a:tc>
                  <a:txBody>
                    <a:bodyPr/>
                    <a:lstStyle/>
                    <a:p>
                      <a:pPr algn="ctr"/>
                      <a:r>
                        <a:rPr kumimoji="1" lang="ja-JP" altLang="en-US" sz="2000" u="none" strike="noStrike" kern="1200" baseline="0" dirty="0">
                          <a:latin typeface="HG丸ｺﾞｼｯｸM-PRO" panose="020F0600000000000000" pitchFamily="50" charset="-128"/>
                          <a:ea typeface="HG丸ｺﾞｼｯｸM-PRO" panose="020F0600000000000000" pitchFamily="50" charset="-128"/>
                        </a:rPr>
                        <a:t>当該年度の</a:t>
                      </a:r>
                      <a:endParaRPr kumimoji="1" lang="ja-JP" altLang="en-US" sz="2000" kern="1200" dirty="0">
                        <a:latin typeface="HG丸ｺﾞｼｯｸM-PRO" panose="020F0600000000000000" pitchFamily="50" charset="-128"/>
                        <a:ea typeface="HG丸ｺﾞｼｯｸM-PRO" panose="020F0600000000000000" pitchFamily="50" charset="-128"/>
                      </a:endParaRPr>
                    </a:p>
                    <a:p>
                      <a:pPr algn="ctr"/>
                      <a:r>
                        <a:rPr kumimoji="1" lang="zh-TW" altLang="en-US" sz="2000" u="none" strike="noStrike" kern="1200" baseline="0" dirty="0">
                          <a:latin typeface="HG丸ｺﾞｼｯｸM-PRO" panose="020F0600000000000000" pitchFamily="50" charset="-128"/>
                          <a:ea typeface="HG丸ｺﾞｼｯｸM-PRO" panose="020F0600000000000000" pitchFamily="50" charset="-128"/>
                        </a:rPr>
                        <a:t>能力評価</a:t>
                      </a:r>
                      <a:endParaRPr kumimoji="1" lang="en-US" altLang="zh-TW" sz="2000" u="none" strike="noStrike" kern="1200" baseline="0" dirty="0">
                        <a:latin typeface="HG丸ｺﾞｼｯｸM-PRO" panose="020F0600000000000000" pitchFamily="50" charset="-128"/>
                        <a:ea typeface="HG丸ｺﾞｼｯｸM-PRO" panose="020F0600000000000000" pitchFamily="50" charset="-128"/>
                      </a:endParaRPr>
                    </a:p>
                    <a:p>
                      <a:pPr algn="ctr"/>
                      <a:r>
                        <a:rPr kumimoji="1" lang="zh-TW" altLang="en-US" sz="2000" u="none" strike="noStrike" kern="1200" baseline="0" dirty="0">
                          <a:latin typeface="HG丸ｺﾞｼｯｸM-PRO" panose="020F0600000000000000" pitchFamily="50" charset="-128"/>
                          <a:ea typeface="HG丸ｺﾞｼｯｸM-PRO" panose="020F0600000000000000" pitchFamily="50" charset="-128"/>
                        </a:rPr>
                        <a:t>結果</a:t>
                      </a:r>
                      <a:endParaRPr kumimoji="1" lang="ja-JP" altLang="en-US" sz="2000" b="0" dirty="0">
                        <a:latin typeface="HG丸ｺﾞｼｯｸM-PRO" panose="020F0600000000000000" pitchFamily="50" charset="-128"/>
                        <a:ea typeface="HG丸ｺﾞｼｯｸM-PRO" panose="020F0600000000000000" pitchFamily="50" charset="-128"/>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５</a:t>
                      </a: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４･３</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２</a:t>
                      </a:r>
                      <a:endParaRPr kumimoji="1" lang="ja-JP" altLang="en-US" sz="2400" b="0" i="0" u="none" strike="noStrike" kern="1200" baseline="0" dirty="0">
                        <a:solidFill>
                          <a:schemeClr val="dk1"/>
                        </a:solidFill>
                        <a:latin typeface="HG丸ｺﾞｼｯｸM-PRO" panose="020F0600000000000000" pitchFamily="50" charset="-128"/>
                        <a:ea typeface="HG丸ｺﾞｼｯｸM-PRO" panose="020F0600000000000000" pitchFamily="50" charset="-128"/>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baseline="0" dirty="0">
                        <a:solidFill>
                          <a:schemeClr val="dk1"/>
                        </a:solidFill>
                        <a:latin typeface="+mn-lt"/>
                        <a:ea typeface="+mn-ea"/>
                        <a:cs typeface="+mn-cs"/>
                      </a:endParaRPr>
                    </a:p>
                  </a:txBody>
                  <a:tcPr anchor="ct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１</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471272">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昇　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（５５歳超）</a:t>
                      </a:r>
                      <a:endParaRPr kumimoji="1" lang="ja-JP" altLang="en-US" sz="1800" b="0" dirty="0">
                        <a:latin typeface="HG丸ｺﾞｼｯｸM-PRO" panose="020F0600000000000000" pitchFamily="50" charset="-128"/>
                        <a:ea typeface="HG丸ｺﾞｼｯｸM-PRO" panose="020F0600000000000000" pitchFamily="50"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５号給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（１号給）</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gridSpan="2">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４号給</a:t>
                      </a:r>
                      <a:endParaRPr kumimoji="1" lang="ja-JP" altLang="en-US" sz="2000" u="none" strike="noStrike" kern="1200" baseline="0" dirty="0">
                        <a:latin typeface="HG丸ｺﾞｼｯｸM-PRO" panose="020F0600000000000000" pitchFamily="50" charset="-128"/>
                        <a:ea typeface="HG丸ｺﾞｼｯｸM-PRO" panose="020F0600000000000000" pitchFamily="50" charset="-128"/>
                      </a:endParaRP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（０号給）</a:t>
                      </a:r>
                      <a:endParaRPr kumimoji="1" lang="ja-JP" altLang="en-US" sz="20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kumimoji="1" lang="ja-JP" altLang="en-US" b="0" dirty="0">
                        <a:latin typeface="HGP明朝E" panose="02020900000000000000" pitchFamily="18" charset="-128"/>
                        <a:ea typeface="HGP明朝E" panose="02020900000000000000" pitchFamily="18" charset="-128"/>
                      </a:endParaRPr>
                    </a:p>
                  </a:txBody>
                  <a:tcPr anchor="ct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２号給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（０号給）</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０号給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（０号給）</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０号給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（０号給）</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13" name="テキスト ボックス 12"/>
          <p:cNvSpPr txBox="1"/>
          <p:nvPr/>
        </p:nvSpPr>
        <p:spPr>
          <a:xfrm>
            <a:off x="1749287" y="5934764"/>
            <a:ext cx="1341783" cy="646331"/>
          </a:xfrm>
          <a:prstGeom prst="rect">
            <a:avLst/>
          </a:prstGeom>
          <a:solidFill>
            <a:schemeClr val="tx1"/>
          </a:solid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ja-JP" altLang="en-US" dirty="0">
                <a:solidFill>
                  <a:schemeClr val="bg1"/>
                </a:solidFill>
                <a:latin typeface="HG丸ｺﾞｼｯｸM-PRO" panose="020F0600000000000000" pitchFamily="50" charset="-128"/>
                <a:ea typeface="HG丸ｺﾞｼｯｸM-PRO" panose="020F0600000000000000" pitchFamily="50" charset="-128"/>
              </a:rPr>
              <a:t>全体の</a:t>
            </a:r>
            <a:endParaRPr lang="en-US" altLang="ja-JP"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dirty="0">
                <a:solidFill>
                  <a:schemeClr val="bg1"/>
                </a:solidFill>
                <a:latin typeface="HG丸ｺﾞｼｯｸM-PRO" panose="020F0600000000000000" pitchFamily="50" charset="-128"/>
                <a:ea typeface="HG丸ｺﾞｼｯｸM-PRO" panose="020F0600000000000000" pitchFamily="50" charset="-128"/>
              </a:rPr>
              <a:t>上位５％</a:t>
            </a:r>
          </a:p>
        </p:txBody>
      </p:sp>
      <p:sp>
        <p:nvSpPr>
          <p:cNvPr id="17" name="正方形/長方形 16">
            <a:extLst>
              <a:ext uri="{FF2B5EF4-FFF2-40B4-BE49-F238E27FC236}">
                <a16:creationId xmlns:a16="http://schemas.microsoft.com/office/drawing/2014/main" id="{5BC23F3A-1EF9-436D-989C-5B7B3821930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8" name="正方形/長方形 17">
            <a:extLst>
              <a:ext uri="{FF2B5EF4-FFF2-40B4-BE49-F238E27FC236}">
                <a16:creationId xmlns:a16="http://schemas.microsoft.com/office/drawing/2014/main" id="{D94214E4-4DAE-42C3-A848-1A89C37034A9}"/>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9" name="正方形/長方形 18">
            <a:extLst>
              <a:ext uri="{FF2B5EF4-FFF2-40B4-BE49-F238E27FC236}">
                <a16:creationId xmlns:a16="http://schemas.microsoft.com/office/drawing/2014/main" id="{AC15362B-BBD8-498F-8037-5FFB8D702AAE}"/>
              </a:ext>
            </a:extLst>
          </p:cNvPr>
          <p:cNvSpPr/>
          <p:nvPr/>
        </p:nvSpPr>
        <p:spPr>
          <a:xfrm>
            <a:off x="10645140" y="135022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31" name="正方形/長方形 30">
            <a:extLst>
              <a:ext uri="{FF2B5EF4-FFF2-40B4-BE49-F238E27FC236}">
                <a16:creationId xmlns:a16="http://schemas.microsoft.com/office/drawing/2014/main" id="{5F63F0F6-ABF9-43F1-AE34-F99723A6B46E}"/>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32" name="正方形/長方形 31">
            <a:extLst>
              <a:ext uri="{FF2B5EF4-FFF2-40B4-BE49-F238E27FC236}">
                <a16:creationId xmlns:a16="http://schemas.microsoft.com/office/drawing/2014/main" id="{35D82A00-B5FE-482A-A68E-C399F2473A3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3" name="正方形/長方形 32">
            <a:extLst>
              <a:ext uri="{FF2B5EF4-FFF2-40B4-BE49-F238E27FC236}">
                <a16:creationId xmlns:a16="http://schemas.microsoft.com/office/drawing/2014/main" id="{38733570-9619-437F-9899-041EBE69FA67}"/>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4" name="正方形/長方形 33">
            <a:extLst>
              <a:ext uri="{FF2B5EF4-FFF2-40B4-BE49-F238E27FC236}">
                <a16:creationId xmlns:a16="http://schemas.microsoft.com/office/drawing/2014/main" id="{903163FB-9521-4800-B06C-D5695F784267}"/>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5" name="円/楕円 17">
            <a:extLst>
              <a:ext uri="{FF2B5EF4-FFF2-40B4-BE49-F238E27FC236}">
                <a16:creationId xmlns:a16="http://schemas.microsoft.com/office/drawing/2014/main" id="{C1693A45-7170-44BA-B6AE-7C2F568EED62}"/>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6" name="正方形/長方形 35">
            <a:extLst>
              <a:ext uri="{FF2B5EF4-FFF2-40B4-BE49-F238E27FC236}">
                <a16:creationId xmlns:a16="http://schemas.microsoft.com/office/drawing/2014/main" id="{6B0C72FC-7D99-4AF1-B4B1-4538F4210A54}"/>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能力評価－昇給への反映</a:t>
            </a:r>
          </a:p>
        </p:txBody>
      </p:sp>
      <p:sp>
        <p:nvSpPr>
          <p:cNvPr id="37" name="正方形/長方形 36">
            <a:extLst>
              <a:ext uri="{FF2B5EF4-FFF2-40B4-BE49-F238E27FC236}">
                <a16:creationId xmlns:a16="http://schemas.microsoft.com/office/drawing/2014/main" id="{125B1C50-4FEB-4CA9-BCE1-CBAFCBE9457B}"/>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角丸四角形吹き出し 16">
            <a:extLst>
              <a:ext uri="{FF2B5EF4-FFF2-40B4-BE49-F238E27FC236}">
                <a16:creationId xmlns:a16="http://schemas.microsoft.com/office/drawing/2014/main" id="{5FB57AB9-A798-469D-9796-8BFCB1E87807}"/>
              </a:ext>
            </a:extLst>
          </p:cNvPr>
          <p:cNvSpPr/>
          <p:nvPr/>
        </p:nvSpPr>
        <p:spPr>
          <a:xfrm>
            <a:off x="3541912" y="6259243"/>
            <a:ext cx="6761169" cy="598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UD デジタル 教科書体 N-R" panose="02020400000000000000" pitchFamily="17" charset="-128"/>
                <a:ea typeface="UD デジタル 教科書体 N-R" panose="02020400000000000000" pitchFamily="17" charset="-128"/>
              </a:rPr>
              <a:t>　▶ 臨時的任用職員等には反映されません。</a:t>
            </a:r>
            <a:endParaRPr lang="en-US" altLang="ja-JP" sz="2400" dirty="0">
              <a:solidFill>
                <a:schemeClr val="tx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882585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TotalTime>
  <Words>3310</Words>
  <Application>Microsoft Office PowerPoint</Application>
  <PresentationFormat>ワイド画面</PresentationFormat>
  <Paragraphs>504</Paragraphs>
  <Slides>27</Slides>
  <Notes>24</Notes>
  <HiddenSlides>0</HiddenSlides>
  <MMClips>0</MMClips>
  <ScaleCrop>false</ScaleCrop>
  <HeadingPairs>
    <vt:vector size="6" baseType="variant">
      <vt:variant>
        <vt:lpstr>使用されているフォント</vt:lpstr>
      </vt:variant>
      <vt:variant>
        <vt:i4>25</vt:i4>
      </vt:variant>
      <vt:variant>
        <vt:lpstr>テーマ</vt:lpstr>
      </vt:variant>
      <vt:variant>
        <vt:i4>1</vt:i4>
      </vt:variant>
      <vt:variant>
        <vt:lpstr>スライド タイトル</vt:lpstr>
      </vt:variant>
      <vt:variant>
        <vt:i4>27</vt:i4>
      </vt:variant>
    </vt:vector>
  </HeadingPairs>
  <TitlesOfParts>
    <vt:vector size="53" baseType="lpstr">
      <vt:lpstr>ＤＦ平成明朝体W7</vt:lpstr>
      <vt:lpstr>ＤＨＰ平成ゴシックW5</vt:lpstr>
      <vt:lpstr>ＤＨＰ平成明朝体W3</vt:lpstr>
      <vt:lpstr>ＤＨＰ平成明朝体W7</vt:lpstr>
      <vt:lpstr>HGPｺﾞｼｯｸM</vt:lpstr>
      <vt:lpstr>HGP創英ﾌﾟﾚｾﾞﾝｽEB</vt:lpstr>
      <vt:lpstr>HGP明朝B</vt:lpstr>
      <vt:lpstr>HGP明朝E</vt:lpstr>
      <vt:lpstr>HGP明朝E</vt:lpstr>
      <vt:lpstr>HGS明朝B</vt:lpstr>
      <vt:lpstr>HGS明朝E</vt:lpstr>
      <vt:lpstr>HG丸ｺﾞｼｯｸM-PRO</vt:lpstr>
      <vt:lpstr>Meiryo UI</vt:lpstr>
      <vt:lpstr>Microsoft YaHei UI Light</vt:lpstr>
      <vt:lpstr>ＭＳ ゴシック</vt:lpstr>
      <vt:lpstr>UD デジタル 教科書体 NK-R</vt:lpstr>
      <vt:lpstr>UD デジタル 教科書体 NP-R</vt:lpstr>
      <vt:lpstr>UD デジタル 教科書体 N-R</vt:lpstr>
      <vt:lpstr>游ゴシック</vt:lpstr>
      <vt:lpstr>游ゴシック Light</vt:lpstr>
      <vt:lpstr>Arial</vt:lpstr>
      <vt:lpstr>Calibri</vt:lpstr>
      <vt:lpstr>Century Gothic</vt:lpstr>
      <vt:lpstr>Helvetica</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茂木 直人７６</dc:creator>
  <cp:lastModifiedBy>（学人）桒原 睦樹</cp:lastModifiedBy>
  <cp:revision>55</cp:revision>
  <cp:lastPrinted>2022-04-15T00:10:58Z</cp:lastPrinted>
  <dcterms:created xsi:type="dcterms:W3CDTF">2022-02-28T23:37:29Z</dcterms:created>
  <dcterms:modified xsi:type="dcterms:W3CDTF">2023-04-13T02:57:25Z</dcterms:modified>
</cp:coreProperties>
</file>