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3"/>
  </p:sldMasterIdLst>
  <p:notesMasterIdLst>
    <p:notesMasterId r:id="rId51"/>
  </p:notesMasterIdLst>
  <p:sldIdLst>
    <p:sldId id="280" r:id="rId4"/>
    <p:sldId id="279" r:id="rId5"/>
    <p:sldId id="281" r:id="rId6"/>
    <p:sldId id="321" r:id="rId7"/>
    <p:sldId id="282" r:id="rId8"/>
    <p:sldId id="322" r:id="rId9"/>
    <p:sldId id="323" r:id="rId10"/>
    <p:sldId id="326" r:id="rId11"/>
    <p:sldId id="263" r:id="rId12"/>
    <p:sldId id="325" r:id="rId13"/>
    <p:sldId id="331" r:id="rId14"/>
    <p:sldId id="300" r:id="rId15"/>
    <p:sldId id="295" r:id="rId16"/>
    <p:sldId id="327" r:id="rId17"/>
    <p:sldId id="286" r:id="rId18"/>
    <p:sldId id="328" r:id="rId19"/>
    <p:sldId id="332" r:id="rId20"/>
    <p:sldId id="285" r:id="rId21"/>
    <p:sldId id="339" r:id="rId22"/>
    <p:sldId id="382" r:id="rId23"/>
    <p:sldId id="347" r:id="rId24"/>
    <p:sldId id="329" r:id="rId25"/>
    <p:sldId id="383" r:id="rId26"/>
    <p:sldId id="384" r:id="rId27"/>
    <p:sldId id="385" r:id="rId28"/>
    <p:sldId id="386" r:id="rId29"/>
    <p:sldId id="387" r:id="rId30"/>
    <p:sldId id="388" r:id="rId31"/>
    <p:sldId id="389" r:id="rId32"/>
    <p:sldId id="390" r:id="rId33"/>
    <p:sldId id="391" r:id="rId34"/>
    <p:sldId id="392" r:id="rId35"/>
    <p:sldId id="393" r:id="rId36"/>
    <p:sldId id="394" r:id="rId37"/>
    <p:sldId id="395" r:id="rId38"/>
    <p:sldId id="396" r:id="rId39"/>
    <p:sldId id="397" r:id="rId40"/>
    <p:sldId id="398" r:id="rId41"/>
    <p:sldId id="399" r:id="rId42"/>
    <p:sldId id="400" r:id="rId43"/>
    <p:sldId id="401" r:id="rId44"/>
    <p:sldId id="402" r:id="rId45"/>
    <p:sldId id="333" r:id="rId46"/>
    <p:sldId id="289" r:id="rId47"/>
    <p:sldId id="338" r:id="rId48"/>
    <p:sldId id="344" r:id="rId49"/>
    <p:sldId id="301" r:id="rId50"/>
  </p:sldIdLst>
  <p:sldSz cx="9906000" cy="6858000" type="A4"/>
  <p:notesSz cx="6735763"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総管）宮田 圭一郎" initials="（圭" lastIdx="0" clrIdx="0">
    <p:extLst>
      <p:ext uri="{19B8F6BF-5375-455C-9EA6-DF929625EA0E}">
        <p15:presenceInfo xmlns:p15="http://schemas.microsoft.com/office/powerpoint/2012/main" userId="S-1-5-21-2635334908-1980765505-3879210399-106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FFFFCC"/>
    <a:srgbClr val="FFFF99"/>
    <a:srgbClr val="FF33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2740" autoAdjust="0"/>
  </p:normalViewPr>
  <p:slideViewPr>
    <p:cSldViewPr snapToGrid="0">
      <p:cViewPr varScale="1">
        <p:scale>
          <a:sx n="114" d="100"/>
          <a:sy n="114" d="100"/>
        </p:scale>
        <p:origin x="15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学人）松田 圭市" userId="5a965284-52f5-4504-87e2-8a099444631d" providerId="ADAL" clId="{045F48A8-2DA6-4C5F-AA29-7005B5908BE9}"/>
    <pc:docChg chg="undo custSel modSld">
      <pc:chgData name="（学人）松田 圭市" userId="5a965284-52f5-4504-87e2-8a099444631d" providerId="ADAL" clId="{045F48A8-2DA6-4C5F-AA29-7005B5908BE9}" dt="2024-08-28T23:42:41.583" v="16" actId="1076"/>
      <pc:docMkLst>
        <pc:docMk/>
      </pc:docMkLst>
      <pc:sldChg chg="modSp">
        <pc:chgData name="（学人）松田 圭市" userId="5a965284-52f5-4504-87e2-8a099444631d" providerId="ADAL" clId="{045F48A8-2DA6-4C5F-AA29-7005B5908BE9}" dt="2024-08-28T23:36:35.839" v="1" actId="20577"/>
        <pc:sldMkLst>
          <pc:docMk/>
          <pc:sldMk cId="2356120305" sldId="285"/>
        </pc:sldMkLst>
        <pc:spChg chg="mod">
          <ac:chgData name="（学人）松田 圭市" userId="5a965284-52f5-4504-87e2-8a099444631d" providerId="ADAL" clId="{045F48A8-2DA6-4C5F-AA29-7005B5908BE9}" dt="2024-08-28T23:36:35.839" v="1" actId="20577"/>
          <ac:spMkLst>
            <pc:docMk/>
            <pc:sldMk cId="2356120305" sldId="285"/>
            <ac:spMk id="42" creationId="{CED00190-EFEB-43E3-BDD2-E22C0605E4E3}"/>
          </ac:spMkLst>
        </pc:spChg>
      </pc:sldChg>
      <pc:sldChg chg="addSp delSp modSp">
        <pc:chgData name="（学人）松田 圭市" userId="5a965284-52f5-4504-87e2-8a099444631d" providerId="ADAL" clId="{045F48A8-2DA6-4C5F-AA29-7005B5908BE9}" dt="2024-08-28T23:42:41.583" v="16" actId="1076"/>
        <pc:sldMkLst>
          <pc:docMk/>
          <pc:sldMk cId="2722099660" sldId="325"/>
        </pc:sldMkLst>
        <pc:spChg chg="mod">
          <ac:chgData name="（学人）松田 圭市" userId="5a965284-52f5-4504-87e2-8a099444631d" providerId="ADAL" clId="{045F48A8-2DA6-4C5F-AA29-7005B5908BE9}" dt="2024-08-28T23:39:28.183" v="4" actId="1076"/>
          <ac:spMkLst>
            <pc:docMk/>
            <pc:sldMk cId="2722099660" sldId="325"/>
            <ac:spMk id="54" creationId="{DF85E049-7526-4F4E-A8D9-6294037BFF20}"/>
          </ac:spMkLst>
        </pc:spChg>
        <pc:spChg chg="del mod">
          <ac:chgData name="（学人）松田 圭市" userId="5a965284-52f5-4504-87e2-8a099444631d" providerId="ADAL" clId="{045F48A8-2DA6-4C5F-AA29-7005B5908BE9}" dt="2024-08-28T23:42:25.802" v="14" actId="478"/>
          <ac:spMkLst>
            <pc:docMk/>
            <pc:sldMk cId="2722099660" sldId="325"/>
            <ac:spMk id="62" creationId="{2060FEF7-CC62-4CDE-B3E0-0BB8FFE3A097}"/>
          </ac:spMkLst>
        </pc:spChg>
        <pc:spChg chg="mod">
          <ac:chgData name="（学人）松田 圭市" userId="5a965284-52f5-4504-87e2-8a099444631d" providerId="ADAL" clId="{045F48A8-2DA6-4C5F-AA29-7005B5908BE9}" dt="2024-08-28T23:39:16.366" v="2" actId="1076"/>
          <ac:spMkLst>
            <pc:docMk/>
            <pc:sldMk cId="2722099660" sldId="325"/>
            <ac:spMk id="63" creationId="{42BA9251-CB51-4FCA-84A0-65A9F5625459}"/>
          </ac:spMkLst>
        </pc:spChg>
        <pc:spChg chg="mod">
          <ac:chgData name="（学人）松田 圭市" userId="5a965284-52f5-4504-87e2-8a099444631d" providerId="ADAL" clId="{045F48A8-2DA6-4C5F-AA29-7005B5908BE9}" dt="2024-08-28T23:40:31.043" v="9" actId="1076"/>
          <ac:spMkLst>
            <pc:docMk/>
            <pc:sldMk cId="2722099660" sldId="325"/>
            <ac:spMk id="64" creationId="{00BC8CFB-1FD8-4541-9E47-C31ADC339C31}"/>
          </ac:spMkLst>
        </pc:spChg>
        <pc:spChg chg="mod">
          <ac:chgData name="（学人）松田 圭市" userId="5a965284-52f5-4504-87e2-8a099444631d" providerId="ADAL" clId="{045F48A8-2DA6-4C5F-AA29-7005B5908BE9}" dt="2024-08-28T23:39:35.923" v="6" actId="1076"/>
          <ac:spMkLst>
            <pc:docMk/>
            <pc:sldMk cId="2722099660" sldId="325"/>
            <ac:spMk id="69" creationId="{EA2FCAA1-1E21-4D29-A4E7-B2BB0B08D63D}"/>
          </ac:spMkLst>
        </pc:spChg>
        <pc:spChg chg="add mod">
          <ac:chgData name="（学人）松田 圭市" userId="5a965284-52f5-4504-87e2-8a099444631d" providerId="ADAL" clId="{045F48A8-2DA6-4C5F-AA29-7005B5908BE9}" dt="2024-08-28T23:41:26.375" v="10" actId="14100"/>
          <ac:spMkLst>
            <pc:docMk/>
            <pc:sldMk cId="2722099660" sldId="325"/>
            <ac:spMk id="94" creationId="{7C840C75-7226-4AE4-B9BC-A81EA40C685C}"/>
          </ac:spMkLst>
        </pc:spChg>
        <pc:spChg chg="add mod">
          <ac:chgData name="（学人）松田 圭市" userId="5a965284-52f5-4504-87e2-8a099444631d" providerId="ADAL" clId="{045F48A8-2DA6-4C5F-AA29-7005B5908BE9}" dt="2024-08-28T23:42:03.907" v="12" actId="1076"/>
          <ac:spMkLst>
            <pc:docMk/>
            <pc:sldMk cId="2722099660" sldId="325"/>
            <ac:spMk id="96" creationId="{CE3EFE4E-812E-4C0B-9E71-C3738B8CA92F}"/>
          </ac:spMkLst>
        </pc:spChg>
        <pc:spChg chg="add mod">
          <ac:chgData name="（学人）松田 圭市" userId="5a965284-52f5-4504-87e2-8a099444631d" providerId="ADAL" clId="{045F48A8-2DA6-4C5F-AA29-7005B5908BE9}" dt="2024-08-28T23:42:41.583" v="16" actId="1076"/>
          <ac:spMkLst>
            <pc:docMk/>
            <pc:sldMk cId="2722099660" sldId="325"/>
            <ac:spMk id="97" creationId="{78767193-A1E7-41EB-A24F-4B3674FF2DF1}"/>
          </ac:spMkLst>
        </pc:spChg>
      </pc:sldChg>
    </pc:docChg>
  </pc:docChgLst>
  <pc:docChgLst>
    <pc:chgData name="（学人）松田 圭市" userId="5a965284-52f5-4504-87e2-8a099444631d" providerId="ADAL" clId="{3F76B0F8-59CD-4CEA-AABD-303A37A98708}"/>
    <pc:docChg chg="mod modSld">
      <pc:chgData name="（学人）松田 圭市" userId="5a965284-52f5-4504-87e2-8a099444631d" providerId="ADAL" clId="{3F76B0F8-59CD-4CEA-AABD-303A37A98708}" dt="2024-09-05T05:54:56.594" v="3"/>
      <pc:docMkLst>
        <pc:docMk/>
      </pc:docMkLst>
      <pc:sldChg chg="modSp">
        <pc:chgData name="（学人）松田 圭市" userId="5a965284-52f5-4504-87e2-8a099444631d" providerId="ADAL" clId="{3F76B0F8-59CD-4CEA-AABD-303A37A98708}" dt="2024-09-05T05:22:01.937" v="1" actId="115"/>
        <pc:sldMkLst>
          <pc:docMk/>
          <pc:sldMk cId="4096263505" sldId="395"/>
        </pc:sldMkLst>
        <pc:spChg chg="mod">
          <ac:chgData name="（学人）松田 圭市" userId="5a965284-52f5-4504-87e2-8a099444631d" providerId="ADAL" clId="{3F76B0F8-59CD-4CEA-AABD-303A37A98708}" dt="2024-09-05T05:22:01.937" v="1" actId="115"/>
          <ac:spMkLst>
            <pc:docMk/>
            <pc:sldMk cId="4096263505" sldId="395"/>
            <ac:spMk id="14" creationId="{5F3285BB-4315-4E7F-B721-3F472FBDAC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19413" cy="495300"/>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5" y="4"/>
            <a:ext cx="2919412" cy="495300"/>
          </a:xfrm>
          <a:prstGeom prst="rect">
            <a:avLst/>
          </a:prstGeom>
        </p:spPr>
        <p:txBody>
          <a:bodyPr vert="horz" lIns="91385" tIns="45693" rIns="91385" bIns="45693" rtlCol="0"/>
          <a:lstStyle>
            <a:lvl1pPr algn="r">
              <a:defRPr sz="1200"/>
            </a:lvl1pPr>
          </a:lstStyle>
          <a:p>
            <a:fld id="{52A42B25-E8AA-4ACE-87A7-369EEF455680}" type="datetimeFigureOut">
              <a:rPr kumimoji="1" lang="ja-JP" altLang="en-US" smtClean="0"/>
              <a:t>2024/9/5</a:t>
            </a:fld>
            <a:endParaRPr kumimoji="1" lang="ja-JP" altLang="en-US"/>
          </a:p>
        </p:txBody>
      </p:sp>
      <p:sp>
        <p:nvSpPr>
          <p:cNvPr id="4" name="スライド イメージ プレースホルダー 3"/>
          <p:cNvSpPr>
            <a:spLocks noGrp="1" noRot="1" noChangeAspect="1"/>
          </p:cNvSpPr>
          <p:nvPr>
            <p:ph type="sldImg" idx="2"/>
          </p:nvPr>
        </p:nvSpPr>
        <p:spPr>
          <a:xfrm>
            <a:off x="962025" y="1231900"/>
            <a:ext cx="4811713" cy="3332163"/>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73102" y="4749803"/>
            <a:ext cx="5389563" cy="3886199"/>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189"/>
            <a:ext cx="2919413" cy="495300"/>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5" y="9374189"/>
            <a:ext cx="2919412" cy="495300"/>
          </a:xfrm>
          <a:prstGeom prst="rect">
            <a:avLst/>
          </a:prstGeom>
        </p:spPr>
        <p:txBody>
          <a:bodyPr vert="horz" lIns="91385" tIns="45693" rIns="91385" bIns="45693" rtlCol="0" anchor="b"/>
          <a:lstStyle>
            <a:lvl1pPr algn="r">
              <a:defRPr sz="1200"/>
            </a:lvl1pPr>
          </a:lstStyle>
          <a:p>
            <a:fld id="{71A1C78C-6B2D-4C61-A198-FDFE90A38977}" type="slidenum">
              <a:rPr kumimoji="1" lang="ja-JP" altLang="en-US" smtClean="0"/>
              <a:t>‹#›</a:t>
            </a:fld>
            <a:endParaRPr kumimoji="1" lang="ja-JP" altLang="en-US"/>
          </a:p>
        </p:txBody>
      </p:sp>
    </p:spTree>
    <p:extLst>
      <p:ext uri="{BB962C8B-B14F-4D97-AF65-F5344CB8AC3E}">
        <p14:creationId xmlns:p14="http://schemas.microsoft.com/office/powerpoint/2010/main" val="37148255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教職員の定年引上げに伴う制度について解説します。</a:t>
            </a:r>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1</a:t>
            </a:fld>
            <a:endParaRPr kumimoji="1" lang="ja-JP" altLang="en-US"/>
          </a:p>
        </p:txBody>
      </p:sp>
    </p:spTree>
    <p:extLst>
      <p:ext uri="{BB962C8B-B14F-4D97-AF65-F5344CB8AC3E}">
        <p14:creationId xmlns:p14="http://schemas.microsoft.com/office/powerpoint/2010/main" val="267358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a:t>
            </a:r>
            <a:endParaRPr kumimoji="1" lang="en-US" altLang="ja-JP" dirty="0"/>
          </a:p>
          <a:p>
            <a:pPr>
              <a:lnSpc>
                <a:spcPts val="2209"/>
              </a:lnSpc>
            </a:pPr>
            <a:r>
              <a:rPr lang="ja-JP" altLang="en-US" dirty="0">
                <a:latin typeface="Meiryo UI" panose="020B0604030504040204" pitchFamily="50" charset="-128"/>
                <a:ea typeface="Meiryo UI" panose="020B0604030504040204" pitchFamily="50" charset="-128"/>
              </a:rPr>
              <a:t>令和３年６月に地方公務員法が改正されたことに伴い、</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令和５年度以降、定年が段階的に引き上げられることとなりました</a:t>
            </a:r>
            <a:r>
              <a:rPr lang="ja-JP" altLang="en-US" sz="900" dirty="0">
                <a:latin typeface="+mj-ea"/>
              </a:rPr>
              <a:t>。</a:t>
            </a:r>
            <a:endParaRPr lang="en-US" altLang="ja-JP" sz="800"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この背景には、少子高齢化が進み、</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生産年齢人口が減少する中、</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複雑高度化する課題に対応し、</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質の高い行政サービスを維持していかなければならない</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という社会的要請があります。</a:t>
            </a:r>
          </a:p>
          <a:p>
            <a:pPr>
              <a:lnSpc>
                <a:spcPts val="2209"/>
              </a:lnSpc>
            </a:pPr>
            <a:r>
              <a:rPr lang="ja-JP" altLang="en-US" dirty="0">
                <a:latin typeface="Meiryo UI" panose="020B0604030504040204" pitchFamily="50" charset="-128"/>
                <a:ea typeface="Meiryo UI" panose="020B0604030504040204" pitchFamily="50" charset="-128"/>
              </a:rPr>
              <a:t>学校においても、多様化・複雑化する諸課題に対応し、</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知識と経験のある６０歳以上の教職員が</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意欲を持って活躍していただくことが不可欠となっています。</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本資料は、定年引上げ制度に基づく</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６０歳以後の任用及び給与等の情報提供資料であり、</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これまでと取扱いが変更となること、</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新たに創設されたことを中心にまとめたものです。</a:t>
            </a:r>
            <a:endParaRPr lang="en-US" altLang="ja-JP" sz="800"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５９歳に達する年度にある教職員の皆様におかれましては、</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本資料の内容を御理解いただき、</a:t>
            </a:r>
            <a:endParaRPr lang="en-US" altLang="ja-JP" dirty="0">
              <a:latin typeface="Meiryo UI" panose="020B0604030504040204" pitchFamily="50" charset="-128"/>
              <a:ea typeface="Meiryo UI" panose="020B0604030504040204" pitchFamily="50" charset="-128"/>
            </a:endParaRPr>
          </a:p>
          <a:p>
            <a:pPr>
              <a:lnSpc>
                <a:spcPts val="2209"/>
              </a:lnSpc>
            </a:pPr>
            <a:r>
              <a:rPr lang="ja-JP" altLang="en-US" dirty="0">
                <a:latin typeface="Meiryo UI" panose="020B0604030504040204" pitchFamily="50" charset="-128"/>
                <a:ea typeface="Meiryo UI" panose="020B0604030504040204" pitchFamily="50" charset="-128"/>
              </a:rPr>
              <a:t>御自身の６０歳以降の働き方を御検討ください。</a:t>
            </a:r>
            <a:endParaRPr lang="en-US" altLang="ja-JP" dirty="0">
              <a:latin typeface="Meiryo UI" panose="020B0604030504040204" pitchFamily="50" charset="-128"/>
              <a:ea typeface="Meiryo UI"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2</a:t>
            </a:fld>
            <a:endParaRPr kumimoji="1" lang="ja-JP" altLang="en-US"/>
          </a:p>
        </p:txBody>
      </p:sp>
    </p:spTree>
    <p:extLst>
      <p:ext uri="{BB962C8B-B14F-4D97-AF65-F5344CB8AC3E}">
        <p14:creationId xmlns:p14="http://schemas.microsoft.com/office/powerpoint/2010/main" val="1476737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本資料の説明になります。</a:t>
            </a:r>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3</a:t>
            </a:fld>
            <a:endParaRPr kumimoji="1" lang="ja-JP" altLang="en-US"/>
          </a:p>
        </p:txBody>
      </p:sp>
    </p:spTree>
    <p:extLst>
      <p:ext uri="{BB962C8B-B14F-4D97-AF65-F5344CB8AC3E}">
        <p14:creationId xmlns:p14="http://schemas.microsoft.com/office/powerpoint/2010/main" val="4235495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１　定年の段階的な引上げについて</a:t>
            </a:r>
            <a:endParaRPr kumimoji="1" lang="en-US" altLang="ja-JP"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4</a:t>
            </a:fld>
            <a:endParaRPr kumimoji="1" lang="ja-JP" altLang="en-US"/>
          </a:p>
        </p:txBody>
      </p:sp>
    </p:spTree>
    <p:extLst>
      <p:ext uri="{BB962C8B-B14F-4D97-AF65-F5344CB8AC3E}">
        <p14:creationId xmlns:p14="http://schemas.microsoft.com/office/powerpoint/2010/main" val="1329264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メイリオ" panose="020B0604030504040204" pitchFamily="50" charset="-128"/>
                <a:ea typeface="メイリオ" panose="020B0604030504040204" pitchFamily="50" charset="-128"/>
              </a:rPr>
              <a:t>段階的な引上げのポイントは、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定年は、令和５年度から２年に１歳ずつ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段階的に引き上げられ、</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令和１３年度に６５歳となります。</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定年引上げ期間中、</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定年から年金支給開始年齢までの間は、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現行の再任用と同様の制度（暫定再任用）が利用できます。</a:t>
            </a:r>
            <a:endParaRPr lang="en-US" altLang="ja-JP" dirty="0">
              <a:latin typeface="メイリオ" panose="020B0604030504040204" pitchFamily="50" charset="-128"/>
              <a:ea typeface="メイリオ"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5</a:t>
            </a:fld>
            <a:endParaRPr kumimoji="1" lang="ja-JP" altLang="en-US"/>
          </a:p>
        </p:txBody>
      </p:sp>
    </p:spTree>
    <p:extLst>
      <p:ext uri="{BB962C8B-B14F-4D97-AF65-F5344CB8AC3E}">
        <p14:creationId xmlns:p14="http://schemas.microsoft.com/office/powerpoint/2010/main" val="716088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２　</a:t>
            </a:r>
            <a:r>
              <a:rPr lang="ja-JP" altLang="en-US" dirty="0">
                <a:latin typeface="Meiryo UI" panose="020B0604030504040204" pitchFamily="50" charset="-128"/>
                <a:ea typeface="Meiryo UI" panose="020B0604030504040204" pitchFamily="50" charset="-128"/>
              </a:rPr>
              <a:t>６０歳以降の勤務選択の流れ</a:t>
            </a:r>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6</a:t>
            </a:fld>
            <a:endParaRPr kumimoji="1" lang="ja-JP" altLang="en-US"/>
          </a:p>
        </p:txBody>
      </p:sp>
    </p:spTree>
    <p:extLst>
      <p:ext uri="{BB962C8B-B14F-4D97-AF65-F5344CB8AC3E}">
        <p14:creationId xmlns:p14="http://schemas.microsoft.com/office/powerpoint/2010/main" val="2183254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勤務選択のポイントは、</a:t>
            </a:r>
          </a:p>
          <a:p>
            <a:r>
              <a:rPr kumimoji="1" lang="ja-JP" altLang="en-US" dirty="0"/>
              <a:t>５９歳（労務職員は６２歳）になる年度に</a:t>
            </a:r>
            <a:endParaRPr kumimoji="1" lang="en-US" altLang="ja-JP" dirty="0"/>
          </a:p>
          <a:p>
            <a:r>
              <a:rPr kumimoji="1" lang="ja-JP" altLang="en-US" dirty="0"/>
              <a:t>「情報提供・意思確認」が行われます。</a:t>
            </a:r>
          </a:p>
          <a:p>
            <a:r>
              <a:rPr kumimoji="1" lang="ja-JP" altLang="en-US" dirty="0"/>
              <a:t>管理監督職は、</a:t>
            </a:r>
            <a:endParaRPr kumimoji="1" lang="en-US" altLang="ja-JP" dirty="0"/>
          </a:p>
          <a:p>
            <a:r>
              <a:rPr kumimoji="1" lang="ja-JP" altLang="en-US" dirty="0"/>
              <a:t>６０歳に達した日の翌年度以降は役職定年し、</a:t>
            </a:r>
            <a:endParaRPr kumimoji="1" lang="en-US" altLang="ja-JP" dirty="0"/>
          </a:p>
          <a:p>
            <a:r>
              <a:rPr kumimoji="1" lang="ja-JP" altLang="en-US" dirty="0"/>
              <a:t>管理監督職以外の教職員としての勤務となります。</a:t>
            </a:r>
          </a:p>
          <a:p>
            <a:r>
              <a:rPr kumimoji="1" lang="ja-JP" altLang="en-US" dirty="0"/>
              <a:t>短時間勤務を希望する場合、</a:t>
            </a:r>
            <a:endParaRPr kumimoji="1" lang="en-US" altLang="ja-JP" dirty="0"/>
          </a:p>
          <a:p>
            <a:r>
              <a:rPr kumimoji="1" lang="ja-JP" altLang="en-US" dirty="0"/>
              <a:t>定年前再任用短時間勤務制の選考を申し込むことができます。</a:t>
            </a:r>
            <a:endParaRPr kumimoji="1" lang="en-US" altLang="ja-JP" dirty="0"/>
          </a:p>
          <a:p>
            <a:r>
              <a:rPr kumimoji="1" lang="ja-JP" altLang="en-US" dirty="0"/>
              <a:t>定年の段階的引上げ期間中は、</a:t>
            </a:r>
            <a:endParaRPr kumimoji="1" lang="en-US" altLang="ja-JP" dirty="0"/>
          </a:p>
          <a:p>
            <a:r>
              <a:rPr kumimoji="1" lang="ja-JP" altLang="en-US" dirty="0"/>
              <a:t>定年を迎える年度に、</a:t>
            </a:r>
            <a:endParaRPr kumimoji="1" lang="en-US" altLang="ja-JP" dirty="0"/>
          </a:p>
          <a:p>
            <a:r>
              <a:rPr kumimoji="1" lang="ja-JP" altLang="en-US" dirty="0"/>
              <a:t>定年後、</a:t>
            </a:r>
            <a:endParaRPr kumimoji="1" lang="en-US" altLang="ja-JP" dirty="0"/>
          </a:p>
          <a:p>
            <a:r>
              <a:rPr kumimoji="1" lang="ja-JP" altLang="en-US" dirty="0"/>
              <a:t>暫定再任用を希望するか選択できます。</a:t>
            </a:r>
          </a:p>
          <a:p>
            <a:r>
              <a:rPr kumimoji="1" lang="ja-JP" altLang="en-US" dirty="0"/>
              <a:t>暫定再任用を希望する場合は、</a:t>
            </a:r>
            <a:endParaRPr kumimoji="1" lang="en-US" altLang="ja-JP" dirty="0"/>
          </a:p>
          <a:p>
            <a:r>
              <a:rPr kumimoji="1" lang="ja-JP" altLang="en-US" dirty="0"/>
              <a:t>「フルタイム勤務」又は「短時間勤務」の</a:t>
            </a:r>
            <a:endParaRPr kumimoji="1" lang="en-US" altLang="ja-JP" dirty="0"/>
          </a:p>
          <a:p>
            <a:r>
              <a:rPr kumimoji="1" lang="ja-JP" altLang="en-US" dirty="0"/>
              <a:t>希望を出すことができます。</a:t>
            </a:r>
          </a:p>
          <a:p>
            <a:r>
              <a:rPr kumimoji="1" lang="ja-JP" altLang="en-US" dirty="0"/>
              <a:t>なお、短時間勤務については、選考となります。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7</a:t>
            </a:fld>
            <a:endParaRPr kumimoji="1" lang="ja-JP" altLang="en-US"/>
          </a:p>
        </p:txBody>
      </p:sp>
    </p:spTree>
    <p:extLst>
      <p:ext uri="{BB962C8B-B14F-4D97-AF65-F5344CB8AC3E}">
        <p14:creationId xmlns:p14="http://schemas.microsoft.com/office/powerpoint/2010/main" val="3601630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メイリオ" panose="020B0604030504040204" pitchFamily="50" charset="-128"/>
                <a:ea typeface="メイリオ" panose="020B0604030504040204" pitchFamily="50" charset="-128"/>
              </a:rPr>
              <a:t>６０歳以降は、主に以下のような働き方が考えられます。</a:t>
            </a:r>
            <a:endParaRPr lang="en-US" altLang="ja-JP" dirty="0">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役職定年をした職員を含む常勤職員として、</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定年年齢までフルタイム勤務をする形態。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６０歳以降、一度退職し、</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短時間勤務職員として再任用される、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定年前再任用短時間職員の形態。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６０歳以降、一度退職し、</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１年未満の任用がある補助教職新としてフルタイム勤務、</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または、非常勤講師として勤務する形態。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公立学校以外に新たに就職等をする形態、</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があります。</a:t>
            </a:r>
            <a:endParaRPr lang="en-US" altLang="ja-JP" dirty="0">
              <a:solidFill>
                <a:schemeClr val="bg2">
                  <a:lumMod val="90000"/>
                </a:schemeClr>
              </a:solidFill>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本資料では、</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制度改正による影響がある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オレンジ枠内の働き方である、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常勤職員と定年前再任用短時間職員の形態</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を中心に触れていきます。</a:t>
            </a:r>
            <a:endParaRPr lang="en-US" altLang="ja-JP" dirty="0">
              <a:latin typeface="メイリオ" panose="020B0604030504040204" pitchFamily="50" charset="-128"/>
              <a:ea typeface="メイリオ"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71A1C78C-6B2D-4C61-A198-FDFE90A38977}" type="slidenum">
              <a:rPr kumimoji="1" lang="ja-JP" altLang="en-US" smtClean="0"/>
              <a:t>8</a:t>
            </a:fld>
            <a:endParaRPr kumimoji="1" lang="ja-JP" altLang="en-US"/>
          </a:p>
        </p:txBody>
      </p:sp>
    </p:spTree>
    <p:extLst>
      <p:ext uri="{BB962C8B-B14F-4D97-AF65-F5344CB8AC3E}">
        <p14:creationId xmlns:p14="http://schemas.microsoft.com/office/powerpoint/2010/main" val="169765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61DD5E3-352A-4137-BE21-E947A2235DC8}" type="datetime1">
              <a:rPr kumimoji="1" lang="ja-JP" altLang="en-US" smtClean="0"/>
              <a:t>2024/9/5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47370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58265E4-93D8-4D51-B2B2-81D912C25BA3}" type="datetime1">
              <a:rPr kumimoji="1" lang="ja-JP" altLang="en-US" smtClean="0"/>
              <a:t>2024/9/5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09369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1C405A2-CF08-491E-A217-FBD1A70431C7}" type="datetime1">
              <a:rPr kumimoji="1" lang="ja-JP" altLang="en-US" smtClean="0"/>
              <a:t>2024/9/5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2467987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D5013D-53A2-4B23-9A5A-B87589B9BEE0}" type="datetime1">
              <a:rPr kumimoji="1" lang="ja-JP" altLang="en-US" smtClean="0"/>
              <a:t>2024/9/5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292526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DD907B9-3B29-47A1-8312-8F5182F8888C}" type="datetime1">
              <a:rPr kumimoji="1" lang="ja-JP" altLang="en-US" smtClean="0"/>
              <a:t>2024/9/5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4062595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4BDD360-FAEC-41C8-AEA3-DFDFDF5F6BB4}" type="datetime1">
              <a:rPr kumimoji="1" lang="ja-JP" altLang="en-US" smtClean="0"/>
              <a:t>2024/9/5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138325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79F8DCB-90BA-41EF-A7EF-ED705DC14967}" type="datetime1">
              <a:rPr kumimoji="1" lang="ja-JP" altLang="en-US" smtClean="0"/>
              <a:t>2024/9/5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82676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84DE5AC-AC1D-44AF-99E4-702B5CF93FFD}" type="datetime1">
              <a:rPr kumimoji="1" lang="ja-JP" altLang="en-US" smtClean="0"/>
              <a:t>2024/9/5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619303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6419BCA-E882-4C0C-9453-F64CD8498E46}" type="datetime1">
              <a:rPr kumimoji="1" lang="ja-JP" altLang="en-US" smtClean="0"/>
              <a:t>2024/9/5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1723924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1B8F66C-5487-4465-88EC-BCB4E5B6A2AE}" type="datetime1">
              <a:rPr kumimoji="1" lang="ja-JP" altLang="en-US" smtClean="0"/>
              <a:t>2024/9/5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61910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61759C9-7314-4F60-8224-D97F845E85DA}" type="datetime1">
              <a:rPr kumimoji="1" lang="ja-JP" altLang="en-US" smtClean="0"/>
              <a:t>2024/9/5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31603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338323A2-F776-472D-9E29-47FA1A52EDB6}" type="datetime1">
              <a:rPr kumimoji="1" lang="ja-JP" altLang="en-US" smtClean="0"/>
              <a:t>2024/9/5</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B6709DF-EC61-433D-BD3A-50B4378470A9}" type="slidenum">
              <a:rPr kumimoji="1" lang="ja-JP" altLang="en-US" smtClean="0"/>
              <a:t>‹#›</a:t>
            </a:fld>
            <a:endParaRPr kumimoji="1" lang="ja-JP" altLang="en-US"/>
          </a:p>
        </p:txBody>
      </p:sp>
    </p:spTree>
    <p:extLst>
      <p:ext uri="{BB962C8B-B14F-4D97-AF65-F5344CB8AC3E}">
        <p14:creationId xmlns:p14="http://schemas.microsoft.com/office/powerpoint/2010/main" val="65535988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0" y="1171910"/>
            <a:ext cx="9875520" cy="2785777"/>
          </a:xfrm>
        </p:spPr>
        <p:txBody>
          <a:bodyPr>
            <a:noAutofit/>
          </a:bodyPr>
          <a:lstStyle/>
          <a:p>
            <a:r>
              <a:rPr lang="ja-JP" altLang="en-US" sz="4000" dirty="0">
                <a:latin typeface="Meiryo UI" panose="020B0604030504040204" pitchFamily="50" charset="-128"/>
                <a:ea typeface="Meiryo UI" panose="020B0604030504040204" pitchFamily="50" charset="-128"/>
                <a:cs typeface="+mn-cs"/>
              </a:rPr>
              <a:t>教職員の６０歳以降の働き方</a:t>
            </a:r>
            <a:br>
              <a:rPr lang="en-US" altLang="ja-JP" sz="2800" dirty="0">
                <a:latin typeface="Meiryo UI" panose="020B0604030504040204" pitchFamily="50" charset="-128"/>
                <a:ea typeface="Meiryo UI" panose="020B0604030504040204" pitchFamily="50" charset="-128"/>
                <a:cs typeface="+mn-cs"/>
              </a:rPr>
            </a:br>
            <a:br>
              <a:rPr lang="ja-JP" altLang="ja-JP" sz="2000" dirty="0">
                <a:latin typeface="Meiryo UI" panose="020B0604030504040204" pitchFamily="50" charset="-128"/>
                <a:ea typeface="Meiryo UI" panose="020B0604030504040204" pitchFamily="50" charset="-128"/>
                <a:cs typeface="+mn-cs"/>
              </a:rPr>
            </a:br>
            <a:r>
              <a:rPr lang="ja-JP" altLang="ja-JP" sz="2400" dirty="0">
                <a:latin typeface="Meiryo UI" panose="020B0604030504040204" pitchFamily="50" charset="-128"/>
                <a:ea typeface="Meiryo UI" panose="020B0604030504040204" pitchFamily="50" charset="-128"/>
                <a:cs typeface="+mn-cs"/>
              </a:rPr>
              <a:t>－ </a:t>
            </a:r>
            <a:r>
              <a:rPr lang="ja-JP" altLang="en-US" sz="2400" dirty="0">
                <a:latin typeface="Meiryo UI" panose="020B0604030504040204" pitchFamily="50" charset="-128"/>
                <a:ea typeface="Meiryo UI" panose="020B0604030504040204" pitchFamily="50" charset="-128"/>
                <a:cs typeface="+mn-cs"/>
              </a:rPr>
              <a:t>定年引上げに伴う任用・給与等の制度について </a:t>
            </a:r>
            <a:r>
              <a:rPr lang="ja-JP" altLang="ja-JP" sz="2400" dirty="0">
                <a:latin typeface="Meiryo UI" panose="020B0604030504040204" pitchFamily="50" charset="-128"/>
                <a:ea typeface="Meiryo UI" panose="020B0604030504040204" pitchFamily="50" charset="-128"/>
                <a:cs typeface="+mn-cs"/>
              </a:rPr>
              <a:t>－</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sp>
        <p:nvSpPr>
          <p:cNvPr id="12" name="字幕 2">
            <a:extLst>
              <a:ext uri="{FF2B5EF4-FFF2-40B4-BE49-F238E27FC236}">
                <a16:creationId xmlns:a16="http://schemas.microsoft.com/office/drawing/2014/main" id="{38E379C7-F96A-44BC-A488-3E8EA6885D7E}"/>
              </a:ext>
            </a:extLst>
          </p:cNvPr>
          <p:cNvSpPr>
            <a:spLocks noGrp="1"/>
          </p:cNvSpPr>
          <p:nvPr>
            <p:ph type="subTitle" idx="1"/>
          </p:nvPr>
        </p:nvSpPr>
        <p:spPr>
          <a:xfrm>
            <a:off x="365760" y="4578441"/>
            <a:ext cx="9144000" cy="1291472"/>
          </a:xfrm>
        </p:spPr>
        <p:txBody>
          <a:bodyPr>
            <a:normAutofit/>
          </a:bodyPr>
          <a:lstStyle/>
          <a:p>
            <a:r>
              <a:rPr lang="ja-JP" altLang="ja-JP" sz="2400" dirty="0">
                <a:latin typeface="Meiryo UI" panose="020B0604030504040204" pitchFamily="50" charset="-128"/>
                <a:ea typeface="Meiryo UI" panose="020B0604030504040204" pitchFamily="50" charset="-128"/>
              </a:rPr>
              <a:t>令和</a:t>
            </a:r>
            <a:r>
              <a:rPr lang="ja-JP" altLang="en-US" sz="2400" dirty="0">
                <a:latin typeface="Meiryo UI" panose="020B0604030504040204" pitchFamily="50" charset="-128"/>
                <a:ea typeface="Meiryo UI" panose="020B0604030504040204" pitchFamily="50" charset="-128"/>
              </a:rPr>
              <a:t>６</a:t>
            </a:r>
            <a:r>
              <a:rPr lang="ja-JP" altLang="ja-JP" sz="2400" dirty="0">
                <a:latin typeface="Meiryo UI" panose="020B0604030504040204" pitchFamily="50" charset="-128"/>
                <a:ea typeface="Meiryo UI" panose="020B0604030504040204" pitchFamily="50" charset="-128"/>
              </a:rPr>
              <a:t>年</a:t>
            </a:r>
            <a:r>
              <a:rPr lang="ja-JP" altLang="en-US" sz="2400" dirty="0">
                <a:latin typeface="Meiryo UI" panose="020B0604030504040204" pitchFamily="50" charset="-128"/>
                <a:ea typeface="Meiryo UI" panose="020B0604030504040204" pitchFamily="50" charset="-128"/>
              </a:rPr>
              <a:t>９</a:t>
            </a:r>
            <a:r>
              <a:rPr lang="ja-JP" altLang="ja-JP" sz="2400" dirty="0">
                <a:latin typeface="Meiryo UI" panose="020B0604030504040204" pitchFamily="50" charset="-128"/>
                <a:ea typeface="Meiryo UI" panose="020B0604030504040204" pitchFamily="50" charset="-128"/>
              </a:rPr>
              <a:t>月</a:t>
            </a:r>
            <a:endParaRPr lang="en-US" altLang="ja-JP" sz="2400" dirty="0">
              <a:latin typeface="Meiryo UI" panose="020B0604030504040204" pitchFamily="50" charset="-128"/>
              <a:ea typeface="Meiryo UI" panose="020B0604030504040204" pitchFamily="50" charset="-128"/>
            </a:endParaRPr>
          </a:p>
          <a:p>
            <a:r>
              <a:rPr kumimoji="1" lang="ja-JP" altLang="en-US" sz="2400" dirty="0">
                <a:latin typeface="Meiryo UI" panose="020B0604030504040204" pitchFamily="50" charset="-128"/>
                <a:ea typeface="Meiryo UI" panose="020B0604030504040204" pitchFamily="50" charset="-128"/>
              </a:rPr>
              <a:t>群馬県教育委員会　学校人事課・福利課</a:t>
            </a:r>
          </a:p>
        </p:txBody>
      </p:sp>
      <p:sp>
        <p:nvSpPr>
          <p:cNvPr id="2" name="スライド番号プレースホルダー 1">
            <a:extLst>
              <a:ext uri="{FF2B5EF4-FFF2-40B4-BE49-F238E27FC236}">
                <a16:creationId xmlns:a16="http://schemas.microsoft.com/office/drawing/2014/main" id="{69FEBDD7-E1DD-455C-9B58-386BA8BEE968}"/>
              </a:ext>
            </a:extLst>
          </p:cNvPr>
          <p:cNvSpPr>
            <a:spLocks noGrp="1"/>
          </p:cNvSpPr>
          <p:nvPr>
            <p:ph type="sldNum" sz="quarter" idx="12"/>
          </p:nvPr>
        </p:nvSpPr>
        <p:spPr/>
        <p:txBody>
          <a:bodyPr/>
          <a:lstStyle/>
          <a:p>
            <a:fld id="{5B6709DF-EC61-433D-BD3A-50B4378470A9}" type="slidenum">
              <a:rPr kumimoji="1" lang="ja-JP" altLang="en-US" smtClean="0"/>
              <a:t>1</a:t>
            </a:fld>
            <a:endParaRPr kumimoji="1" lang="ja-JP" altLang="en-US"/>
          </a:p>
        </p:txBody>
      </p:sp>
    </p:spTree>
    <p:extLst>
      <p:ext uri="{BB962C8B-B14F-4D97-AF65-F5344CB8AC3E}">
        <p14:creationId xmlns:p14="http://schemas.microsoft.com/office/powerpoint/2010/main" val="3710592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27C47728-5909-4044-9C2C-8D44B53D69A2}"/>
              </a:ext>
            </a:extLst>
          </p:cNvPr>
          <p:cNvPicPr>
            <a:picLocks noChangeAspect="1"/>
          </p:cNvPicPr>
          <p:nvPr/>
        </p:nvPicPr>
        <p:blipFill>
          <a:blip r:embed="rId2"/>
          <a:stretch>
            <a:fillRect/>
          </a:stretch>
        </p:blipFill>
        <p:spPr>
          <a:xfrm>
            <a:off x="8595812" y="1769314"/>
            <a:ext cx="25009" cy="4972500"/>
          </a:xfrm>
          <a:prstGeom prst="rect">
            <a:avLst/>
          </a:prstGeom>
        </p:spPr>
      </p:pic>
      <p:pic>
        <p:nvPicPr>
          <p:cNvPr id="23" name="図 22">
            <a:extLst>
              <a:ext uri="{FF2B5EF4-FFF2-40B4-BE49-F238E27FC236}">
                <a16:creationId xmlns:a16="http://schemas.microsoft.com/office/drawing/2014/main" id="{645F5F80-6402-494C-B516-EF42895E5E19}"/>
              </a:ext>
            </a:extLst>
          </p:cNvPr>
          <p:cNvPicPr>
            <a:picLocks noChangeAspect="1"/>
          </p:cNvPicPr>
          <p:nvPr/>
        </p:nvPicPr>
        <p:blipFill>
          <a:blip r:embed="rId3"/>
          <a:stretch>
            <a:fillRect/>
          </a:stretch>
        </p:blipFill>
        <p:spPr>
          <a:xfrm>
            <a:off x="141676" y="1769314"/>
            <a:ext cx="16606" cy="4972500"/>
          </a:xfrm>
          <a:prstGeom prst="rect">
            <a:avLst/>
          </a:prstGeom>
        </p:spPr>
      </p:pic>
      <p:pic>
        <p:nvPicPr>
          <p:cNvPr id="24" name="図 23">
            <a:extLst>
              <a:ext uri="{FF2B5EF4-FFF2-40B4-BE49-F238E27FC236}">
                <a16:creationId xmlns:a16="http://schemas.microsoft.com/office/drawing/2014/main" id="{5BB6AC87-029E-40DC-B4D4-9ED17FC17D78}"/>
              </a:ext>
            </a:extLst>
          </p:cNvPr>
          <p:cNvPicPr>
            <a:picLocks noChangeAspect="1"/>
          </p:cNvPicPr>
          <p:nvPr/>
        </p:nvPicPr>
        <p:blipFill>
          <a:blip r:embed="rId4"/>
          <a:stretch>
            <a:fillRect/>
          </a:stretch>
        </p:blipFill>
        <p:spPr>
          <a:xfrm>
            <a:off x="1279728" y="1769314"/>
            <a:ext cx="13377" cy="4972500"/>
          </a:xfrm>
          <a:prstGeom prst="rect">
            <a:avLst/>
          </a:prstGeom>
        </p:spPr>
      </p:pic>
      <p:pic>
        <p:nvPicPr>
          <p:cNvPr id="26" name="図 25">
            <a:extLst>
              <a:ext uri="{FF2B5EF4-FFF2-40B4-BE49-F238E27FC236}">
                <a16:creationId xmlns:a16="http://schemas.microsoft.com/office/drawing/2014/main" id="{97573724-6402-4744-8B34-A14CC18217DF}"/>
              </a:ext>
            </a:extLst>
          </p:cNvPr>
          <p:cNvPicPr>
            <a:picLocks noChangeAspect="1"/>
          </p:cNvPicPr>
          <p:nvPr/>
        </p:nvPicPr>
        <p:blipFill>
          <a:blip r:embed="rId5"/>
          <a:stretch>
            <a:fillRect/>
          </a:stretch>
        </p:blipFill>
        <p:spPr>
          <a:xfrm>
            <a:off x="3652622" y="1769314"/>
            <a:ext cx="16590" cy="4972500"/>
          </a:xfrm>
          <a:prstGeom prst="rect">
            <a:avLst/>
          </a:prstGeom>
        </p:spPr>
      </p:pic>
      <p:sp>
        <p:nvSpPr>
          <p:cNvPr id="72" name="Rectangle 142">
            <a:extLst>
              <a:ext uri="{FF2B5EF4-FFF2-40B4-BE49-F238E27FC236}">
                <a16:creationId xmlns:a16="http://schemas.microsoft.com/office/drawing/2014/main" id="{BA9C9FE5-ECBC-4E4A-A46C-7BD297074641}"/>
              </a:ext>
            </a:extLst>
          </p:cNvPr>
          <p:cNvSpPr/>
          <p:nvPr/>
        </p:nvSpPr>
        <p:spPr>
          <a:xfrm>
            <a:off x="501459" y="1502896"/>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59</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3" name="Rectangle 142">
            <a:extLst>
              <a:ext uri="{FF2B5EF4-FFF2-40B4-BE49-F238E27FC236}">
                <a16:creationId xmlns:a16="http://schemas.microsoft.com/office/drawing/2014/main" id="{10123035-4C5B-44EA-A203-1C59082114B9}"/>
              </a:ext>
            </a:extLst>
          </p:cNvPr>
          <p:cNvSpPr/>
          <p:nvPr/>
        </p:nvSpPr>
        <p:spPr>
          <a:xfrm>
            <a:off x="4043032" y="1502896"/>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61</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5" name="Rectangle 142">
            <a:extLst>
              <a:ext uri="{FF2B5EF4-FFF2-40B4-BE49-F238E27FC236}">
                <a16:creationId xmlns:a16="http://schemas.microsoft.com/office/drawing/2014/main" id="{8E3C229D-5CEA-4F41-AA77-42D327B804E0}"/>
              </a:ext>
            </a:extLst>
          </p:cNvPr>
          <p:cNvSpPr/>
          <p:nvPr/>
        </p:nvSpPr>
        <p:spPr>
          <a:xfrm>
            <a:off x="8982707" y="1489648"/>
            <a:ext cx="636000" cy="36218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pic>
        <p:nvPicPr>
          <p:cNvPr id="47" name="図 46">
            <a:extLst>
              <a:ext uri="{FF2B5EF4-FFF2-40B4-BE49-F238E27FC236}">
                <a16:creationId xmlns:a16="http://schemas.microsoft.com/office/drawing/2014/main" id="{F0AF8167-28B4-4725-81C9-1093F72AF9F5}"/>
              </a:ext>
            </a:extLst>
          </p:cNvPr>
          <p:cNvPicPr>
            <a:picLocks noChangeAspect="1"/>
          </p:cNvPicPr>
          <p:nvPr/>
        </p:nvPicPr>
        <p:blipFill>
          <a:blip r:embed="rId5"/>
          <a:stretch>
            <a:fillRect/>
          </a:stretch>
        </p:blipFill>
        <p:spPr>
          <a:xfrm>
            <a:off x="4853879" y="1769314"/>
            <a:ext cx="16590" cy="4972500"/>
          </a:xfrm>
          <a:prstGeom prst="rect">
            <a:avLst/>
          </a:prstGeom>
        </p:spPr>
      </p:pic>
      <p:pic>
        <p:nvPicPr>
          <p:cNvPr id="48" name="図 47">
            <a:extLst>
              <a:ext uri="{FF2B5EF4-FFF2-40B4-BE49-F238E27FC236}">
                <a16:creationId xmlns:a16="http://schemas.microsoft.com/office/drawing/2014/main" id="{DD1A6E45-F9FB-4A0A-A7AF-A8EB75C67DD6}"/>
              </a:ext>
            </a:extLst>
          </p:cNvPr>
          <p:cNvPicPr>
            <a:picLocks noChangeAspect="1"/>
          </p:cNvPicPr>
          <p:nvPr/>
        </p:nvPicPr>
        <p:blipFill>
          <a:blip r:embed="rId5"/>
          <a:stretch>
            <a:fillRect/>
          </a:stretch>
        </p:blipFill>
        <p:spPr>
          <a:xfrm>
            <a:off x="6073065" y="1769314"/>
            <a:ext cx="16590" cy="4972500"/>
          </a:xfrm>
          <a:prstGeom prst="rect">
            <a:avLst/>
          </a:prstGeom>
        </p:spPr>
      </p:pic>
      <p:pic>
        <p:nvPicPr>
          <p:cNvPr id="49" name="図 48">
            <a:extLst>
              <a:ext uri="{FF2B5EF4-FFF2-40B4-BE49-F238E27FC236}">
                <a16:creationId xmlns:a16="http://schemas.microsoft.com/office/drawing/2014/main" id="{1927F68D-7044-4FB1-893E-329E5BAB7B4F}"/>
              </a:ext>
            </a:extLst>
          </p:cNvPr>
          <p:cNvPicPr>
            <a:picLocks noChangeAspect="1"/>
          </p:cNvPicPr>
          <p:nvPr/>
        </p:nvPicPr>
        <p:blipFill>
          <a:blip r:embed="rId5"/>
          <a:stretch>
            <a:fillRect/>
          </a:stretch>
        </p:blipFill>
        <p:spPr>
          <a:xfrm>
            <a:off x="7325957" y="1737155"/>
            <a:ext cx="16590" cy="4972500"/>
          </a:xfrm>
          <a:prstGeom prst="rect">
            <a:avLst/>
          </a:prstGeom>
        </p:spPr>
      </p:pic>
      <p:pic>
        <p:nvPicPr>
          <p:cNvPr id="50" name="図 49">
            <a:extLst>
              <a:ext uri="{FF2B5EF4-FFF2-40B4-BE49-F238E27FC236}">
                <a16:creationId xmlns:a16="http://schemas.microsoft.com/office/drawing/2014/main" id="{7EF0420F-4C9F-4133-B7D5-56829D29F4B5}"/>
              </a:ext>
            </a:extLst>
          </p:cNvPr>
          <p:cNvPicPr>
            <a:picLocks noChangeAspect="1"/>
          </p:cNvPicPr>
          <p:nvPr/>
        </p:nvPicPr>
        <p:blipFill>
          <a:blip r:embed="rId3"/>
          <a:stretch>
            <a:fillRect/>
          </a:stretch>
        </p:blipFill>
        <p:spPr>
          <a:xfrm>
            <a:off x="9759010" y="1769314"/>
            <a:ext cx="16606" cy="4972500"/>
          </a:xfrm>
          <a:prstGeom prst="rect">
            <a:avLst/>
          </a:prstGeom>
        </p:spPr>
      </p:pic>
      <p:sp>
        <p:nvSpPr>
          <p:cNvPr id="51" name="Rectangle 142">
            <a:extLst>
              <a:ext uri="{FF2B5EF4-FFF2-40B4-BE49-F238E27FC236}">
                <a16:creationId xmlns:a16="http://schemas.microsoft.com/office/drawing/2014/main" id="{D0C930E7-F557-4FED-B21C-E1D9C4525CB8}"/>
              </a:ext>
            </a:extLst>
          </p:cNvPr>
          <p:cNvSpPr/>
          <p:nvPr/>
        </p:nvSpPr>
        <p:spPr>
          <a:xfrm>
            <a:off x="1477297" y="1481941"/>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6" name="Rectangle 142">
            <a:extLst>
              <a:ext uri="{FF2B5EF4-FFF2-40B4-BE49-F238E27FC236}">
                <a16:creationId xmlns:a16="http://schemas.microsoft.com/office/drawing/2014/main" id="{0A47876C-6CEF-4242-9DB8-0EE0381FD354}"/>
              </a:ext>
            </a:extLst>
          </p:cNvPr>
          <p:cNvSpPr/>
          <p:nvPr/>
        </p:nvSpPr>
        <p:spPr>
          <a:xfrm>
            <a:off x="5282770"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62</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7" name="Rectangle 142">
            <a:extLst>
              <a:ext uri="{FF2B5EF4-FFF2-40B4-BE49-F238E27FC236}">
                <a16:creationId xmlns:a16="http://schemas.microsoft.com/office/drawing/2014/main" id="{741B07EB-CDF4-4483-A786-856E185EAE8F}"/>
              </a:ext>
            </a:extLst>
          </p:cNvPr>
          <p:cNvSpPr/>
          <p:nvPr/>
        </p:nvSpPr>
        <p:spPr>
          <a:xfrm>
            <a:off x="6501368" y="1503109"/>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63</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8" name="Rectangle 142">
            <a:extLst>
              <a:ext uri="{FF2B5EF4-FFF2-40B4-BE49-F238E27FC236}">
                <a16:creationId xmlns:a16="http://schemas.microsoft.com/office/drawing/2014/main" id="{180958C4-8E15-4915-BA0D-A4AA10BC638D}"/>
              </a:ext>
            </a:extLst>
          </p:cNvPr>
          <p:cNvSpPr/>
          <p:nvPr/>
        </p:nvSpPr>
        <p:spPr>
          <a:xfrm>
            <a:off x="7731679"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9" name="正方形/長方形 78">
            <a:extLst>
              <a:ext uri="{FF2B5EF4-FFF2-40B4-BE49-F238E27FC236}">
                <a16:creationId xmlns:a16="http://schemas.microsoft.com/office/drawing/2014/main" id="{B479A710-180A-4FCE-93A3-39AEC71E0333}"/>
              </a:ext>
            </a:extLst>
          </p:cNvPr>
          <p:cNvSpPr/>
          <p:nvPr/>
        </p:nvSpPr>
        <p:spPr>
          <a:xfrm>
            <a:off x="-94865" y="691686"/>
            <a:ext cx="8566215" cy="461665"/>
          </a:xfrm>
          <a:prstGeom prst="rect">
            <a:avLst/>
          </a:prstGeom>
        </p:spPr>
        <p:txBody>
          <a:bodyPr wrap="square">
            <a:spAutoFit/>
          </a:bodyPr>
          <a:lstStyle/>
          <a:p>
            <a:r>
              <a:rPr lang="ja-JP" altLang="en-US" sz="2400" dirty="0">
                <a:latin typeface="Meiryo UI" panose="020B0604030504040204" pitchFamily="50" charset="-128"/>
                <a:ea typeface="Meiryo UI" panose="020B0604030504040204" pitchFamily="50" charset="-128"/>
              </a:rPr>
              <a:t>（参考）勤務選択フローチャート（定年引上げ期間中）</a:t>
            </a:r>
          </a:p>
        </p:txBody>
      </p:sp>
      <p:sp>
        <p:nvSpPr>
          <p:cNvPr id="80" name="正方形/長方形 79">
            <a:extLst>
              <a:ext uri="{FF2B5EF4-FFF2-40B4-BE49-F238E27FC236}">
                <a16:creationId xmlns:a16="http://schemas.microsoft.com/office/drawing/2014/main" id="{596328C3-EF8F-4E6F-8642-04538065BE3C}"/>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81" name="直線コネクタ 80">
            <a:extLst>
              <a:ext uri="{FF2B5EF4-FFF2-40B4-BE49-F238E27FC236}">
                <a16:creationId xmlns:a16="http://schemas.microsoft.com/office/drawing/2014/main" id="{882C1AF8-1E9A-4250-B359-BFB20042EBF0}"/>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2" name="Rectangle 142">
            <a:extLst>
              <a:ext uri="{FF2B5EF4-FFF2-40B4-BE49-F238E27FC236}">
                <a16:creationId xmlns:a16="http://schemas.microsoft.com/office/drawing/2014/main" id="{2518BAB3-71A5-4793-8B45-162C9E203B4F}"/>
              </a:ext>
            </a:extLst>
          </p:cNvPr>
          <p:cNvSpPr/>
          <p:nvPr/>
        </p:nvSpPr>
        <p:spPr>
          <a:xfrm>
            <a:off x="8835760" y="1273218"/>
            <a:ext cx="1565894" cy="417447"/>
          </a:xfrm>
          <a:prstGeom prst="rect">
            <a:avLst/>
          </a:prstGeom>
          <a:ln>
            <a:noFill/>
          </a:ln>
        </p:spPr>
        <p:txBody>
          <a:bodyPr vert="horz" lIns="0" tIns="0" rIns="0" bIns="0" rtlCol="0">
            <a:noAutofit/>
          </a:bodyPr>
          <a:lstStyle/>
          <a:p>
            <a:pPr>
              <a:lnSpc>
                <a:spcPct val="107000"/>
              </a:lnSpc>
              <a:spcAft>
                <a:spcPts val="650"/>
              </a:spcAft>
            </a:pPr>
            <a:r>
              <a:rPr lang="ja-JP" altLang="en-US"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（年度末年齢）</a:t>
            </a:r>
            <a:endParaRPr lang="ja-JP" altLang="en-US" sz="600" kern="100" dirty="0">
              <a:solidFill>
                <a:srgbClr val="000000"/>
              </a:solidFill>
              <a:latin typeface="Calibri" panose="020F0502020204030204" pitchFamily="34" charset="0"/>
              <a:ea typeface="Calibri" panose="020F0502020204030204" pitchFamily="34" charset="0"/>
            </a:endParaRPr>
          </a:p>
        </p:txBody>
      </p:sp>
      <p:sp>
        <p:nvSpPr>
          <p:cNvPr id="4" name="矢印: 五方向 3">
            <a:extLst>
              <a:ext uri="{FF2B5EF4-FFF2-40B4-BE49-F238E27FC236}">
                <a16:creationId xmlns:a16="http://schemas.microsoft.com/office/drawing/2014/main" id="{F1A5E1A9-AD98-4A21-BD87-DA7C07071902}"/>
              </a:ext>
            </a:extLst>
          </p:cNvPr>
          <p:cNvSpPr/>
          <p:nvPr/>
        </p:nvSpPr>
        <p:spPr>
          <a:xfrm>
            <a:off x="3705212" y="2028892"/>
            <a:ext cx="3292038" cy="2026637"/>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chemeClr val="tx1"/>
                </a:solidFill>
              </a:rPr>
              <a:t> </a:t>
            </a:r>
            <a:r>
              <a:rPr kumimoji="1" lang="ja-JP" altLang="en-US" sz="1500" b="1" dirty="0">
                <a:solidFill>
                  <a:schemeClr val="tx1"/>
                </a:solidFill>
              </a:rPr>
              <a:t>引き続き常勤職員として勤務</a:t>
            </a:r>
          </a:p>
        </p:txBody>
      </p:sp>
      <p:sp>
        <p:nvSpPr>
          <p:cNvPr id="89" name="正方形/長方形 88">
            <a:extLst>
              <a:ext uri="{FF2B5EF4-FFF2-40B4-BE49-F238E27FC236}">
                <a16:creationId xmlns:a16="http://schemas.microsoft.com/office/drawing/2014/main" id="{DC511298-BE93-4D4E-BDFD-B241918A3ECB}"/>
              </a:ext>
            </a:extLst>
          </p:cNvPr>
          <p:cNvSpPr/>
          <p:nvPr/>
        </p:nvSpPr>
        <p:spPr>
          <a:xfrm>
            <a:off x="3359227" y="4438792"/>
            <a:ext cx="256433" cy="226423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0" name="正方形/長方形 89">
            <a:extLst>
              <a:ext uri="{FF2B5EF4-FFF2-40B4-BE49-F238E27FC236}">
                <a16:creationId xmlns:a16="http://schemas.microsoft.com/office/drawing/2014/main" id="{EB299EC1-1CAB-4AC6-A6AB-18E45ED0A4B0}"/>
              </a:ext>
            </a:extLst>
          </p:cNvPr>
          <p:cNvSpPr/>
          <p:nvPr/>
        </p:nvSpPr>
        <p:spPr>
          <a:xfrm>
            <a:off x="7029829" y="2017118"/>
            <a:ext cx="273468" cy="207128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1" name="矢印: 五方向 90">
            <a:extLst>
              <a:ext uri="{FF2B5EF4-FFF2-40B4-BE49-F238E27FC236}">
                <a16:creationId xmlns:a16="http://schemas.microsoft.com/office/drawing/2014/main" id="{54615EEF-E486-40F6-A20E-AB5DDB043394}"/>
              </a:ext>
            </a:extLst>
          </p:cNvPr>
          <p:cNvSpPr/>
          <p:nvPr/>
        </p:nvSpPr>
        <p:spPr>
          <a:xfrm>
            <a:off x="3699709" y="6147720"/>
            <a:ext cx="6008187" cy="362188"/>
          </a:xfrm>
          <a:prstGeom prst="homePlat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lumMod val="85000"/>
                    <a:lumOff val="15000"/>
                  </a:schemeClr>
                </a:solidFill>
              </a:rPr>
              <a:t>　</a:t>
            </a:r>
            <a:r>
              <a:rPr kumimoji="1" lang="ja-JP" altLang="en-US" sz="1400" dirty="0">
                <a:solidFill>
                  <a:schemeClr val="tx1">
                    <a:lumMod val="85000"/>
                    <a:lumOff val="15000"/>
                  </a:schemeClr>
                </a:solidFill>
              </a:rPr>
              <a:t>退職し、公務外で活躍 等</a:t>
            </a:r>
            <a:endParaRPr kumimoji="1" lang="ja-JP" altLang="en-US" sz="1600" dirty="0">
              <a:solidFill>
                <a:schemeClr val="tx1">
                  <a:lumMod val="85000"/>
                  <a:lumOff val="15000"/>
                </a:schemeClr>
              </a:solidFill>
            </a:endParaRPr>
          </a:p>
        </p:txBody>
      </p:sp>
      <p:sp>
        <p:nvSpPr>
          <p:cNvPr id="93" name="矢印: 五方向 92">
            <a:extLst>
              <a:ext uri="{FF2B5EF4-FFF2-40B4-BE49-F238E27FC236}">
                <a16:creationId xmlns:a16="http://schemas.microsoft.com/office/drawing/2014/main" id="{9E47D5FD-3893-4F65-B0A6-8CADA546E4C8}"/>
              </a:ext>
            </a:extLst>
          </p:cNvPr>
          <p:cNvSpPr/>
          <p:nvPr/>
        </p:nvSpPr>
        <p:spPr>
          <a:xfrm>
            <a:off x="3712360" y="4445417"/>
            <a:ext cx="3292038" cy="468000"/>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定年前再任用短時間勤務制</a:t>
            </a:r>
          </a:p>
        </p:txBody>
      </p:sp>
      <p:sp>
        <p:nvSpPr>
          <p:cNvPr id="6" name="吹き出し: 四角形 5">
            <a:extLst>
              <a:ext uri="{FF2B5EF4-FFF2-40B4-BE49-F238E27FC236}">
                <a16:creationId xmlns:a16="http://schemas.microsoft.com/office/drawing/2014/main" id="{AE70C23E-85C0-450E-82BD-81B80FA1D898}"/>
              </a:ext>
            </a:extLst>
          </p:cNvPr>
          <p:cNvSpPr/>
          <p:nvPr/>
        </p:nvSpPr>
        <p:spPr>
          <a:xfrm>
            <a:off x="3648872" y="4219251"/>
            <a:ext cx="1410177" cy="256797"/>
          </a:xfrm>
          <a:prstGeom prst="wedgeRectCallout">
            <a:avLst>
              <a:gd name="adj1" fmla="val -51605"/>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102" name="Rectangle 142">
            <a:extLst>
              <a:ext uri="{FF2B5EF4-FFF2-40B4-BE49-F238E27FC236}">
                <a16:creationId xmlns:a16="http://schemas.microsoft.com/office/drawing/2014/main" id="{8C98AEBE-5F9C-4D92-8D86-3289DD0C3C20}"/>
              </a:ext>
            </a:extLst>
          </p:cNvPr>
          <p:cNvSpPr/>
          <p:nvPr/>
        </p:nvSpPr>
        <p:spPr>
          <a:xfrm>
            <a:off x="3673828" y="5738557"/>
            <a:ext cx="2053041" cy="276815"/>
          </a:xfrm>
          <a:prstGeom prst="rect">
            <a:avLst/>
          </a:prstGeom>
          <a:solidFill>
            <a:schemeClr val="bg1"/>
          </a:solidFill>
          <a:ln>
            <a:noFill/>
          </a:ln>
        </p:spPr>
        <p:txBody>
          <a:bodyPr vert="horz" lIns="0" tIns="0" rIns="0" bIns="0" rtlCol="0">
            <a:noAutofit/>
          </a:bodyPr>
          <a:lstStyle/>
          <a:p>
            <a:pPr algn="ctr"/>
            <a:r>
              <a:rPr lang="en-US" altLang="ja-JP" sz="900" b="1" dirty="0">
                <a:latin typeface="HG丸ｺﾞｼｯｸM-PRO" panose="020F0600000000000000" pitchFamily="50" charset="-128"/>
                <a:ea typeface="HG丸ｺﾞｼｯｸM-PRO" panose="020F0600000000000000" pitchFamily="50" charset="-128"/>
              </a:rPr>
              <a:t>60</a:t>
            </a:r>
            <a:r>
              <a:rPr lang="ja-JP" altLang="en-US" sz="900" b="1" dirty="0">
                <a:latin typeface="HG丸ｺﾞｼｯｸM-PRO" panose="020F0600000000000000" pitchFamily="50" charset="-128"/>
                <a:ea typeface="HG丸ｺﾞｼｯｸM-PRO" panose="020F0600000000000000" pitchFamily="50" charset="-128"/>
              </a:rPr>
              <a:t>歳以降に退職した場合は年度ごとに</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latin typeface="HG丸ｺﾞｼｯｸM-PRO" panose="020F0600000000000000" pitchFamily="50" charset="-128"/>
                <a:ea typeface="HG丸ｺﾞｼｯｸM-PRO" panose="020F0600000000000000" pitchFamily="50" charset="-128"/>
              </a:rPr>
              <a:t>定年前再任用短時間勤務申込み可</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歳より前に退職した場合は不可）</a:t>
            </a:r>
          </a:p>
        </p:txBody>
      </p:sp>
      <p:sp>
        <p:nvSpPr>
          <p:cNvPr id="52" name="Rectangle 142">
            <a:extLst>
              <a:ext uri="{FF2B5EF4-FFF2-40B4-BE49-F238E27FC236}">
                <a16:creationId xmlns:a16="http://schemas.microsoft.com/office/drawing/2014/main" id="{84D99BA1-6820-4253-8A6C-9B89E195B9E8}"/>
              </a:ext>
            </a:extLst>
          </p:cNvPr>
          <p:cNvSpPr/>
          <p:nvPr/>
        </p:nvSpPr>
        <p:spPr>
          <a:xfrm>
            <a:off x="6888671" y="794434"/>
            <a:ext cx="3007820" cy="417447"/>
          </a:xfrm>
          <a:prstGeom prst="rect">
            <a:avLst/>
          </a:prstGeom>
          <a:ln>
            <a:noFill/>
          </a:ln>
        </p:spPr>
        <p:txBody>
          <a:bodyPr vert="horz" lIns="0" tIns="0" rIns="0" bIns="0" rtlCol="0">
            <a:noAutofit/>
          </a:bodyPr>
          <a:lstStyle/>
          <a:p>
            <a:pPr>
              <a:lnSpc>
                <a:spcPct val="107000"/>
              </a:lnSpc>
              <a:spcAft>
                <a:spcPts val="650"/>
              </a:spcAft>
            </a:pPr>
            <a:r>
              <a:rPr lang="ja-JP" altLang="en-US"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　</a:t>
            </a:r>
            <a:r>
              <a:rPr lang="en-US" altLang="ja-JP" b="1"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a:t>
            </a:r>
            <a:r>
              <a:rPr lang="ja-JP" altLang="en-US" b="1"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定年６３歳のイメージ</a:t>
            </a:r>
            <a:endParaRPr lang="ja-JP" altLang="en-US" sz="600" b="1" kern="100" dirty="0">
              <a:solidFill>
                <a:srgbClr val="000000"/>
              </a:solidFill>
              <a:latin typeface="Calibri" panose="020F0502020204030204" pitchFamily="34" charset="0"/>
              <a:ea typeface="Calibri" panose="020F0502020204030204" pitchFamily="34" charset="0"/>
            </a:endParaRPr>
          </a:p>
        </p:txBody>
      </p:sp>
      <p:sp>
        <p:nvSpPr>
          <p:cNvPr id="53" name="吹き出し: 四角形 52">
            <a:extLst>
              <a:ext uri="{FF2B5EF4-FFF2-40B4-BE49-F238E27FC236}">
                <a16:creationId xmlns:a16="http://schemas.microsoft.com/office/drawing/2014/main" id="{0CDF900D-D80A-4677-8980-392FBD376958}"/>
              </a:ext>
            </a:extLst>
          </p:cNvPr>
          <p:cNvSpPr/>
          <p:nvPr/>
        </p:nvSpPr>
        <p:spPr>
          <a:xfrm>
            <a:off x="5589055" y="1855861"/>
            <a:ext cx="1410177" cy="256797"/>
          </a:xfrm>
          <a:prstGeom prst="wedgeRectCallout">
            <a:avLst>
              <a:gd name="adj1" fmla="val 48362"/>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54" name="矢印: 五方向 53">
            <a:extLst>
              <a:ext uri="{FF2B5EF4-FFF2-40B4-BE49-F238E27FC236}">
                <a16:creationId xmlns:a16="http://schemas.microsoft.com/office/drawing/2014/main" id="{DF85E049-7526-4F4E-A8D9-6294037BFF20}"/>
              </a:ext>
            </a:extLst>
          </p:cNvPr>
          <p:cNvSpPr/>
          <p:nvPr/>
        </p:nvSpPr>
        <p:spPr>
          <a:xfrm>
            <a:off x="7378294" y="2017117"/>
            <a:ext cx="2032338" cy="3016572"/>
          </a:xfrm>
          <a:prstGeom prst="homePlat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rPr>
              <a:t>　暫定再任用</a:t>
            </a:r>
            <a:endParaRPr kumimoji="1" lang="ja-JP" altLang="en-US" b="1" dirty="0">
              <a:solidFill>
                <a:schemeClr val="tx1"/>
              </a:solidFill>
            </a:endParaRPr>
          </a:p>
        </p:txBody>
      </p:sp>
      <p:sp>
        <p:nvSpPr>
          <p:cNvPr id="55" name="Rectangle 142">
            <a:extLst>
              <a:ext uri="{FF2B5EF4-FFF2-40B4-BE49-F238E27FC236}">
                <a16:creationId xmlns:a16="http://schemas.microsoft.com/office/drawing/2014/main" id="{C4F09A33-4312-463F-8BF2-86FB560CCF6A}"/>
              </a:ext>
            </a:extLst>
          </p:cNvPr>
          <p:cNvSpPr/>
          <p:nvPr/>
        </p:nvSpPr>
        <p:spPr>
          <a:xfrm>
            <a:off x="7457895" y="3696639"/>
            <a:ext cx="1893354" cy="546428"/>
          </a:xfrm>
          <a:prstGeom prst="rect">
            <a:avLst/>
          </a:prstGeom>
          <a:ln>
            <a:noFill/>
          </a:ln>
        </p:spPr>
        <p:txBody>
          <a:bodyPr vert="horz" lIns="0" tIns="0" rIns="0" bIns="0" rtlCol="0">
            <a:noAutofit/>
          </a:bodyPr>
          <a:lstStyle/>
          <a:p>
            <a:pP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フルタイム勤務か短時間勤務か</a:t>
            </a:r>
            <a:endParaRPr lang="en-US" altLang="ja-JP" sz="1000" b="1" dirty="0">
              <a:latin typeface="HG丸ｺﾞｼｯｸM-PRO" panose="020F0600000000000000" pitchFamily="50" charset="-128"/>
              <a:ea typeface="HG丸ｺﾞｼｯｸM-PRO" panose="020F0600000000000000" pitchFamily="50" charset="-128"/>
            </a:endParaRPr>
          </a:p>
          <a:p>
            <a:pP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希望を出すことができます</a:t>
            </a:r>
          </a:p>
        </p:txBody>
      </p:sp>
      <p:sp>
        <p:nvSpPr>
          <p:cNvPr id="56" name="Rectangle 142">
            <a:extLst>
              <a:ext uri="{FF2B5EF4-FFF2-40B4-BE49-F238E27FC236}">
                <a16:creationId xmlns:a16="http://schemas.microsoft.com/office/drawing/2014/main" id="{8324412D-4A93-4AB1-BD4A-CB353AFB89C3}"/>
              </a:ext>
            </a:extLst>
          </p:cNvPr>
          <p:cNvSpPr/>
          <p:nvPr/>
        </p:nvSpPr>
        <p:spPr>
          <a:xfrm>
            <a:off x="7671461" y="5699786"/>
            <a:ext cx="2053041" cy="614264"/>
          </a:xfrm>
          <a:prstGeom prst="rect">
            <a:avLst/>
          </a:prstGeom>
          <a:noFill/>
          <a:ln>
            <a:noFill/>
          </a:ln>
        </p:spPr>
        <p:txBody>
          <a:bodyPr vert="horz" lIns="0" tIns="0" rIns="0" bIns="0" rtlCol="0">
            <a:noAutofit/>
          </a:bodyPr>
          <a:lstStyle/>
          <a:p>
            <a:pPr>
              <a:lnSpc>
                <a:spcPts val="700"/>
              </a:lnSpc>
              <a:spcAft>
                <a:spcPts val="650"/>
              </a:spcAft>
            </a:pPr>
            <a:r>
              <a:rPr lang="ja-JP" altLang="en-US" sz="900" b="1" dirty="0">
                <a:latin typeface="HG丸ｺﾞｼｯｸM-PRO" panose="020F0600000000000000" pitchFamily="50" charset="-128"/>
                <a:ea typeface="HG丸ｺﾞｼｯｸM-PRO" panose="020F0600000000000000" pitchFamily="50" charset="-128"/>
              </a:rPr>
              <a:t>年度ごとに暫定再任用可</a:t>
            </a:r>
            <a:endParaRPr lang="en-US" altLang="ja-JP" sz="900" b="1" dirty="0">
              <a:latin typeface="HG丸ｺﾞｼｯｸM-PRO" panose="020F0600000000000000" pitchFamily="50" charset="-128"/>
              <a:ea typeface="HG丸ｺﾞｼｯｸM-PRO" panose="020F0600000000000000" pitchFamily="50" charset="-128"/>
            </a:endParaRPr>
          </a:p>
          <a:p>
            <a:pPr>
              <a:lnSpc>
                <a:spcPts val="700"/>
              </a:lnSpc>
              <a:spcAft>
                <a:spcPts val="650"/>
              </a:spcAft>
            </a:pPr>
            <a:r>
              <a:rPr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歳より前に退職した場合でも</a:t>
            </a:r>
            <a:endParaRPr lang="en-US" altLang="ja-JP" sz="900" b="1" dirty="0">
              <a:solidFill>
                <a:srgbClr val="FF0000"/>
              </a:solidFill>
              <a:latin typeface="HG丸ｺﾞｼｯｸM-PRO" panose="020F0600000000000000" pitchFamily="50" charset="-128"/>
              <a:ea typeface="HG丸ｺﾞｼｯｸM-PRO" panose="020F0600000000000000" pitchFamily="50" charset="-128"/>
            </a:endParaRPr>
          </a:p>
          <a:p>
            <a:pPr>
              <a:lnSpc>
                <a:spcPts val="700"/>
              </a:lnSpc>
              <a:spcAft>
                <a:spcPts val="650"/>
              </a:spcAft>
            </a:pPr>
            <a:r>
              <a:rPr lang="ja-JP" altLang="en-US" sz="900" b="1" dirty="0">
                <a:solidFill>
                  <a:srgbClr val="FF0000"/>
                </a:solidFill>
                <a:latin typeface="HG丸ｺﾞｼｯｸM-PRO" panose="020F0600000000000000" pitchFamily="50" charset="-128"/>
                <a:ea typeface="HG丸ｺﾞｼｯｸM-PRO" panose="020F0600000000000000" pitchFamily="50" charset="-128"/>
              </a:rPr>
              <a:t>要件を満たしていれば可）詳細は </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p.20</a:t>
            </a:r>
            <a:endParaRPr lang="ja-JP" altLang="en-US" sz="900" b="1" dirty="0">
              <a:solidFill>
                <a:srgbClr val="FF0000"/>
              </a:solidFill>
              <a:latin typeface="HG丸ｺﾞｼｯｸM-PRO" panose="020F0600000000000000" pitchFamily="50" charset="-128"/>
              <a:ea typeface="HG丸ｺﾞｼｯｸM-PRO" panose="020F0600000000000000" pitchFamily="50" charset="-128"/>
            </a:endParaRPr>
          </a:p>
        </p:txBody>
      </p:sp>
      <p:sp>
        <p:nvSpPr>
          <p:cNvPr id="57" name="矢印: 下 56">
            <a:extLst>
              <a:ext uri="{FF2B5EF4-FFF2-40B4-BE49-F238E27FC236}">
                <a16:creationId xmlns:a16="http://schemas.microsoft.com/office/drawing/2014/main" id="{6ACBEE05-5007-4F89-B916-4D19696050C5}"/>
              </a:ext>
            </a:extLst>
          </p:cNvPr>
          <p:cNvSpPr/>
          <p:nvPr/>
        </p:nvSpPr>
        <p:spPr>
          <a:xfrm>
            <a:off x="5062372" y="3925371"/>
            <a:ext cx="322637" cy="520045"/>
          </a:xfrm>
          <a:prstGeom prst="down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167C0F70-BFBB-4857-8FD1-AD53E42F1E16}"/>
              </a:ext>
            </a:extLst>
          </p:cNvPr>
          <p:cNvSpPr/>
          <p:nvPr/>
        </p:nvSpPr>
        <p:spPr>
          <a:xfrm>
            <a:off x="5045542" y="398122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59" name="Rectangle 142">
            <a:extLst>
              <a:ext uri="{FF2B5EF4-FFF2-40B4-BE49-F238E27FC236}">
                <a16:creationId xmlns:a16="http://schemas.microsoft.com/office/drawing/2014/main" id="{B5AFB5F9-8A7C-4518-B92F-7EEF9B183C58}"/>
              </a:ext>
            </a:extLst>
          </p:cNvPr>
          <p:cNvSpPr/>
          <p:nvPr/>
        </p:nvSpPr>
        <p:spPr>
          <a:xfrm>
            <a:off x="3875241" y="3789582"/>
            <a:ext cx="2560610" cy="222314"/>
          </a:xfrm>
          <a:prstGeom prst="rect">
            <a:avLst/>
          </a:prstGeom>
          <a:ln>
            <a:noFill/>
          </a:ln>
        </p:spPr>
        <p:txBody>
          <a:bodyPr vert="horz" lIns="0" tIns="0" rIns="0" bIns="0" rtlCol="0">
            <a:noAutofit/>
          </a:bodyPr>
          <a:lstStyle/>
          <a:p>
            <a:pPr algn="ct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年度ごとに定年前再任用短時間勤務申込み可</a:t>
            </a:r>
          </a:p>
        </p:txBody>
      </p:sp>
      <p:sp>
        <p:nvSpPr>
          <p:cNvPr id="60" name="矢印: 下 59">
            <a:extLst>
              <a:ext uri="{FF2B5EF4-FFF2-40B4-BE49-F238E27FC236}">
                <a16:creationId xmlns:a16="http://schemas.microsoft.com/office/drawing/2014/main" id="{83EF8F59-8090-4FF3-9842-C120B9118F6B}"/>
              </a:ext>
            </a:extLst>
          </p:cNvPr>
          <p:cNvSpPr/>
          <p:nvPr/>
        </p:nvSpPr>
        <p:spPr>
          <a:xfrm rot="10800000">
            <a:off x="5745460" y="4054871"/>
            <a:ext cx="322636" cy="520045"/>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a:extLst>
              <a:ext uri="{FF2B5EF4-FFF2-40B4-BE49-F238E27FC236}">
                <a16:creationId xmlns:a16="http://schemas.microsoft.com/office/drawing/2014/main" id="{8B6E0B79-4825-41EA-ADE5-2A2CE3A695D4}"/>
              </a:ext>
            </a:extLst>
          </p:cNvPr>
          <p:cNvSpPr/>
          <p:nvPr/>
        </p:nvSpPr>
        <p:spPr>
          <a:xfrm>
            <a:off x="5719408" y="4169571"/>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11" name="スライド番号プレースホルダー 10">
            <a:extLst>
              <a:ext uri="{FF2B5EF4-FFF2-40B4-BE49-F238E27FC236}">
                <a16:creationId xmlns:a16="http://schemas.microsoft.com/office/drawing/2014/main" id="{3D6C7532-8EE6-4268-AFB7-8BBB62E66064}"/>
              </a:ext>
            </a:extLst>
          </p:cNvPr>
          <p:cNvSpPr>
            <a:spLocks noGrp="1"/>
          </p:cNvSpPr>
          <p:nvPr>
            <p:ph type="sldNum" sz="quarter" idx="12"/>
          </p:nvPr>
        </p:nvSpPr>
        <p:spPr/>
        <p:txBody>
          <a:bodyPr/>
          <a:lstStyle/>
          <a:p>
            <a:fld id="{5B6709DF-EC61-433D-BD3A-50B4378470A9}" type="slidenum">
              <a:rPr kumimoji="1" lang="ja-JP" altLang="en-US" smtClean="0"/>
              <a:t>10</a:t>
            </a:fld>
            <a:endParaRPr kumimoji="1" lang="ja-JP" altLang="en-US"/>
          </a:p>
        </p:txBody>
      </p:sp>
      <p:sp>
        <p:nvSpPr>
          <p:cNvPr id="65" name="矢印: 五方向 64">
            <a:extLst>
              <a:ext uri="{FF2B5EF4-FFF2-40B4-BE49-F238E27FC236}">
                <a16:creationId xmlns:a16="http://schemas.microsoft.com/office/drawing/2014/main" id="{8EFD71C4-1FE5-4286-890B-F655B87C2A24}"/>
              </a:ext>
            </a:extLst>
          </p:cNvPr>
          <p:cNvSpPr/>
          <p:nvPr/>
        </p:nvSpPr>
        <p:spPr>
          <a:xfrm>
            <a:off x="3714532" y="5152123"/>
            <a:ext cx="5999158" cy="468000"/>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非常勤講師等</a:t>
            </a:r>
            <a:endParaRPr lang="en-US" altLang="ja-JP" sz="1400" dirty="0">
              <a:solidFill>
                <a:schemeClr val="tx1"/>
              </a:solidFill>
            </a:endParaRPr>
          </a:p>
          <a:p>
            <a:r>
              <a:rPr kumimoji="1" lang="ja-JP" altLang="en-US" sz="800" dirty="0">
                <a:solidFill>
                  <a:schemeClr val="tx1"/>
                </a:solidFill>
              </a:rPr>
              <a:t>（</a:t>
            </a:r>
            <a:r>
              <a:rPr kumimoji="1" lang="en-US" altLang="ja-JP" sz="800" dirty="0">
                <a:solidFill>
                  <a:schemeClr val="tx1"/>
                </a:solidFill>
              </a:rPr>
              <a:t>※</a:t>
            </a:r>
            <a:r>
              <a:rPr kumimoji="1" lang="ja-JP" altLang="en-US" sz="800" dirty="0">
                <a:solidFill>
                  <a:schemeClr val="tx1"/>
                </a:solidFill>
              </a:rPr>
              <a:t>任用があるかどうかは確約されない）</a:t>
            </a:r>
            <a:endParaRPr kumimoji="1" lang="en-US" altLang="ja-JP" sz="1000" dirty="0">
              <a:solidFill>
                <a:schemeClr val="tx1"/>
              </a:solidFill>
            </a:endParaRPr>
          </a:p>
        </p:txBody>
      </p:sp>
      <p:sp>
        <p:nvSpPr>
          <p:cNvPr id="7" name="矢印: 下 6">
            <a:extLst>
              <a:ext uri="{FF2B5EF4-FFF2-40B4-BE49-F238E27FC236}">
                <a16:creationId xmlns:a16="http://schemas.microsoft.com/office/drawing/2014/main" id="{F6E85851-0E32-4047-B4CB-B78C86842328}"/>
              </a:ext>
            </a:extLst>
          </p:cNvPr>
          <p:cNvSpPr/>
          <p:nvPr/>
        </p:nvSpPr>
        <p:spPr>
          <a:xfrm rot="10800000">
            <a:off x="5649875" y="4895558"/>
            <a:ext cx="353590" cy="1252160"/>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60BA1F89-7CD5-4719-B3BE-995EBF8E531E}"/>
              </a:ext>
            </a:extLst>
          </p:cNvPr>
          <p:cNvSpPr/>
          <p:nvPr/>
        </p:nvSpPr>
        <p:spPr>
          <a:xfrm>
            <a:off x="5639062" y="580695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63" name="矢印: 下 62">
            <a:extLst>
              <a:ext uri="{FF2B5EF4-FFF2-40B4-BE49-F238E27FC236}">
                <a16:creationId xmlns:a16="http://schemas.microsoft.com/office/drawing/2014/main" id="{42BA9251-CB51-4FCA-84A0-65A9F5625459}"/>
              </a:ext>
            </a:extLst>
          </p:cNvPr>
          <p:cNvSpPr/>
          <p:nvPr/>
        </p:nvSpPr>
        <p:spPr>
          <a:xfrm rot="10800000">
            <a:off x="6345975" y="4063671"/>
            <a:ext cx="298937" cy="2086126"/>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正方形/長方形 63">
            <a:extLst>
              <a:ext uri="{FF2B5EF4-FFF2-40B4-BE49-F238E27FC236}">
                <a16:creationId xmlns:a16="http://schemas.microsoft.com/office/drawing/2014/main" id="{00BC8CFB-1FD8-4541-9E47-C31ADC339C31}"/>
              </a:ext>
            </a:extLst>
          </p:cNvPr>
          <p:cNvSpPr/>
          <p:nvPr/>
        </p:nvSpPr>
        <p:spPr>
          <a:xfrm>
            <a:off x="6303238" y="4159277"/>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grpSp>
        <p:nvGrpSpPr>
          <p:cNvPr id="15" name="グループ化 14">
            <a:extLst>
              <a:ext uri="{FF2B5EF4-FFF2-40B4-BE49-F238E27FC236}">
                <a16:creationId xmlns:a16="http://schemas.microsoft.com/office/drawing/2014/main" id="{8C726023-FA4A-4BB8-B30C-FB8665CAC9F3}"/>
              </a:ext>
            </a:extLst>
          </p:cNvPr>
          <p:cNvGrpSpPr/>
          <p:nvPr/>
        </p:nvGrpSpPr>
        <p:grpSpPr>
          <a:xfrm>
            <a:off x="110393" y="1567819"/>
            <a:ext cx="3207243" cy="5368604"/>
            <a:chOff x="110393" y="1567819"/>
            <a:chExt cx="3207243" cy="5368604"/>
          </a:xfrm>
        </p:grpSpPr>
        <p:grpSp>
          <p:nvGrpSpPr>
            <p:cNvPr id="13" name="グループ化 12">
              <a:extLst>
                <a:ext uri="{FF2B5EF4-FFF2-40B4-BE49-F238E27FC236}">
                  <a16:creationId xmlns:a16="http://schemas.microsoft.com/office/drawing/2014/main" id="{EF143678-2088-487E-AA4F-90CE1B896EC1}"/>
                </a:ext>
              </a:extLst>
            </p:cNvPr>
            <p:cNvGrpSpPr/>
            <p:nvPr/>
          </p:nvGrpSpPr>
          <p:grpSpPr>
            <a:xfrm>
              <a:off x="110393" y="1942338"/>
              <a:ext cx="1233999" cy="4810621"/>
              <a:chOff x="110393" y="1942338"/>
              <a:chExt cx="1233999" cy="4810621"/>
            </a:xfrm>
          </p:grpSpPr>
          <p:sp>
            <p:nvSpPr>
              <p:cNvPr id="83" name="正方形/長方形 82">
                <a:extLst>
                  <a:ext uri="{FF2B5EF4-FFF2-40B4-BE49-F238E27FC236}">
                    <a16:creationId xmlns:a16="http://schemas.microsoft.com/office/drawing/2014/main" id="{90F9D3EF-341A-4851-A37B-C94C28540333}"/>
                  </a:ext>
                </a:extLst>
              </p:cNvPr>
              <p:cNvSpPr/>
              <p:nvPr/>
            </p:nvSpPr>
            <p:spPr>
              <a:xfrm>
                <a:off x="217176" y="2028892"/>
                <a:ext cx="999545"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74" name="Rectangle 142">
                <a:extLst>
                  <a:ext uri="{FF2B5EF4-FFF2-40B4-BE49-F238E27FC236}">
                    <a16:creationId xmlns:a16="http://schemas.microsoft.com/office/drawing/2014/main" id="{0C6C2282-6949-4D16-8A58-E3AF11E693F9}"/>
                  </a:ext>
                </a:extLst>
              </p:cNvPr>
              <p:cNvSpPr/>
              <p:nvPr/>
            </p:nvSpPr>
            <p:spPr>
              <a:xfrm>
                <a:off x="210102" y="4780208"/>
                <a:ext cx="1025589" cy="266418"/>
              </a:xfrm>
              <a:prstGeom prst="rect">
                <a:avLst/>
              </a:prstGeom>
              <a:ln>
                <a:noFill/>
              </a:ln>
            </p:spPr>
            <p:txBody>
              <a:bodyPr vert="horz" lIns="0" tIns="0" rIns="0" bIns="0" rtlCol="0">
                <a:noAutofit/>
              </a:bodyPr>
              <a:lstStyle/>
              <a:p>
                <a:pPr algn="ctr">
                  <a:lnSpc>
                    <a:spcPct val="107000"/>
                  </a:lnSpc>
                  <a:spcAft>
                    <a:spcPts val="650"/>
                  </a:spcAft>
                </a:pP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r>
                  <a:rPr lang="ja-JP" altLang="en-US"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働き方の選択</a:t>
                </a: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endParaRPr lang="ja-JP" altLang="en-US" sz="600" b="1" kern="100" dirty="0">
                  <a:solidFill>
                    <a:srgbClr val="FF0000"/>
                  </a:solidFill>
                  <a:latin typeface="Calibri" panose="020F0502020204030204" pitchFamily="34" charset="0"/>
                  <a:ea typeface="Calibri" panose="020F0502020204030204" pitchFamily="34" charset="0"/>
                </a:endParaRPr>
              </a:p>
            </p:txBody>
          </p:sp>
          <p:sp>
            <p:nvSpPr>
              <p:cNvPr id="5" name="正方形/長方形 4">
                <a:extLst>
                  <a:ext uri="{FF2B5EF4-FFF2-40B4-BE49-F238E27FC236}">
                    <a16:creationId xmlns:a16="http://schemas.microsoft.com/office/drawing/2014/main" id="{63005E41-72FB-4021-97F3-71D16FB2A887}"/>
                  </a:ext>
                </a:extLst>
              </p:cNvPr>
              <p:cNvSpPr/>
              <p:nvPr/>
            </p:nvSpPr>
            <p:spPr>
              <a:xfrm>
                <a:off x="110393" y="1942338"/>
                <a:ext cx="1233999" cy="4810621"/>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4" name="グループ化 13">
              <a:extLst>
                <a:ext uri="{FF2B5EF4-FFF2-40B4-BE49-F238E27FC236}">
                  <a16:creationId xmlns:a16="http://schemas.microsoft.com/office/drawing/2014/main" id="{721167B1-1492-4938-8C92-5D36FA289B10}"/>
                </a:ext>
              </a:extLst>
            </p:cNvPr>
            <p:cNvGrpSpPr/>
            <p:nvPr/>
          </p:nvGrpSpPr>
          <p:grpSpPr>
            <a:xfrm>
              <a:off x="1370611" y="1567819"/>
              <a:ext cx="1947025" cy="5368604"/>
              <a:chOff x="1370611" y="1567819"/>
              <a:chExt cx="1947025" cy="5368604"/>
            </a:xfrm>
          </p:grpSpPr>
          <p:grpSp>
            <p:nvGrpSpPr>
              <p:cNvPr id="3" name="グループ化 2">
                <a:extLst>
                  <a:ext uri="{FF2B5EF4-FFF2-40B4-BE49-F238E27FC236}">
                    <a16:creationId xmlns:a16="http://schemas.microsoft.com/office/drawing/2014/main" id="{9EC50DBC-1737-4BDF-8D11-57E59FE8CB13}"/>
                  </a:ext>
                </a:extLst>
              </p:cNvPr>
              <p:cNvGrpSpPr/>
              <p:nvPr/>
            </p:nvGrpSpPr>
            <p:grpSpPr>
              <a:xfrm>
                <a:off x="2052266" y="4438792"/>
                <a:ext cx="1175355" cy="1186462"/>
                <a:chOff x="2376222" y="4437995"/>
                <a:chExt cx="1175355" cy="1186462"/>
              </a:xfrm>
            </p:grpSpPr>
            <p:sp>
              <p:nvSpPr>
                <p:cNvPr id="85" name="正方形/長方形 84">
                  <a:extLst>
                    <a:ext uri="{FF2B5EF4-FFF2-40B4-BE49-F238E27FC236}">
                      <a16:creationId xmlns:a16="http://schemas.microsoft.com/office/drawing/2014/main" id="{935FC0EC-F3C6-4631-8D0B-285D39E42E44}"/>
                    </a:ext>
                  </a:extLst>
                </p:cNvPr>
                <p:cNvSpPr/>
                <p:nvPr/>
              </p:nvSpPr>
              <p:spPr>
                <a:xfrm>
                  <a:off x="2376222" y="4437995"/>
                  <a:ext cx="1175355" cy="118646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86" name="Rectangle 119">
                  <a:extLst>
                    <a:ext uri="{FF2B5EF4-FFF2-40B4-BE49-F238E27FC236}">
                      <a16:creationId xmlns:a16="http://schemas.microsoft.com/office/drawing/2014/main" id="{012B48A5-3D96-40A8-822E-1D7096FED018}"/>
                    </a:ext>
                  </a:extLst>
                </p:cNvPr>
                <p:cNvSpPr/>
                <p:nvPr/>
              </p:nvSpPr>
              <p:spPr>
                <a:xfrm>
                  <a:off x="2402569" y="4717936"/>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短時間で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grpSp>
            <p:nvGrpSpPr>
              <p:cNvPr id="8" name="グループ化 7">
                <a:extLst>
                  <a:ext uri="{FF2B5EF4-FFF2-40B4-BE49-F238E27FC236}">
                    <a16:creationId xmlns:a16="http://schemas.microsoft.com/office/drawing/2014/main" id="{CB36BD92-853E-4A82-97B1-A0A3322DC091}"/>
                  </a:ext>
                </a:extLst>
              </p:cNvPr>
              <p:cNvGrpSpPr/>
              <p:nvPr/>
            </p:nvGrpSpPr>
            <p:grpSpPr>
              <a:xfrm>
                <a:off x="2051392" y="5992500"/>
                <a:ext cx="1175355" cy="943923"/>
                <a:chOff x="2387220" y="6006918"/>
                <a:chExt cx="1175355" cy="943923"/>
              </a:xfrm>
            </p:grpSpPr>
            <p:sp>
              <p:nvSpPr>
                <p:cNvPr id="87" name="正方形/長方形 86">
                  <a:extLst>
                    <a:ext uri="{FF2B5EF4-FFF2-40B4-BE49-F238E27FC236}">
                      <a16:creationId xmlns:a16="http://schemas.microsoft.com/office/drawing/2014/main" id="{6BC47560-A7F6-46BB-B2C5-4D62EF16A8D2}"/>
                    </a:ext>
                  </a:extLst>
                </p:cNvPr>
                <p:cNvSpPr/>
                <p:nvPr/>
              </p:nvSpPr>
              <p:spPr>
                <a:xfrm>
                  <a:off x="2387220" y="6006918"/>
                  <a:ext cx="1175355" cy="70273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88" name="Rectangle 119">
                  <a:extLst>
                    <a:ext uri="{FF2B5EF4-FFF2-40B4-BE49-F238E27FC236}">
                      <a16:creationId xmlns:a16="http://schemas.microsoft.com/office/drawing/2014/main" id="{13D1D33D-6D76-47D3-96BE-1D90FB00BFF7}"/>
                    </a:ext>
                  </a:extLst>
                </p:cNvPr>
                <p:cNvSpPr/>
                <p:nvPr/>
              </p:nvSpPr>
              <p:spPr>
                <a:xfrm>
                  <a:off x="2414551" y="6164215"/>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公立学校では</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働かない</a:t>
                  </a:r>
                </a:p>
              </p:txBody>
            </p:sp>
          </p:grpSp>
          <p:grpSp>
            <p:nvGrpSpPr>
              <p:cNvPr id="2" name="グループ化 1">
                <a:extLst>
                  <a:ext uri="{FF2B5EF4-FFF2-40B4-BE49-F238E27FC236}">
                    <a16:creationId xmlns:a16="http://schemas.microsoft.com/office/drawing/2014/main" id="{8ADB4C05-BE9E-4440-9650-0BB67BDEA861}"/>
                  </a:ext>
                </a:extLst>
              </p:cNvPr>
              <p:cNvGrpSpPr/>
              <p:nvPr/>
            </p:nvGrpSpPr>
            <p:grpSpPr>
              <a:xfrm>
                <a:off x="2057581" y="2017118"/>
                <a:ext cx="1175355" cy="2026641"/>
                <a:chOff x="2376222" y="2028892"/>
                <a:chExt cx="1175355" cy="2026641"/>
              </a:xfrm>
            </p:grpSpPr>
            <p:sp>
              <p:nvSpPr>
                <p:cNvPr id="84" name="正方形/長方形 83">
                  <a:extLst>
                    <a:ext uri="{FF2B5EF4-FFF2-40B4-BE49-F238E27FC236}">
                      <a16:creationId xmlns:a16="http://schemas.microsoft.com/office/drawing/2014/main" id="{083671F7-D1C9-4A14-8DE4-AA9EE137E5C7}"/>
                    </a:ext>
                  </a:extLst>
                </p:cNvPr>
                <p:cNvSpPr/>
                <p:nvPr/>
              </p:nvSpPr>
              <p:spPr>
                <a:xfrm>
                  <a:off x="2376222" y="2028892"/>
                  <a:ext cx="1175355" cy="20266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8" name="Rectangle 119">
                  <a:extLst>
                    <a:ext uri="{FF2B5EF4-FFF2-40B4-BE49-F238E27FC236}">
                      <a16:creationId xmlns:a16="http://schemas.microsoft.com/office/drawing/2014/main" id="{6F4F1464-7A5D-4416-B863-F179BA81C26A}"/>
                    </a:ext>
                  </a:extLst>
                </p:cNvPr>
                <p:cNvSpPr/>
                <p:nvPr/>
              </p:nvSpPr>
              <p:spPr>
                <a:xfrm>
                  <a:off x="2376222" y="2756852"/>
                  <a:ext cx="1146407"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フルタイムで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sp>
            <p:nvSpPr>
              <p:cNvPr id="12" name="左中かっこ 11">
                <a:extLst>
                  <a:ext uri="{FF2B5EF4-FFF2-40B4-BE49-F238E27FC236}">
                    <a16:creationId xmlns:a16="http://schemas.microsoft.com/office/drawing/2014/main" id="{2DF445D4-8FE9-4DF8-93CA-35641385A371}"/>
                  </a:ext>
                </a:extLst>
              </p:cNvPr>
              <p:cNvSpPr/>
              <p:nvPr/>
            </p:nvSpPr>
            <p:spPr>
              <a:xfrm>
                <a:off x="1370611" y="1958340"/>
                <a:ext cx="546001" cy="47631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6" name="Rectangle 142">
                <a:extLst>
                  <a:ext uri="{FF2B5EF4-FFF2-40B4-BE49-F238E27FC236}">
                    <a16:creationId xmlns:a16="http://schemas.microsoft.com/office/drawing/2014/main" id="{365899A2-0AFE-4D8D-A430-6B56DCCFF4F2}"/>
                  </a:ext>
                </a:extLst>
              </p:cNvPr>
              <p:cNvSpPr/>
              <p:nvPr/>
            </p:nvSpPr>
            <p:spPr>
              <a:xfrm>
                <a:off x="2129336" y="1567819"/>
                <a:ext cx="1025589" cy="393560"/>
              </a:xfrm>
              <a:prstGeom prst="rect">
                <a:avLst/>
              </a:prstGeom>
              <a:ln>
                <a:noFill/>
              </a:ln>
            </p:spPr>
            <p:txBody>
              <a:bodyPr vert="horz" lIns="0" tIns="0" rIns="0" bIns="0" rtlCol="0">
                <a:noAutofit/>
              </a:bodyPr>
              <a:lstStyle/>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選択した</a:t>
                </a:r>
                <a:r>
                  <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歳</a:t>
                </a:r>
                <a:endPar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endParaRPr>
              </a:p>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以降の働き方</a:t>
                </a:r>
                <a:endParaRPr lang="ja-JP" altLang="en-US" sz="600" b="1" kern="100" dirty="0">
                  <a:solidFill>
                    <a:srgbClr val="00B050"/>
                  </a:solidFill>
                  <a:latin typeface="Calibri" panose="020F0502020204030204" pitchFamily="34" charset="0"/>
                  <a:ea typeface="Calibri" panose="020F0502020204030204" pitchFamily="34" charset="0"/>
                </a:endParaRPr>
              </a:p>
            </p:txBody>
          </p:sp>
          <p:sp>
            <p:nvSpPr>
              <p:cNvPr id="67" name="正方形/長方形 66">
                <a:extLst>
                  <a:ext uri="{FF2B5EF4-FFF2-40B4-BE49-F238E27FC236}">
                    <a16:creationId xmlns:a16="http://schemas.microsoft.com/office/drawing/2014/main" id="{DC035708-F41E-4613-8E8F-C9EA560236D1}"/>
                  </a:ext>
                </a:extLst>
              </p:cNvPr>
              <p:cNvSpPr/>
              <p:nvPr/>
            </p:nvSpPr>
            <p:spPr>
              <a:xfrm>
                <a:off x="1977021" y="1958341"/>
                <a:ext cx="1340615" cy="4783474"/>
              </a:xfrm>
              <a:prstGeom prst="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sp>
        <p:nvSpPr>
          <p:cNvPr id="95" name="矢印: 下 94">
            <a:extLst>
              <a:ext uri="{FF2B5EF4-FFF2-40B4-BE49-F238E27FC236}">
                <a16:creationId xmlns:a16="http://schemas.microsoft.com/office/drawing/2014/main" id="{2B9B491F-6867-45D0-AD5D-B8807E578DEA}"/>
              </a:ext>
            </a:extLst>
          </p:cNvPr>
          <p:cNvSpPr/>
          <p:nvPr/>
        </p:nvSpPr>
        <p:spPr>
          <a:xfrm rot="10800000">
            <a:off x="7314282" y="4780208"/>
            <a:ext cx="298937" cy="1362452"/>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正方形/長方形 97">
            <a:extLst>
              <a:ext uri="{FF2B5EF4-FFF2-40B4-BE49-F238E27FC236}">
                <a16:creationId xmlns:a16="http://schemas.microsoft.com/office/drawing/2014/main" id="{F82F52C5-F7FC-4D4B-BFF3-EF53FA126C71}"/>
              </a:ext>
            </a:extLst>
          </p:cNvPr>
          <p:cNvSpPr/>
          <p:nvPr/>
        </p:nvSpPr>
        <p:spPr>
          <a:xfrm>
            <a:off x="7282810" y="5803668"/>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69" name="矢印: 下 68">
            <a:extLst>
              <a:ext uri="{FF2B5EF4-FFF2-40B4-BE49-F238E27FC236}">
                <a16:creationId xmlns:a16="http://schemas.microsoft.com/office/drawing/2014/main" id="{EA2FCAA1-1E21-4D29-A4E7-B2BB0B08D63D}"/>
              </a:ext>
            </a:extLst>
          </p:cNvPr>
          <p:cNvSpPr/>
          <p:nvPr/>
        </p:nvSpPr>
        <p:spPr>
          <a:xfrm rot="10800000">
            <a:off x="7609829" y="4780208"/>
            <a:ext cx="298937" cy="453966"/>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正方形/長方形 69">
            <a:extLst>
              <a:ext uri="{FF2B5EF4-FFF2-40B4-BE49-F238E27FC236}">
                <a16:creationId xmlns:a16="http://schemas.microsoft.com/office/drawing/2014/main" id="{583C12EE-BCEE-40DF-8BE5-454918C75B70}"/>
              </a:ext>
            </a:extLst>
          </p:cNvPr>
          <p:cNvSpPr/>
          <p:nvPr/>
        </p:nvSpPr>
        <p:spPr>
          <a:xfrm>
            <a:off x="7568575" y="4895558"/>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71" name="正方形/長方形 70">
            <a:extLst>
              <a:ext uri="{FF2B5EF4-FFF2-40B4-BE49-F238E27FC236}">
                <a16:creationId xmlns:a16="http://schemas.microsoft.com/office/drawing/2014/main" id="{B11E82BE-ADC0-41C1-B384-9D20B5C80B29}"/>
              </a:ext>
            </a:extLst>
          </p:cNvPr>
          <p:cNvSpPr/>
          <p:nvPr/>
        </p:nvSpPr>
        <p:spPr>
          <a:xfrm>
            <a:off x="7029483" y="4099198"/>
            <a:ext cx="273468" cy="93449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solidFill>
                  <a:schemeClr val="tx1"/>
                </a:solidFill>
                <a:latin typeface="+mj-ea"/>
                <a:ea typeface="+mj-ea"/>
              </a:rPr>
              <a:t>定年退職相当年齢</a:t>
            </a:r>
            <a:endParaRPr lang="en-US" altLang="ja-JP" sz="700" b="1" dirty="0">
              <a:solidFill>
                <a:schemeClr val="tx1"/>
              </a:solidFill>
              <a:latin typeface="+mj-ea"/>
              <a:ea typeface="+mj-ea"/>
            </a:endParaRPr>
          </a:p>
        </p:txBody>
      </p:sp>
      <p:sp>
        <p:nvSpPr>
          <p:cNvPr id="92" name="正方形/長方形 91">
            <a:extLst>
              <a:ext uri="{FF2B5EF4-FFF2-40B4-BE49-F238E27FC236}">
                <a16:creationId xmlns:a16="http://schemas.microsoft.com/office/drawing/2014/main" id="{C21CEDE7-64C8-4462-B976-4A2DD5A22E98}"/>
              </a:ext>
            </a:extLst>
          </p:cNvPr>
          <p:cNvSpPr/>
          <p:nvPr/>
        </p:nvSpPr>
        <p:spPr>
          <a:xfrm>
            <a:off x="9493845" y="2018064"/>
            <a:ext cx="273468" cy="3015625"/>
          </a:xfrm>
          <a:prstGeom prst="rect">
            <a:avLst/>
          </a:prstGeom>
          <a:solidFill>
            <a:schemeClr val="accent1">
              <a:lumMod val="20000"/>
              <a:lumOff val="8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mj-ea"/>
                <a:ea typeface="+mj-ea"/>
              </a:rPr>
              <a:t>年金支給開始年齢</a:t>
            </a:r>
            <a:endParaRPr lang="en-US" altLang="ja-JP" sz="900" b="1" dirty="0">
              <a:solidFill>
                <a:schemeClr val="tx1"/>
              </a:solidFill>
              <a:latin typeface="+mj-ea"/>
              <a:ea typeface="+mj-ea"/>
            </a:endParaRPr>
          </a:p>
        </p:txBody>
      </p:sp>
      <p:sp>
        <p:nvSpPr>
          <p:cNvPr id="94" name="矢印: 下 93">
            <a:extLst>
              <a:ext uri="{FF2B5EF4-FFF2-40B4-BE49-F238E27FC236}">
                <a16:creationId xmlns:a16="http://schemas.microsoft.com/office/drawing/2014/main" id="{7C840C75-7226-4AE4-B9BC-A81EA40C685C}"/>
              </a:ext>
            </a:extLst>
          </p:cNvPr>
          <p:cNvSpPr/>
          <p:nvPr/>
        </p:nvSpPr>
        <p:spPr>
          <a:xfrm rot="10800000">
            <a:off x="6068095" y="4063671"/>
            <a:ext cx="298937" cy="1095496"/>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正方形/長方形 95">
            <a:extLst>
              <a:ext uri="{FF2B5EF4-FFF2-40B4-BE49-F238E27FC236}">
                <a16:creationId xmlns:a16="http://schemas.microsoft.com/office/drawing/2014/main" id="{CE3EFE4E-812E-4C0B-9E71-C3738B8CA92F}"/>
              </a:ext>
            </a:extLst>
          </p:cNvPr>
          <p:cNvSpPr/>
          <p:nvPr/>
        </p:nvSpPr>
        <p:spPr>
          <a:xfrm>
            <a:off x="6034904" y="4159260"/>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97" name="Rectangle 142">
            <a:extLst>
              <a:ext uri="{FF2B5EF4-FFF2-40B4-BE49-F238E27FC236}">
                <a16:creationId xmlns:a16="http://schemas.microsoft.com/office/drawing/2014/main" id="{78767193-A1E7-41EB-A24F-4B3674FF2DF1}"/>
              </a:ext>
            </a:extLst>
          </p:cNvPr>
          <p:cNvSpPr/>
          <p:nvPr/>
        </p:nvSpPr>
        <p:spPr>
          <a:xfrm>
            <a:off x="5482072" y="4470403"/>
            <a:ext cx="1464198" cy="139714"/>
          </a:xfrm>
          <a:prstGeom prst="rect">
            <a:avLst/>
          </a:prstGeom>
          <a:noFill/>
          <a:ln>
            <a:noFill/>
          </a:ln>
        </p:spPr>
        <p:txBody>
          <a:bodyPr vert="horz" lIns="0" tIns="0" rIns="0" bIns="0" rtlCol="0">
            <a:noAutofit/>
          </a:bodyPr>
          <a:lstStyle/>
          <a:p>
            <a:pPr algn="ctr">
              <a:lnSpc>
                <a:spcPts val="800"/>
              </a:lnSpc>
              <a:spcAft>
                <a:spcPts val="650"/>
              </a:spcAft>
            </a:pPr>
            <a:r>
              <a:rPr lang="ja-JP" altLang="en-US" sz="1000" b="1" dirty="0">
                <a:solidFill>
                  <a:srgbClr val="FF0000"/>
                </a:solidFill>
                <a:latin typeface="HG丸ｺﾞｼｯｸM-PRO" panose="020F0600000000000000" pitchFamily="50" charset="-128"/>
                <a:ea typeface="HG丸ｺﾞｼｯｸM-PRO" panose="020F0600000000000000" pitchFamily="50" charset="-128"/>
              </a:rPr>
              <a:t>退職しているため不可</a:t>
            </a:r>
          </a:p>
        </p:txBody>
      </p:sp>
    </p:spTree>
    <p:extLst>
      <p:ext uri="{BB962C8B-B14F-4D97-AF65-F5344CB8AC3E}">
        <p14:creationId xmlns:p14="http://schemas.microsoft.com/office/powerpoint/2010/main" val="272209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4" y="1895417"/>
            <a:ext cx="6010635"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３　６０歳以降の職務内容</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4E340722-04EE-4A3B-8769-9E321CD43D36}"/>
              </a:ext>
            </a:extLst>
          </p:cNvPr>
          <p:cNvSpPr>
            <a:spLocks noGrp="1"/>
          </p:cNvSpPr>
          <p:nvPr>
            <p:ph type="sldNum" sz="quarter" idx="12"/>
          </p:nvPr>
        </p:nvSpPr>
        <p:spPr/>
        <p:txBody>
          <a:bodyPr/>
          <a:lstStyle/>
          <a:p>
            <a:fld id="{5B6709DF-EC61-433D-BD3A-50B4378470A9}" type="slidenum">
              <a:rPr kumimoji="1" lang="ja-JP" altLang="en-US" smtClean="0"/>
              <a:t>11</a:t>
            </a:fld>
            <a:endParaRPr kumimoji="1" lang="ja-JP" altLang="en-US"/>
          </a:p>
        </p:txBody>
      </p:sp>
    </p:spTree>
    <p:extLst>
      <p:ext uri="{BB962C8B-B14F-4D97-AF65-F5344CB8AC3E}">
        <p14:creationId xmlns:p14="http://schemas.microsoft.com/office/powerpoint/2010/main" val="175401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68872" y="273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３　６０歳以降の職務内容</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4197"/>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742B57A5-6B77-4C8F-BFC2-E5BF77FBEAD6}"/>
              </a:ext>
            </a:extLst>
          </p:cNvPr>
          <p:cNvSpPr txBox="1"/>
          <p:nvPr/>
        </p:nvSpPr>
        <p:spPr>
          <a:xfrm>
            <a:off x="248343" y="1808838"/>
            <a:ext cx="9420589" cy="2040786"/>
          </a:xfrm>
          <a:prstGeom prst="rect">
            <a:avLst/>
          </a:prstGeom>
          <a:solidFill>
            <a:schemeClr val="accent4">
              <a:lumMod val="40000"/>
              <a:lumOff val="60000"/>
            </a:schemeClr>
          </a:solidFill>
          <a:ln w="12700">
            <a:noFill/>
            <a:prstDash val="solid"/>
          </a:ln>
        </p:spPr>
        <p:txBody>
          <a:bodyPr wrap="square" rtlCol="0">
            <a:noAutofit/>
          </a:bodyPr>
          <a:lstStyle/>
          <a:p>
            <a:pPr>
              <a:lnSpc>
                <a:spcPts val="500"/>
              </a:lnSpc>
            </a:pPr>
            <a:r>
              <a:rPr lang="ja-JP" altLang="en-US" b="1" dirty="0">
                <a:latin typeface="+mj-ea"/>
                <a:ea typeface="+mj-ea"/>
              </a:rPr>
              <a:t>　</a:t>
            </a:r>
            <a:endParaRPr lang="en-US" altLang="ja-JP" b="1" dirty="0">
              <a:latin typeface="+mj-ea"/>
              <a:ea typeface="+mj-ea"/>
            </a:endParaRPr>
          </a:p>
          <a:p>
            <a:r>
              <a:rPr lang="ja-JP" altLang="en-US" sz="2000" dirty="0">
                <a:latin typeface="+mn-ea"/>
              </a:rPr>
              <a:t>○　基本的には、</a:t>
            </a:r>
            <a:r>
              <a:rPr lang="en-US" altLang="ja-JP" sz="2000" dirty="0">
                <a:latin typeface="+mn-ea"/>
              </a:rPr>
              <a:t>60</a:t>
            </a:r>
            <a:r>
              <a:rPr lang="ja-JP" altLang="en-US" sz="2000" dirty="0">
                <a:latin typeface="+mn-ea"/>
              </a:rPr>
              <a:t>歳まで従事していた職務に従事し、長年にわたり校務で</a:t>
            </a:r>
            <a:r>
              <a:rPr lang="ja-JP" altLang="en-US" sz="2000" dirty="0" err="1">
                <a:latin typeface="+mn-ea"/>
              </a:rPr>
              <a:t>培っ</a:t>
            </a:r>
            <a:endParaRPr lang="en-US" altLang="ja-JP" sz="2000" dirty="0">
              <a:latin typeface="+mn-ea"/>
            </a:endParaRPr>
          </a:p>
          <a:p>
            <a:r>
              <a:rPr lang="ja-JP" altLang="en-US" sz="2000" dirty="0">
                <a:latin typeface="+mn-ea"/>
              </a:rPr>
              <a:t>　</a:t>
            </a:r>
            <a:r>
              <a:rPr lang="ja-JP" altLang="en-US" sz="2000" dirty="0" err="1">
                <a:latin typeface="+mn-ea"/>
              </a:rPr>
              <a:t>た</a:t>
            </a:r>
            <a:r>
              <a:rPr lang="ja-JP" altLang="en-US" sz="2000" dirty="0">
                <a:latin typeface="+mn-ea"/>
              </a:rPr>
              <a:t>知識や経験を、学校現場で引き続き発揮していただくことになります。</a:t>
            </a:r>
            <a:endParaRPr lang="en-US" altLang="ja-JP" sz="2000" dirty="0">
              <a:latin typeface="+mn-ea"/>
            </a:endParaRPr>
          </a:p>
          <a:p>
            <a:r>
              <a:rPr lang="ja-JP" altLang="en-US" sz="1400" dirty="0">
                <a:latin typeface="+mn-ea"/>
              </a:rPr>
              <a:t>　</a:t>
            </a:r>
            <a:r>
              <a:rPr lang="en-US" altLang="ja-JP" sz="1600" dirty="0">
                <a:latin typeface="+mn-ea"/>
              </a:rPr>
              <a:t>※</a:t>
            </a:r>
            <a:r>
              <a:rPr lang="ja-JP" altLang="en-US" sz="1600" dirty="0">
                <a:latin typeface="+mn-ea"/>
              </a:rPr>
              <a:t>　役職定年対象職員については、管理監督職以外の教職員としての勤務となります。</a:t>
            </a:r>
            <a:endParaRPr lang="en-US" altLang="ja-JP" sz="1600" dirty="0">
              <a:latin typeface="+mn-ea"/>
            </a:endParaRPr>
          </a:p>
          <a:p>
            <a:r>
              <a:rPr lang="ja-JP" altLang="en-US" sz="1600" dirty="0">
                <a:latin typeface="+mn-ea"/>
              </a:rPr>
              <a:t>　　　事務長の職務に関しては次のページを参照してください。</a:t>
            </a:r>
            <a:endParaRPr lang="en-US" altLang="ja-JP" sz="1600" dirty="0">
              <a:latin typeface="+mn-ea"/>
            </a:endParaRPr>
          </a:p>
          <a:p>
            <a:endParaRPr lang="en-US" altLang="ja-JP" sz="1600" dirty="0">
              <a:latin typeface="+mn-ea"/>
            </a:endParaRPr>
          </a:p>
          <a:p>
            <a:r>
              <a:rPr lang="ja-JP" altLang="en-US" sz="2000" dirty="0">
                <a:latin typeface="+mn-ea"/>
              </a:rPr>
              <a:t>○　校務分掌が割り当てられ、学級担任等の業務にも当たります。</a:t>
            </a:r>
            <a:endParaRPr lang="en-US" altLang="ja-JP" sz="2000" dirty="0">
              <a:latin typeface="+mn-ea"/>
            </a:endParaRPr>
          </a:p>
          <a:p>
            <a:endParaRPr lang="en-US" altLang="ja-JP" dirty="0">
              <a:latin typeface="+mn-ea"/>
            </a:endParaRPr>
          </a:p>
        </p:txBody>
      </p:sp>
      <p:sp>
        <p:nvSpPr>
          <p:cNvPr id="10" name="正方形/長方形 9">
            <a:extLst>
              <a:ext uri="{FF2B5EF4-FFF2-40B4-BE49-F238E27FC236}">
                <a16:creationId xmlns:a16="http://schemas.microsoft.com/office/drawing/2014/main" id="{6D9FA146-D1A0-48D1-BA57-0302F37A3487}"/>
              </a:ext>
            </a:extLst>
          </p:cNvPr>
          <p:cNvSpPr/>
          <p:nvPr/>
        </p:nvSpPr>
        <p:spPr>
          <a:xfrm>
            <a:off x="248344" y="690158"/>
            <a:ext cx="9409312" cy="83099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これまで培った豊富な知識及び経験を引き続き学校現場で生かしていただきます。</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3" name="直線コネクタ 12">
            <a:extLst>
              <a:ext uri="{FF2B5EF4-FFF2-40B4-BE49-F238E27FC236}">
                <a16:creationId xmlns:a16="http://schemas.microsoft.com/office/drawing/2014/main" id="{7A96986F-F2CD-4D62-947C-C43C8BA8FBEB}"/>
              </a:ext>
            </a:extLst>
          </p:cNvPr>
          <p:cNvCxnSpPr>
            <a:cxnSpLocks/>
          </p:cNvCxnSpPr>
          <p:nvPr/>
        </p:nvCxnSpPr>
        <p:spPr>
          <a:xfrm>
            <a:off x="379567" y="915155"/>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8" name="スライド番号プレースホルダー 7">
            <a:extLst>
              <a:ext uri="{FF2B5EF4-FFF2-40B4-BE49-F238E27FC236}">
                <a16:creationId xmlns:a16="http://schemas.microsoft.com/office/drawing/2014/main" id="{B70EF871-88D5-4700-A1C6-E5AC603F25F4}"/>
              </a:ext>
            </a:extLst>
          </p:cNvPr>
          <p:cNvSpPr>
            <a:spLocks noGrp="1"/>
          </p:cNvSpPr>
          <p:nvPr>
            <p:ph type="sldNum" sz="quarter" idx="12"/>
          </p:nvPr>
        </p:nvSpPr>
        <p:spPr/>
        <p:txBody>
          <a:bodyPr/>
          <a:lstStyle/>
          <a:p>
            <a:fld id="{5B6709DF-EC61-433D-BD3A-50B4378470A9}" type="slidenum">
              <a:rPr kumimoji="1" lang="ja-JP" altLang="en-US" smtClean="0"/>
              <a:t>12</a:t>
            </a:fld>
            <a:endParaRPr kumimoji="1" lang="ja-JP" altLang="en-US"/>
          </a:p>
        </p:txBody>
      </p:sp>
      <p:grpSp>
        <p:nvGrpSpPr>
          <p:cNvPr id="26" name="グループ化 25">
            <a:extLst>
              <a:ext uri="{FF2B5EF4-FFF2-40B4-BE49-F238E27FC236}">
                <a16:creationId xmlns:a16="http://schemas.microsoft.com/office/drawing/2014/main" id="{49D5652E-96BD-4502-AC0B-0B658F063E7C}"/>
              </a:ext>
            </a:extLst>
          </p:cNvPr>
          <p:cNvGrpSpPr/>
          <p:nvPr/>
        </p:nvGrpSpPr>
        <p:grpSpPr>
          <a:xfrm>
            <a:off x="1041522" y="3953931"/>
            <a:ext cx="7822955" cy="2767545"/>
            <a:chOff x="1041522" y="3953931"/>
            <a:chExt cx="7822955" cy="2767545"/>
          </a:xfrm>
        </p:grpSpPr>
        <p:grpSp>
          <p:nvGrpSpPr>
            <p:cNvPr id="22" name="グループ化 21">
              <a:extLst>
                <a:ext uri="{FF2B5EF4-FFF2-40B4-BE49-F238E27FC236}">
                  <a16:creationId xmlns:a16="http://schemas.microsoft.com/office/drawing/2014/main" id="{C13B2DAE-F543-45FC-83C8-3AC110B5F3FA}"/>
                </a:ext>
              </a:extLst>
            </p:cNvPr>
            <p:cNvGrpSpPr/>
            <p:nvPr/>
          </p:nvGrpSpPr>
          <p:grpSpPr>
            <a:xfrm>
              <a:off x="1041522" y="3953931"/>
              <a:ext cx="7822955" cy="2767545"/>
              <a:chOff x="7117257" y="1460961"/>
              <a:chExt cx="9269465" cy="3512784"/>
            </a:xfrm>
          </p:grpSpPr>
          <p:sp>
            <p:nvSpPr>
              <p:cNvPr id="7" name="正方形/長方形 6">
                <a:extLst>
                  <a:ext uri="{FF2B5EF4-FFF2-40B4-BE49-F238E27FC236}">
                    <a16:creationId xmlns:a16="http://schemas.microsoft.com/office/drawing/2014/main" id="{AE2FFD8C-995A-47F6-9EE9-10B1090EAF75}"/>
                  </a:ext>
                </a:extLst>
              </p:cNvPr>
              <p:cNvSpPr/>
              <p:nvPr/>
            </p:nvSpPr>
            <p:spPr>
              <a:xfrm>
                <a:off x="7117257" y="1705820"/>
                <a:ext cx="9269465" cy="32679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587ECF4E-6833-4D1F-A2DA-D35B3CB61235}"/>
                  </a:ext>
                </a:extLst>
              </p:cNvPr>
              <p:cNvSpPr txBox="1"/>
              <p:nvPr/>
            </p:nvSpPr>
            <p:spPr>
              <a:xfrm>
                <a:off x="9837554" y="1460961"/>
                <a:ext cx="3996000" cy="497565"/>
              </a:xfrm>
              <a:prstGeom prst="rect">
                <a:avLst/>
              </a:prstGeom>
              <a:solidFill>
                <a:schemeClr val="bg1"/>
              </a:solidFill>
              <a:ln>
                <a:solidFill>
                  <a:schemeClr val="tx1"/>
                </a:solidFill>
              </a:ln>
            </p:spPr>
            <p:txBody>
              <a:bodyPr wrap="square" rtlCol="0">
                <a:spAutoFit/>
              </a:bodyPr>
              <a:lstStyle/>
              <a:p>
                <a:pPr algn="ctr"/>
                <a:r>
                  <a:rPr kumimoji="1" lang="en-US" altLang="ja-JP" sz="1600" b="1" dirty="0"/>
                  <a:t>60</a:t>
                </a:r>
                <a:r>
                  <a:rPr kumimoji="1" lang="ja-JP" altLang="en-US" sz="1600" b="1" dirty="0"/>
                  <a:t>歳以降の教職員のイメージ</a:t>
                </a:r>
              </a:p>
            </p:txBody>
          </p:sp>
          <p:grpSp>
            <p:nvGrpSpPr>
              <p:cNvPr id="21" name="グループ化 20">
                <a:extLst>
                  <a:ext uri="{FF2B5EF4-FFF2-40B4-BE49-F238E27FC236}">
                    <a16:creationId xmlns:a16="http://schemas.microsoft.com/office/drawing/2014/main" id="{FB2A4D8F-A443-4561-801F-76FD6AB11D7C}"/>
                  </a:ext>
                </a:extLst>
              </p:cNvPr>
              <p:cNvGrpSpPr/>
              <p:nvPr/>
            </p:nvGrpSpPr>
            <p:grpSpPr>
              <a:xfrm>
                <a:off x="10731538" y="2024942"/>
                <a:ext cx="2880001" cy="2880000"/>
                <a:chOff x="10731538" y="2024942"/>
                <a:chExt cx="2880001" cy="2880000"/>
              </a:xfrm>
            </p:grpSpPr>
            <p:sp>
              <p:nvSpPr>
                <p:cNvPr id="18" name="楕円 17">
                  <a:extLst>
                    <a:ext uri="{FF2B5EF4-FFF2-40B4-BE49-F238E27FC236}">
                      <a16:creationId xmlns:a16="http://schemas.microsoft.com/office/drawing/2014/main" id="{5CB22F3A-604D-4F5B-AA59-22BB8A6ADA7E}"/>
                    </a:ext>
                  </a:extLst>
                </p:cNvPr>
                <p:cNvSpPr/>
                <p:nvPr/>
              </p:nvSpPr>
              <p:spPr>
                <a:xfrm>
                  <a:off x="10731538" y="2024942"/>
                  <a:ext cx="2880001" cy="288000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楕円 1">
                  <a:extLst>
                    <a:ext uri="{FF2B5EF4-FFF2-40B4-BE49-F238E27FC236}">
                      <a16:creationId xmlns:a16="http://schemas.microsoft.com/office/drawing/2014/main" id="{315CDFF5-E6FF-490E-9141-6FC9820028CE}"/>
                    </a:ext>
                  </a:extLst>
                </p:cNvPr>
                <p:cNvSpPr/>
                <p:nvPr/>
              </p:nvSpPr>
              <p:spPr>
                <a:xfrm>
                  <a:off x="10899528" y="3307978"/>
                  <a:ext cx="1260000" cy="126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6D5FB888-6D0C-4C09-B3BA-6E85EEAE8DB9}"/>
                    </a:ext>
                  </a:extLst>
                </p:cNvPr>
                <p:cNvSpPr/>
                <p:nvPr/>
              </p:nvSpPr>
              <p:spPr>
                <a:xfrm>
                  <a:off x="12180026" y="3307978"/>
                  <a:ext cx="1260000" cy="1260000"/>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8E7E11F7-2CCD-4C91-B585-A688CDB547C4}"/>
                    </a:ext>
                  </a:extLst>
                </p:cNvPr>
                <p:cNvSpPr txBox="1"/>
                <p:nvPr/>
              </p:nvSpPr>
              <p:spPr>
                <a:xfrm>
                  <a:off x="12267749" y="3757586"/>
                  <a:ext cx="1087299" cy="527383"/>
                </a:xfrm>
                <a:prstGeom prst="rect">
                  <a:avLst/>
                </a:prstGeom>
                <a:noFill/>
              </p:spPr>
              <p:txBody>
                <a:bodyPr wrap="square" rtlCol="0">
                  <a:spAutoFit/>
                </a:bodyPr>
                <a:lstStyle/>
                <a:p>
                  <a:pPr algn="ctr"/>
                  <a:r>
                    <a:rPr kumimoji="1" lang="ja-JP" altLang="en-US" sz="1050" b="1" dirty="0"/>
                    <a:t>若手等への</a:t>
                  </a:r>
                  <a:endParaRPr kumimoji="1" lang="en-US" altLang="ja-JP" sz="1050" b="1" dirty="0"/>
                </a:p>
                <a:p>
                  <a:pPr algn="ctr"/>
                  <a:r>
                    <a:rPr kumimoji="1" lang="ja-JP" altLang="en-US" sz="1050" b="1" dirty="0"/>
                    <a:t>助言</a:t>
                  </a:r>
                </a:p>
              </p:txBody>
            </p:sp>
            <p:sp>
              <p:nvSpPr>
                <p:cNvPr id="14" name="テキスト ボックス 13">
                  <a:extLst>
                    <a:ext uri="{FF2B5EF4-FFF2-40B4-BE49-F238E27FC236}">
                      <a16:creationId xmlns:a16="http://schemas.microsoft.com/office/drawing/2014/main" id="{1B21AE5E-A7D9-4286-9C2B-9FFAC7451D27}"/>
                    </a:ext>
                  </a:extLst>
                </p:cNvPr>
                <p:cNvSpPr txBox="1"/>
                <p:nvPr/>
              </p:nvSpPr>
              <p:spPr>
                <a:xfrm>
                  <a:off x="11015731" y="3757586"/>
                  <a:ext cx="1027595" cy="527383"/>
                </a:xfrm>
                <a:prstGeom prst="rect">
                  <a:avLst/>
                </a:prstGeom>
                <a:noFill/>
              </p:spPr>
              <p:txBody>
                <a:bodyPr wrap="square" rtlCol="0">
                  <a:spAutoFit/>
                </a:bodyPr>
                <a:lstStyle/>
                <a:p>
                  <a:pPr algn="ctr"/>
                  <a:r>
                    <a:rPr kumimoji="1" lang="ja-JP" altLang="en-US" sz="1050" b="1" dirty="0"/>
                    <a:t>知識・経験の発揮</a:t>
                  </a:r>
                </a:p>
              </p:txBody>
            </p:sp>
            <p:sp>
              <p:nvSpPr>
                <p:cNvPr id="19" name="テキスト ボックス 18">
                  <a:extLst>
                    <a:ext uri="{FF2B5EF4-FFF2-40B4-BE49-F238E27FC236}">
                      <a16:creationId xmlns:a16="http://schemas.microsoft.com/office/drawing/2014/main" id="{9207C00D-6A8F-4DE6-B248-0BEA978C8DDD}"/>
                    </a:ext>
                  </a:extLst>
                </p:cNvPr>
                <p:cNvSpPr txBox="1"/>
                <p:nvPr/>
              </p:nvSpPr>
              <p:spPr>
                <a:xfrm>
                  <a:off x="11211492" y="2751750"/>
                  <a:ext cx="1896072" cy="588033"/>
                </a:xfrm>
                <a:prstGeom prst="rect">
                  <a:avLst/>
                </a:prstGeom>
                <a:noFill/>
              </p:spPr>
              <p:txBody>
                <a:bodyPr wrap="square" rtlCol="0">
                  <a:spAutoFit/>
                </a:bodyPr>
                <a:lstStyle/>
                <a:p>
                  <a:pPr algn="ctr"/>
                  <a:r>
                    <a:rPr kumimoji="1" lang="ja-JP" altLang="en-US" sz="2000" b="1" dirty="0"/>
                    <a:t>日々の業務</a:t>
                  </a:r>
                </a:p>
              </p:txBody>
            </p:sp>
          </p:grpSp>
        </p:grpSp>
        <p:sp>
          <p:nvSpPr>
            <p:cNvPr id="23" name="テキスト ボックス 22">
              <a:extLst>
                <a:ext uri="{FF2B5EF4-FFF2-40B4-BE49-F238E27FC236}">
                  <a16:creationId xmlns:a16="http://schemas.microsoft.com/office/drawing/2014/main" id="{F0FEDDB5-D866-41D5-ABE5-DE2B28403023}"/>
                </a:ext>
              </a:extLst>
            </p:cNvPr>
            <p:cNvSpPr txBox="1"/>
            <p:nvPr/>
          </p:nvSpPr>
          <p:spPr>
            <a:xfrm>
              <a:off x="1160805" y="4885385"/>
              <a:ext cx="2708346" cy="1477736"/>
            </a:xfrm>
            <a:prstGeom prst="rect">
              <a:avLst/>
            </a:prstGeom>
            <a:solidFill>
              <a:schemeClr val="bg1"/>
            </a:solidFill>
            <a:ln w="12700">
              <a:noFill/>
              <a:prstDash val="solid"/>
            </a:ln>
          </p:spPr>
          <p:txBody>
            <a:bodyPr wrap="square" rtlCol="0">
              <a:noAutofit/>
            </a:bodyPr>
            <a:lstStyle/>
            <a:p>
              <a:r>
                <a:rPr lang="ja-JP" altLang="en-US" dirty="0">
                  <a:latin typeface="+mn-ea"/>
                </a:rPr>
                <a:t>・日々の業務の中で、</a:t>
              </a:r>
              <a:endParaRPr lang="en-US" altLang="ja-JP" dirty="0">
                <a:latin typeface="+mn-ea"/>
              </a:endParaRPr>
            </a:p>
            <a:p>
              <a:r>
                <a:rPr lang="ja-JP" altLang="en-US" dirty="0">
                  <a:latin typeface="+mn-ea"/>
                </a:rPr>
                <a:t>　これまでに培った知識</a:t>
              </a:r>
              <a:endParaRPr lang="en-US" altLang="ja-JP" dirty="0">
                <a:latin typeface="+mn-ea"/>
              </a:endParaRPr>
            </a:p>
            <a:p>
              <a:r>
                <a:rPr lang="ja-JP" altLang="en-US" dirty="0">
                  <a:latin typeface="+mn-ea"/>
                </a:rPr>
                <a:t>　や経験を発揮</a:t>
              </a:r>
              <a:endParaRPr lang="en-US" altLang="ja-JP" dirty="0">
                <a:latin typeface="+mn-ea"/>
              </a:endParaRPr>
            </a:p>
            <a:p>
              <a:r>
                <a:rPr lang="ja-JP" altLang="en-US" dirty="0">
                  <a:latin typeface="+mn-ea"/>
                </a:rPr>
                <a:t>・若手教職員等への助言</a:t>
              </a:r>
              <a:endParaRPr lang="en-US" altLang="ja-JP" dirty="0">
                <a:latin typeface="+mn-ea"/>
              </a:endParaRPr>
            </a:p>
            <a:p>
              <a:r>
                <a:rPr lang="ja-JP" altLang="en-US" dirty="0">
                  <a:latin typeface="+mn-ea"/>
                </a:rPr>
                <a:t>　にも活躍</a:t>
              </a:r>
              <a:endParaRPr lang="en-US" altLang="ja-JP" dirty="0">
                <a:latin typeface="+mn-ea"/>
              </a:endParaRPr>
            </a:p>
          </p:txBody>
        </p:sp>
      </p:grpSp>
      <p:pic>
        <p:nvPicPr>
          <p:cNvPr id="27" name="図 26">
            <a:extLst>
              <a:ext uri="{FF2B5EF4-FFF2-40B4-BE49-F238E27FC236}">
                <a16:creationId xmlns:a16="http://schemas.microsoft.com/office/drawing/2014/main" id="{33A2B282-72CB-4705-9575-C7304E02972A}"/>
              </a:ext>
            </a:extLst>
          </p:cNvPr>
          <p:cNvPicPr>
            <a:picLocks noChangeAspect="1"/>
          </p:cNvPicPr>
          <p:nvPr/>
        </p:nvPicPr>
        <p:blipFill>
          <a:blip r:embed="rId2"/>
          <a:stretch>
            <a:fillRect/>
          </a:stretch>
        </p:blipFill>
        <p:spPr>
          <a:xfrm>
            <a:off x="6690814" y="5015602"/>
            <a:ext cx="2011842" cy="1617685"/>
          </a:xfrm>
          <a:prstGeom prst="rect">
            <a:avLst/>
          </a:prstGeom>
        </p:spPr>
      </p:pic>
    </p:spTree>
    <p:extLst>
      <p:ext uri="{BB962C8B-B14F-4D97-AF65-F5344CB8AC3E}">
        <p14:creationId xmlns:p14="http://schemas.microsoft.com/office/powerpoint/2010/main" val="3903374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353539" y="629535"/>
            <a:ext cx="2880000"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ts val="2500"/>
              </a:lnSpc>
              <a:buFont typeface="Wingdings" panose="05000000000000000000" pitchFamily="2" charset="2"/>
              <a:buChar char="n"/>
            </a:pPr>
            <a:r>
              <a:rPr lang="ja-JP" altLang="en-US" b="1" dirty="0">
                <a:solidFill>
                  <a:schemeClr val="tx1"/>
                </a:solidFill>
                <a:latin typeface="メイリオ" panose="020B0604030504040204" pitchFamily="50" charset="-128"/>
                <a:ea typeface="メイリオ" panose="020B0604030504040204" pitchFamily="50" charset="-128"/>
              </a:rPr>
              <a:t>事務長の職務について</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78A71118-027C-4BE0-92DD-B692A7AC7821}"/>
              </a:ext>
            </a:extLst>
          </p:cNvPr>
          <p:cNvSpPr/>
          <p:nvPr/>
        </p:nvSpPr>
        <p:spPr>
          <a:xfrm>
            <a:off x="353539" y="1158697"/>
            <a:ext cx="9362190" cy="1107904"/>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原則、６０歳以降は共同学校事務室長及びポスト事務長としてではなく、事務長以外の</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事務職員として勤務します。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　これに伴い、６０歳以降は職名が変わります。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8948CCE8-359C-4A85-90CC-1D1E9542C0D2}"/>
              </a:ext>
            </a:extLst>
          </p:cNvPr>
          <p:cNvCxnSpPr>
            <a:cxnSpLocks/>
          </p:cNvCxnSpPr>
          <p:nvPr/>
        </p:nvCxnSpPr>
        <p:spPr>
          <a:xfrm>
            <a:off x="578490" y="1433630"/>
            <a:ext cx="1037613"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3" name="正方形/長方形 12">
            <a:extLst>
              <a:ext uri="{FF2B5EF4-FFF2-40B4-BE49-F238E27FC236}">
                <a16:creationId xmlns:a16="http://schemas.microsoft.com/office/drawing/2014/main" id="{0BD107CF-3880-4AD3-8235-11E16E57DCB9}"/>
              </a:ext>
            </a:extLst>
          </p:cNvPr>
          <p:cNvSpPr/>
          <p:nvPr/>
        </p:nvSpPr>
        <p:spPr>
          <a:xfrm>
            <a:off x="244602" y="2576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３　 ６０歳以降の職務内容</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graphicFrame>
        <p:nvGraphicFramePr>
          <p:cNvPr id="2" name="表 1">
            <a:extLst>
              <a:ext uri="{FF2B5EF4-FFF2-40B4-BE49-F238E27FC236}">
                <a16:creationId xmlns:a16="http://schemas.microsoft.com/office/drawing/2014/main" id="{E251ACA7-1CB3-4EF0-B91F-AB6E0E42C7E9}"/>
              </a:ext>
            </a:extLst>
          </p:cNvPr>
          <p:cNvGraphicFramePr>
            <a:graphicFrameLocks noGrp="1"/>
          </p:cNvGraphicFramePr>
          <p:nvPr>
            <p:extLst>
              <p:ext uri="{D42A27DB-BD31-4B8C-83A1-F6EECF244321}">
                <p14:modId xmlns:p14="http://schemas.microsoft.com/office/powerpoint/2010/main" val="1473428621"/>
              </p:ext>
            </p:extLst>
          </p:nvPr>
        </p:nvGraphicFramePr>
        <p:xfrm>
          <a:off x="353539" y="2281841"/>
          <a:ext cx="9362192" cy="3224658"/>
        </p:xfrm>
        <a:graphic>
          <a:graphicData uri="http://schemas.openxmlformats.org/drawingml/2006/table">
            <a:tbl>
              <a:tblPr firstRow="1" bandRow="1">
                <a:tableStyleId>{5C22544A-7EE6-4342-B048-85BDC9FD1C3A}</a:tableStyleId>
              </a:tblPr>
              <a:tblGrid>
                <a:gridCol w="2340548">
                  <a:extLst>
                    <a:ext uri="{9D8B030D-6E8A-4147-A177-3AD203B41FA5}">
                      <a16:colId xmlns:a16="http://schemas.microsoft.com/office/drawing/2014/main" val="4133383962"/>
                    </a:ext>
                  </a:extLst>
                </a:gridCol>
                <a:gridCol w="2340548">
                  <a:extLst>
                    <a:ext uri="{9D8B030D-6E8A-4147-A177-3AD203B41FA5}">
                      <a16:colId xmlns:a16="http://schemas.microsoft.com/office/drawing/2014/main" val="2698765885"/>
                    </a:ext>
                  </a:extLst>
                </a:gridCol>
                <a:gridCol w="2340548">
                  <a:extLst>
                    <a:ext uri="{9D8B030D-6E8A-4147-A177-3AD203B41FA5}">
                      <a16:colId xmlns:a16="http://schemas.microsoft.com/office/drawing/2014/main" val="1236864247"/>
                    </a:ext>
                  </a:extLst>
                </a:gridCol>
                <a:gridCol w="2340548">
                  <a:extLst>
                    <a:ext uri="{9D8B030D-6E8A-4147-A177-3AD203B41FA5}">
                      <a16:colId xmlns:a16="http://schemas.microsoft.com/office/drawing/2014/main" val="619503821"/>
                    </a:ext>
                  </a:extLst>
                </a:gridCol>
              </a:tblGrid>
              <a:tr h="370840">
                <a:tc gridSpan="2">
                  <a:txBody>
                    <a:bodyPr/>
                    <a:lstStyle/>
                    <a:p>
                      <a:pPr algn="ctr"/>
                      <a:r>
                        <a:rPr kumimoji="1" lang="ja-JP" altLang="en-US" dirty="0"/>
                        <a:t>市町村立学校</a:t>
                      </a:r>
                    </a:p>
                  </a:txBody>
                  <a:tcPr/>
                </a:tc>
                <a:tc hMerge="1">
                  <a:txBody>
                    <a:bodyPr/>
                    <a:lstStyle/>
                    <a:p>
                      <a:endParaRPr kumimoji="1" lang="ja-JP" altLang="en-US" dirty="0"/>
                    </a:p>
                  </a:txBody>
                  <a:tcPr/>
                </a:tc>
                <a:tc gridSpan="2">
                  <a:txBody>
                    <a:bodyPr/>
                    <a:lstStyle/>
                    <a:p>
                      <a:pPr algn="ctr"/>
                      <a:r>
                        <a:rPr kumimoji="1" lang="ja-JP" altLang="en-US" dirty="0"/>
                        <a:t>県立学校</a:t>
                      </a:r>
                    </a:p>
                  </a:txBody>
                  <a:tcPr/>
                </a:tc>
                <a:tc hMerge="1">
                  <a:txBody>
                    <a:bodyPr/>
                    <a:lstStyle/>
                    <a:p>
                      <a:endParaRPr kumimoji="1" lang="ja-JP" altLang="en-US" dirty="0"/>
                    </a:p>
                  </a:txBody>
                  <a:tcPr/>
                </a:tc>
                <a:extLst>
                  <a:ext uri="{0D108BD9-81ED-4DB2-BD59-A6C34878D82A}">
                    <a16:rowId xmlns:a16="http://schemas.microsoft.com/office/drawing/2014/main" val="2250798409"/>
                  </a:ext>
                </a:extLst>
              </a:tr>
              <a:tr h="370840">
                <a:tc>
                  <a:txBody>
                    <a:bodyPr/>
                    <a:lstStyle/>
                    <a:p>
                      <a:pPr algn="ctr"/>
                      <a:r>
                        <a:rPr kumimoji="1" lang="en-US" altLang="ja-JP" dirty="0">
                          <a:solidFill>
                            <a:schemeClr val="bg1"/>
                          </a:solidFill>
                        </a:rPr>
                        <a:t>60</a:t>
                      </a:r>
                      <a:r>
                        <a:rPr kumimoji="1" lang="ja-JP" altLang="en-US" dirty="0">
                          <a:solidFill>
                            <a:schemeClr val="bg1"/>
                          </a:solidFill>
                        </a:rPr>
                        <a:t>歳まで職名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歳以降職名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歳まで職名</a:t>
                      </a:r>
                    </a:p>
                  </a:txBody>
                  <a:tcPr>
                    <a:solidFill>
                      <a:schemeClr val="accent1"/>
                    </a:solidFill>
                  </a:tcPr>
                </a:tc>
                <a:tc>
                  <a:txBody>
                    <a:bodyPr/>
                    <a:lstStyle/>
                    <a:p>
                      <a:pPr algn="ctr"/>
                      <a:r>
                        <a:rPr kumimoji="1" lang="en-US" altLang="ja-JP" dirty="0">
                          <a:solidFill>
                            <a:schemeClr val="bg1"/>
                          </a:solidFill>
                        </a:rPr>
                        <a:t>60</a:t>
                      </a:r>
                      <a:r>
                        <a:rPr kumimoji="1" lang="ja-JP" altLang="en-US" dirty="0">
                          <a:solidFill>
                            <a:schemeClr val="bg1"/>
                          </a:solidFill>
                        </a:rPr>
                        <a:t>歳以降職名</a:t>
                      </a:r>
                    </a:p>
                  </a:txBody>
                  <a:tcPr>
                    <a:solidFill>
                      <a:schemeClr val="accent1"/>
                    </a:solidFill>
                  </a:tcPr>
                </a:tc>
                <a:extLst>
                  <a:ext uri="{0D108BD9-81ED-4DB2-BD59-A6C34878D82A}">
                    <a16:rowId xmlns:a16="http://schemas.microsoft.com/office/drawing/2014/main" val="1902936128"/>
                  </a:ext>
                </a:extLst>
              </a:tr>
              <a:tr h="370840">
                <a:tc>
                  <a:txBody>
                    <a:bodyPr/>
                    <a:lstStyle/>
                    <a:p>
                      <a:pPr algn="ctr"/>
                      <a:r>
                        <a:rPr kumimoji="1" lang="ja-JP" altLang="en-US" dirty="0">
                          <a:solidFill>
                            <a:schemeClr val="bg1"/>
                          </a:solidFill>
                        </a:rPr>
                        <a:t>共同学校事務室長対象</a:t>
                      </a:r>
                    </a:p>
                  </a:txBody>
                  <a:tcPr>
                    <a:solidFill>
                      <a:schemeClr val="accent1"/>
                    </a:solidFill>
                  </a:tcPr>
                </a:tc>
                <a:tc>
                  <a:txBody>
                    <a:bodyPr/>
                    <a:lstStyle/>
                    <a:p>
                      <a:pPr algn="ctr"/>
                      <a:r>
                        <a:rPr kumimoji="1" lang="ja-JP" altLang="en-US" dirty="0">
                          <a:solidFill>
                            <a:schemeClr val="bg1"/>
                          </a:solidFill>
                        </a:rPr>
                        <a:t>共同学校事務室長対象外</a:t>
                      </a:r>
                    </a:p>
                  </a:txBody>
                  <a:tcPr>
                    <a:solidFill>
                      <a:schemeClr val="accent1"/>
                    </a:solidFill>
                  </a:tcPr>
                </a:tc>
                <a:tc>
                  <a:txBody>
                    <a:bodyPr/>
                    <a:lstStyle/>
                    <a:p>
                      <a:pPr algn="ctr"/>
                      <a:r>
                        <a:rPr kumimoji="1" lang="ja-JP" altLang="en-US" dirty="0">
                          <a:solidFill>
                            <a:schemeClr val="bg1"/>
                          </a:solidFill>
                        </a:rPr>
                        <a:t>ポスト事務長対象</a:t>
                      </a:r>
                    </a:p>
                  </a:txBody>
                  <a:tcPr>
                    <a:solidFill>
                      <a:schemeClr val="accent1"/>
                    </a:solidFill>
                  </a:tcPr>
                </a:tc>
                <a:tc>
                  <a:txBody>
                    <a:bodyPr/>
                    <a:lstStyle/>
                    <a:p>
                      <a:pPr algn="ctr"/>
                      <a:r>
                        <a:rPr kumimoji="1" lang="ja-JP" altLang="en-US" dirty="0">
                          <a:solidFill>
                            <a:schemeClr val="bg1"/>
                          </a:solidFill>
                        </a:rPr>
                        <a:t>ポスト事務長対象外</a:t>
                      </a:r>
                    </a:p>
                  </a:txBody>
                  <a:tcPr>
                    <a:solidFill>
                      <a:schemeClr val="accent1"/>
                    </a:solidFill>
                  </a:tcPr>
                </a:tc>
                <a:extLst>
                  <a:ext uri="{0D108BD9-81ED-4DB2-BD59-A6C34878D82A}">
                    <a16:rowId xmlns:a16="http://schemas.microsoft.com/office/drawing/2014/main" val="2962925037"/>
                  </a:ext>
                </a:extLst>
              </a:tr>
              <a:tr h="370840">
                <a:tc>
                  <a:txBody>
                    <a:bodyPr/>
                    <a:lstStyle/>
                    <a:p>
                      <a:r>
                        <a:rPr kumimoji="1" lang="ja-JP" altLang="en-US" dirty="0"/>
                        <a:t>事務部長</a:t>
                      </a:r>
                    </a:p>
                  </a:txBody>
                  <a:tcPr/>
                </a:tc>
                <a:tc>
                  <a:txBody>
                    <a:bodyPr/>
                    <a:lstStyle/>
                    <a:p>
                      <a:endParaRPr kumimoji="1" lang="ja-JP" altLang="en-US" dirty="0"/>
                    </a:p>
                  </a:txBody>
                  <a:tcPr/>
                </a:tc>
                <a:tc>
                  <a:txBody>
                    <a:bodyPr/>
                    <a:lstStyle/>
                    <a:p>
                      <a:r>
                        <a:rPr kumimoji="1" lang="ja-JP" altLang="en-US" dirty="0"/>
                        <a:t>事務長（主監）</a:t>
                      </a:r>
                    </a:p>
                  </a:txBody>
                  <a:tcPr/>
                </a:tc>
                <a:tc>
                  <a:txBody>
                    <a:bodyPr/>
                    <a:lstStyle/>
                    <a:p>
                      <a:endParaRPr kumimoji="1" lang="ja-JP" altLang="en-US" dirty="0"/>
                    </a:p>
                  </a:txBody>
                  <a:tcPr/>
                </a:tc>
                <a:extLst>
                  <a:ext uri="{0D108BD9-81ED-4DB2-BD59-A6C34878D82A}">
                    <a16:rowId xmlns:a16="http://schemas.microsoft.com/office/drawing/2014/main" val="1003820693"/>
                  </a:ext>
                </a:extLst>
              </a:tr>
              <a:tr h="370840">
                <a:tc>
                  <a:txBody>
                    <a:bodyPr/>
                    <a:lstStyle/>
                    <a:p>
                      <a:r>
                        <a:rPr kumimoji="1" lang="ja-JP" altLang="en-US" dirty="0"/>
                        <a:t>総括事務長</a:t>
                      </a:r>
                    </a:p>
                  </a:txBody>
                  <a:tcPr/>
                </a:tc>
                <a:tc>
                  <a:txBody>
                    <a:bodyPr/>
                    <a:lstStyle/>
                    <a:p>
                      <a:endParaRPr kumimoji="1" lang="ja-JP" altLang="en-US" dirty="0"/>
                    </a:p>
                  </a:txBody>
                  <a:tcPr/>
                </a:tc>
                <a:tc>
                  <a:txBody>
                    <a:bodyPr/>
                    <a:lstStyle/>
                    <a:p>
                      <a:r>
                        <a:rPr kumimoji="1" lang="ja-JP" altLang="en-US" dirty="0"/>
                        <a:t>事務長（次長）</a:t>
                      </a:r>
                    </a:p>
                  </a:txBody>
                  <a:tcPr/>
                </a:tc>
                <a:tc>
                  <a:txBody>
                    <a:bodyPr/>
                    <a:lstStyle/>
                    <a:p>
                      <a:endParaRPr kumimoji="1" lang="ja-JP" altLang="en-US" dirty="0"/>
                    </a:p>
                  </a:txBody>
                  <a:tcPr/>
                </a:tc>
                <a:extLst>
                  <a:ext uri="{0D108BD9-81ED-4DB2-BD59-A6C34878D82A}">
                    <a16:rowId xmlns:a16="http://schemas.microsoft.com/office/drawing/2014/main" val="4066743675"/>
                  </a:ext>
                </a:extLst>
              </a:tr>
              <a:tr h="370840">
                <a:tc>
                  <a:txBody>
                    <a:bodyPr/>
                    <a:lstStyle/>
                    <a:p>
                      <a:r>
                        <a:rPr kumimoji="1" lang="ja-JP" altLang="en-US" dirty="0"/>
                        <a:t>統括補佐事務長</a:t>
                      </a:r>
                    </a:p>
                  </a:txBody>
                  <a:tcPr/>
                </a:tc>
                <a:tc>
                  <a:txBody>
                    <a:bodyPr/>
                    <a:lstStyle/>
                    <a:p>
                      <a:r>
                        <a:rPr kumimoji="1" lang="ja-JP" altLang="en-US" dirty="0"/>
                        <a:t>統括補佐専門員</a:t>
                      </a:r>
                    </a:p>
                  </a:txBody>
                  <a:tcPr/>
                </a:tc>
                <a:tc>
                  <a:txBody>
                    <a:bodyPr/>
                    <a:lstStyle/>
                    <a:p>
                      <a:r>
                        <a:rPr kumimoji="1" lang="ja-JP" altLang="en-US" dirty="0"/>
                        <a:t>事務長（補佐（総括））</a:t>
                      </a:r>
                    </a:p>
                  </a:txBody>
                  <a:tcPr/>
                </a:tc>
                <a:tc>
                  <a:txBody>
                    <a:bodyPr/>
                    <a:lstStyle/>
                    <a:p>
                      <a:r>
                        <a:rPr kumimoji="1" lang="ja-JP" altLang="en-US" dirty="0"/>
                        <a:t>専門員（補佐（総括））</a:t>
                      </a:r>
                    </a:p>
                  </a:txBody>
                  <a:tcPr/>
                </a:tc>
                <a:extLst>
                  <a:ext uri="{0D108BD9-81ED-4DB2-BD59-A6C34878D82A}">
                    <a16:rowId xmlns:a16="http://schemas.microsoft.com/office/drawing/2014/main" val="1851632084"/>
                  </a:ext>
                </a:extLst>
              </a:tr>
              <a:tr h="370840">
                <a:tc>
                  <a:txBody>
                    <a:bodyPr/>
                    <a:lstStyle/>
                    <a:p>
                      <a:r>
                        <a:rPr kumimoji="1" lang="ja-JP" altLang="en-US" dirty="0"/>
                        <a:t>補佐事務長</a:t>
                      </a:r>
                    </a:p>
                  </a:txBody>
                  <a:tcPr/>
                </a:tc>
                <a:tc>
                  <a:txBody>
                    <a:bodyPr/>
                    <a:lstStyle/>
                    <a:p>
                      <a:r>
                        <a:rPr kumimoji="1" lang="ja-JP" altLang="en-US" dirty="0"/>
                        <a:t>補佐専門員</a:t>
                      </a:r>
                    </a:p>
                  </a:txBody>
                  <a:tcPr/>
                </a:tc>
                <a:tc>
                  <a:txBody>
                    <a:bodyPr/>
                    <a:lstStyle/>
                    <a:p>
                      <a:r>
                        <a:rPr kumimoji="1" lang="ja-JP" altLang="en-US" dirty="0"/>
                        <a:t>事務長（補佐）</a:t>
                      </a:r>
                    </a:p>
                  </a:txBody>
                  <a:tcPr/>
                </a:tc>
                <a:tc>
                  <a:txBody>
                    <a:bodyPr/>
                    <a:lstStyle/>
                    <a:p>
                      <a:r>
                        <a:rPr kumimoji="1" lang="ja-JP" altLang="en-US" dirty="0"/>
                        <a:t>専門員（補佐）</a:t>
                      </a:r>
                    </a:p>
                  </a:txBody>
                  <a:tcPr/>
                </a:tc>
                <a:extLst>
                  <a:ext uri="{0D108BD9-81ED-4DB2-BD59-A6C34878D82A}">
                    <a16:rowId xmlns:a16="http://schemas.microsoft.com/office/drawing/2014/main" val="3050772046"/>
                  </a:ext>
                </a:extLst>
              </a:tr>
              <a:tr h="185420">
                <a:tc>
                  <a:txBody>
                    <a:bodyPr/>
                    <a:lstStyle/>
                    <a:p>
                      <a:r>
                        <a:rPr kumimoji="1" lang="ja-JP" altLang="en-US" dirty="0"/>
                        <a:t>主幹事務長</a:t>
                      </a:r>
                    </a:p>
                  </a:txBody>
                  <a:tcPr/>
                </a:tc>
                <a:tc>
                  <a:txBody>
                    <a:bodyPr/>
                    <a:lstStyle/>
                    <a:p>
                      <a:r>
                        <a:rPr kumimoji="1" lang="ja-JP" altLang="en-US" dirty="0"/>
                        <a:t>主幹専門員</a:t>
                      </a:r>
                    </a:p>
                  </a:txBody>
                  <a:tcPr/>
                </a:tc>
                <a:tc>
                  <a:txBody>
                    <a:bodyPr/>
                    <a:lstStyle/>
                    <a:p>
                      <a:r>
                        <a:rPr kumimoji="1" lang="ja-JP" altLang="en-US" dirty="0"/>
                        <a:t>事務長（係長（総括））</a:t>
                      </a:r>
                    </a:p>
                  </a:txBody>
                  <a:tcPr/>
                </a:tc>
                <a:tc>
                  <a:txBody>
                    <a:bodyPr/>
                    <a:lstStyle/>
                    <a:p>
                      <a:r>
                        <a:rPr kumimoji="1" lang="ja-JP" altLang="en-US" dirty="0"/>
                        <a:t>専門員（係長（総括））</a:t>
                      </a:r>
                    </a:p>
                  </a:txBody>
                  <a:tcPr/>
                </a:tc>
                <a:extLst>
                  <a:ext uri="{0D108BD9-81ED-4DB2-BD59-A6C34878D82A}">
                    <a16:rowId xmlns:a16="http://schemas.microsoft.com/office/drawing/2014/main" val="1213516792"/>
                  </a:ext>
                </a:extLst>
              </a:tr>
              <a:tr h="185420">
                <a:tc>
                  <a:txBody>
                    <a:bodyPr/>
                    <a:lstStyle/>
                    <a:p>
                      <a:r>
                        <a:rPr kumimoji="1" lang="ja-JP" altLang="en-US" dirty="0"/>
                        <a:t>主任事務長</a:t>
                      </a:r>
                    </a:p>
                  </a:txBody>
                  <a:tcPr/>
                </a:tc>
                <a:tc>
                  <a:txBody>
                    <a:bodyPr/>
                    <a:lstStyle/>
                    <a:p>
                      <a:r>
                        <a:rPr kumimoji="1" lang="ja-JP" altLang="en-US" dirty="0"/>
                        <a:t>主任専門員</a:t>
                      </a:r>
                    </a:p>
                  </a:txBody>
                  <a:tcPr/>
                </a:tc>
                <a:tc>
                  <a:txBody>
                    <a:bodyPr/>
                    <a:lstStyle/>
                    <a:p>
                      <a:r>
                        <a:rPr kumimoji="1" lang="ja-JP" altLang="en-US" dirty="0"/>
                        <a:t>事務長（係長）</a:t>
                      </a:r>
                    </a:p>
                  </a:txBody>
                  <a:tcPr/>
                </a:tc>
                <a:tc>
                  <a:txBody>
                    <a:bodyPr/>
                    <a:lstStyle/>
                    <a:p>
                      <a:r>
                        <a:rPr kumimoji="1" lang="ja-JP" altLang="en-US" dirty="0"/>
                        <a:t>専門員（係長）</a:t>
                      </a:r>
                    </a:p>
                  </a:txBody>
                  <a:tcPr/>
                </a:tc>
                <a:extLst>
                  <a:ext uri="{0D108BD9-81ED-4DB2-BD59-A6C34878D82A}">
                    <a16:rowId xmlns:a16="http://schemas.microsoft.com/office/drawing/2014/main" val="1031803633"/>
                  </a:ext>
                </a:extLst>
              </a:tr>
            </a:tbl>
          </a:graphicData>
        </a:graphic>
      </p:graphicFrame>
      <p:grpSp>
        <p:nvGrpSpPr>
          <p:cNvPr id="8" name="グループ化 7">
            <a:extLst>
              <a:ext uri="{FF2B5EF4-FFF2-40B4-BE49-F238E27FC236}">
                <a16:creationId xmlns:a16="http://schemas.microsoft.com/office/drawing/2014/main" id="{F6DEA916-A9B1-4E30-B4B9-96B75059A51A}"/>
              </a:ext>
            </a:extLst>
          </p:cNvPr>
          <p:cNvGrpSpPr/>
          <p:nvPr/>
        </p:nvGrpSpPr>
        <p:grpSpPr>
          <a:xfrm>
            <a:off x="2716567" y="3409014"/>
            <a:ext cx="2074333" cy="745725"/>
            <a:chOff x="2716567" y="3719744"/>
            <a:chExt cx="2074333" cy="745725"/>
          </a:xfrm>
        </p:grpSpPr>
        <p:sp>
          <p:nvSpPr>
            <p:cNvPr id="3" name="右中かっこ 2">
              <a:extLst>
                <a:ext uri="{FF2B5EF4-FFF2-40B4-BE49-F238E27FC236}">
                  <a16:creationId xmlns:a16="http://schemas.microsoft.com/office/drawing/2014/main" id="{524C8B2D-5941-4760-9079-037EB94262D5}"/>
                </a:ext>
              </a:extLst>
            </p:cNvPr>
            <p:cNvSpPr/>
            <p:nvPr/>
          </p:nvSpPr>
          <p:spPr>
            <a:xfrm>
              <a:off x="2716567" y="3719744"/>
              <a:ext cx="162100" cy="736846"/>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矢印: 折線 4">
              <a:extLst>
                <a:ext uri="{FF2B5EF4-FFF2-40B4-BE49-F238E27FC236}">
                  <a16:creationId xmlns:a16="http://schemas.microsoft.com/office/drawing/2014/main" id="{3EF2A623-C046-429F-8821-119C3D8F5ADB}"/>
                </a:ext>
              </a:extLst>
            </p:cNvPr>
            <p:cNvSpPr/>
            <p:nvPr/>
          </p:nvSpPr>
          <p:spPr>
            <a:xfrm rot="5400000">
              <a:off x="3125195" y="4066228"/>
              <a:ext cx="422740" cy="375741"/>
            </a:xfrm>
            <a:prstGeom prst="ben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テキスト ボックス 6">
              <a:extLst>
                <a:ext uri="{FF2B5EF4-FFF2-40B4-BE49-F238E27FC236}">
                  <a16:creationId xmlns:a16="http://schemas.microsoft.com/office/drawing/2014/main" id="{5CC3B206-5CC6-4A99-80D0-B61B63FC3664}"/>
                </a:ext>
              </a:extLst>
            </p:cNvPr>
            <p:cNvSpPr txBox="1"/>
            <p:nvPr/>
          </p:nvSpPr>
          <p:spPr>
            <a:xfrm>
              <a:off x="3362336" y="3915769"/>
              <a:ext cx="1428564" cy="253916"/>
            </a:xfrm>
            <a:prstGeom prst="rect">
              <a:avLst/>
            </a:prstGeom>
            <a:noFill/>
          </p:spPr>
          <p:txBody>
            <a:bodyPr wrap="square" rtlCol="0">
              <a:spAutoFit/>
            </a:bodyPr>
            <a:lstStyle/>
            <a:p>
              <a:pPr algn="ctr"/>
              <a:r>
                <a:rPr kumimoji="1" lang="ja-JP" altLang="en-US" sz="1050" b="1" dirty="0"/>
                <a:t>役職定年による降任</a:t>
              </a:r>
            </a:p>
          </p:txBody>
        </p:sp>
      </p:grpSp>
      <p:grpSp>
        <p:nvGrpSpPr>
          <p:cNvPr id="9" name="グループ化 8">
            <a:extLst>
              <a:ext uri="{FF2B5EF4-FFF2-40B4-BE49-F238E27FC236}">
                <a16:creationId xmlns:a16="http://schemas.microsoft.com/office/drawing/2014/main" id="{0DA67FFA-07C0-4D87-AD8E-274587D4B7AC}"/>
              </a:ext>
            </a:extLst>
          </p:cNvPr>
          <p:cNvGrpSpPr/>
          <p:nvPr/>
        </p:nvGrpSpPr>
        <p:grpSpPr>
          <a:xfrm>
            <a:off x="7387701" y="3409013"/>
            <a:ext cx="2074333" cy="736846"/>
            <a:chOff x="7387701" y="3728621"/>
            <a:chExt cx="2074333" cy="736846"/>
          </a:xfrm>
        </p:grpSpPr>
        <p:sp>
          <p:nvSpPr>
            <p:cNvPr id="14" name="右中かっこ 13">
              <a:extLst>
                <a:ext uri="{FF2B5EF4-FFF2-40B4-BE49-F238E27FC236}">
                  <a16:creationId xmlns:a16="http://schemas.microsoft.com/office/drawing/2014/main" id="{30430643-0499-4080-A32B-0E89712655A8}"/>
                </a:ext>
              </a:extLst>
            </p:cNvPr>
            <p:cNvSpPr/>
            <p:nvPr/>
          </p:nvSpPr>
          <p:spPr>
            <a:xfrm>
              <a:off x="7387701" y="3728621"/>
              <a:ext cx="162100" cy="736846"/>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矢印: 折線 14">
              <a:extLst>
                <a:ext uri="{FF2B5EF4-FFF2-40B4-BE49-F238E27FC236}">
                  <a16:creationId xmlns:a16="http://schemas.microsoft.com/office/drawing/2014/main" id="{D853FEE7-F7D1-4FD4-98B6-2B29CD8A62F0}"/>
                </a:ext>
              </a:extLst>
            </p:cNvPr>
            <p:cNvSpPr/>
            <p:nvPr/>
          </p:nvSpPr>
          <p:spPr>
            <a:xfrm rot="5400000">
              <a:off x="7792796" y="4061789"/>
              <a:ext cx="413864" cy="375741"/>
            </a:xfrm>
            <a:prstGeom prst="ben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 name="テキスト ボックス 15">
              <a:extLst>
                <a:ext uri="{FF2B5EF4-FFF2-40B4-BE49-F238E27FC236}">
                  <a16:creationId xmlns:a16="http://schemas.microsoft.com/office/drawing/2014/main" id="{F1AB8384-254C-41E6-8877-C82C74AADB7D}"/>
                </a:ext>
              </a:extLst>
            </p:cNvPr>
            <p:cNvSpPr txBox="1"/>
            <p:nvPr/>
          </p:nvSpPr>
          <p:spPr>
            <a:xfrm>
              <a:off x="8033470" y="3915769"/>
              <a:ext cx="1428564" cy="253916"/>
            </a:xfrm>
            <a:prstGeom prst="rect">
              <a:avLst/>
            </a:prstGeom>
            <a:noFill/>
          </p:spPr>
          <p:txBody>
            <a:bodyPr wrap="square" rtlCol="0">
              <a:spAutoFit/>
            </a:bodyPr>
            <a:lstStyle/>
            <a:p>
              <a:pPr algn="ctr"/>
              <a:r>
                <a:rPr kumimoji="1" lang="ja-JP" altLang="en-US" sz="1050" b="1" dirty="0"/>
                <a:t>役職定年による降任</a:t>
              </a:r>
            </a:p>
          </p:txBody>
        </p:sp>
      </p:grpSp>
      <p:sp>
        <p:nvSpPr>
          <p:cNvPr id="19" name="正方形/長方形 18">
            <a:extLst>
              <a:ext uri="{FF2B5EF4-FFF2-40B4-BE49-F238E27FC236}">
                <a16:creationId xmlns:a16="http://schemas.microsoft.com/office/drawing/2014/main" id="{BC396396-8919-48F0-A28C-6BD734DFE80B}"/>
              </a:ext>
            </a:extLst>
          </p:cNvPr>
          <p:cNvSpPr/>
          <p:nvPr/>
        </p:nvSpPr>
        <p:spPr>
          <a:xfrm>
            <a:off x="353539" y="5501171"/>
            <a:ext cx="9362190" cy="1220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400" dirty="0">
                <a:solidFill>
                  <a:schemeClr val="tx1"/>
                </a:solidFill>
                <a:latin typeface="+mn-ea"/>
              </a:rPr>
              <a:t>※</a:t>
            </a:r>
            <a:r>
              <a:rPr lang="ja-JP" altLang="en-US" sz="1400" dirty="0">
                <a:solidFill>
                  <a:schemeClr val="tx1"/>
                </a:solidFill>
                <a:latin typeface="+mn-ea"/>
              </a:rPr>
              <a:t>　</a:t>
            </a:r>
            <a:r>
              <a:rPr lang="en-US" altLang="ja-JP" sz="1400" dirty="0">
                <a:solidFill>
                  <a:schemeClr val="tx1"/>
                </a:solidFill>
                <a:latin typeface="+mn-ea"/>
              </a:rPr>
              <a:t>60</a:t>
            </a:r>
            <a:r>
              <a:rPr lang="ja-JP" altLang="en-US" sz="1400" dirty="0">
                <a:solidFill>
                  <a:schemeClr val="tx1"/>
                </a:solidFill>
                <a:latin typeface="+mn-ea"/>
              </a:rPr>
              <a:t>歳に達した日後最初の</a:t>
            </a:r>
            <a:r>
              <a:rPr lang="en-US" altLang="ja-JP" sz="1400" dirty="0">
                <a:solidFill>
                  <a:schemeClr val="tx1"/>
                </a:solidFill>
                <a:latin typeface="+mn-ea"/>
              </a:rPr>
              <a:t>4</a:t>
            </a:r>
            <a:r>
              <a:rPr lang="ja-JP" altLang="en-US" sz="1400" dirty="0">
                <a:solidFill>
                  <a:schemeClr val="tx1"/>
                </a:solidFill>
                <a:latin typeface="+mn-ea"/>
              </a:rPr>
              <a:t>月</a:t>
            </a:r>
            <a:r>
              <a:rPr lang="en-US" altLang="ja-JP" sz="1400" dirty="0">
                <a:solidFill>
                  <a:schemeClr val="tx1"/>
                </a:solidFill>
                <a:latin typeface="+mn-ea"/>
              </a:rPr>
              <a:t>1</a:t>
            </a:r>
            <a:r>
              <a:rPr lang="ja-JP" altLang="en-US" sz="1400" dirty="0">
                <a:solidFill>
                  <a:schemeClr val="tx1"/>
                </a:solidFill>
                <a:latin typeface="+mn-ea"/>
              </a:rPr>
              <a:t>日以降は、共同学校事務室長・ポスト事務長から外れ、</a:t>
            </a:r>
            <a:r>
              <a:rPr lang="en-US" altLang="ja-JP" sz="1400" dirty="0">
                <a:solidFill>
                  <a:schemeClr val="tx1"/>
                </a:solidFill>
                <a:latin typeface="+mn-ea"/>
              </a:rPr>
              <a:t>60</a:t>
            </a:r>
            <a:r>
              <a:rPr lang="ja-JP" altLang="en-US" sz="1400" dirty="0">
                <a:solidFill>
                  <a:schemeClr val="tx1"/>
                </a:solidFill>
                <a:latin typeface="+mn-ea"/>
              </a:rPr>
              <a:t>歳時の職名に対応した</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新たな職名になります。引き続き事務職員として、これまで培った専門的な知識・経験を生かしていただきます。</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例：　補佐事務長→補佐専門員　　　事務長（次長）→専門員（補佐</a:t>
            </a:r>
            <a:r>
              <a:rPr lang="en-US" altLang="ja-JP" sz="1400" dirty="0">
                <a:solidFill>
                  <a:schemeClr val="tx1"/>
                </a:solidFill>
                <a:latin typeface="+mn-ea"/>
              </a:rPr>
              <a:t>(</a:t>
            </a:r>
            <a:r>
              <a:rPr lang="ja-JP" altLang="en-US" sz="1400" dirty="0">
                <a:solidFill>
                  <a:schemeClr val="tx1"/>
                </a:solidFill>
                <a:latin typeface="+mn-ea"/>
              </a:rPr>
              <a:t>総括</a:t>
            </a:r>
            <a:r>
              <a:rPr lang="en-US" altLang="ja-JP" sz="1400" dirty="0">
                <a:solidFill>
                  <a:schemeClr val="tx1"/>
                </a:solidFill>
                <a:latin typeface="+mn-ea"/>
              </a:rPr>
              <a:t>)</a:t>
            </a:r>
            <a:r>
              <a:rPr lang="ja-JP" altLang="en-US" sz="1400" dirty="0">
                <a:solidFill>
                  <a:schemeClr val="tx1"/>
                </a:solidFill>
                <a:latin typeface="+mn-ea"/>
              </a:rPr>
              <a:t>）</a:t>
            </a:r>
            <a:endParaRPr lang="en-US" altLang="ja-JP" sz="1400" dirty="0">
              <a:solidFill>
                <a:schemeClr val="tx1"/>
              </a:solidFill>
              <a:latin typeface="+mn-ea"/>
            </a:endParaRPr>
          </a:p>
          <a:p>
            <a:pPr>
              <a:lnSpc>
                <a:spcPts val="2500"/>
              </a:lnSpc>
            </a:pPr>
            <a:r>
              <a:rPr lang="ja-JP" altLang="en-US" sz="1400" dirty="0">
                <a:solidFill>
                  <a:schemeClr val="tx1"/>
                </a:solidFill>
                <a:latin typeface="+mn-ea"/>
              </a:rPr>
              <a:t>　なお、上記以外の事務職員の職名は、</a:t>
            </a:r>
            <a:r>
              <a:rPr lang="en-US" altLang="ja-JP" sz="1400" dirty="0">
                <a:solidFill>
                  <a:schemeClr val="tx1"/>
                </a:solidFill>
                <a:latin typeface="+mn-ea"/>
              </a:rPr>
              <a:t>60</a:t>
            </a:r>
            <a:r>
              <a:rPr lang="ja-JP" altLang="en-US" sz="1400" dirty="0">
                <a:solidFill>
                  <a:schemeClr val="tx1"/>
                </a:solidFill>
                <a:latin typeface="+mn-ea"/>
              </a:rPr>
              <a:t>歳以降も変更ありません。</a:t>
            </a:r>
          </a:p>
        </p:txBody>
      </p:sp>
      <p:sp>
        <p:nvSpPr>
          <p:cNvPr id="4" name="スライド番号プレースホルダー 3">
            <a:extLst>
              <a:ext uri="{FF2B5EF4-FFF2-40B4-BE49-F238E27FC236}">
                <a16:creationId xmlns:a16="http://schemas.microsoft.com/office/drawing/2014/main" id="{352822DA-3CC7-406C-8F9D-51D2D2493E49}"/>
              </a:ext>
            </a:extLst>
          </p:cNvPr>
          <p:cNvSpPr>
            <a:spLocks noGrp="1"/>
          </p:cNvSpPr>
          <p:nvPr>
            <p:ph type="sldNum" sz="quarter" idx="12"/>
          </p:nvPr>
        </p:nvSpPr>
        <p:spPr/>
        <p:txBody>
          <a:bodyPr/>
          <a:lstStyle/>
          <a:p>
            <a:fld id="{5B6709DF-EC61-433D-BD3A-50B4378470A9}" type="slidenum">
              <a:rPr kumimoji="1" lang="ja-JP" altLang="en-US" smtClean="0"/>
              <a:t>13</a:t>
            </a:fld>
            <a:endParaRPr kumimoji="1" lang="ja-JP" altLang="en-US"/>
          </a:p>
        </p:txBody>
      </p:sp>
    </p:spTree>
    <p:extLst>
      <p:ext uri="{BB962C8B-B14F-4D97-AF65-F5344CB8AC3E}">
        <p14:creationId xmlns:p14="http://schemas.microsoft.com/office/powerpoint/2010/main" val="3198994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9151768"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４　管理監督職勤務上限年齢制（役職定年制）</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D610A53D-101F-452B-BFCA-605B270ED450}"/>
              </a:ext>
            </a:extLst>
          </p:cNvPr>
          <p:cNvSpPr>
            <a:spLocks noGrp="1"/>
          </p:cNvSpPr>
          <p:nvPr>
            <p:ph type="sldNum" sz="quarter" idx="12"/>
          </p:nvPr>
        </p:nvSpPr>
        <p:spPr/>
        <p:txBody>
          <a:bodyPr/>
          <a:lstStyle/>
          <a:p>
            <a:fld id="{5B6709DF-EC61-433D-BD3A-50B4378470A9}" type="slidenum">
              <a:rPr kumimoji="1" lang="ja-JP" altLang="en-US" smtClean="0"/>
              <a:t>14</a:t>
            </a:fld>
            <a:endParaRPr kumimoji="1" lang="ja-JP" altLang="en-US"/>
          </a:p>
        </p:txBody>
      </p:sp>
    </p:spTree>
    <p:extLst>
      <p:ext uri="{BB962C8B-B14F-4D97-AF65-F5344CB8AC3E}">
        <p14:creationId xmlns:p14="http://schemas.microsoft.com/office/powerpoint/2010/main" val="1845145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5823" y="-999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４　管理監督職勤務上限年齢制（役職定年制）</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79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223006" y="1603066"/>
            <a:ext cx="9505443" cy="2212087"/>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　定年引上げ後も、管理監督職がそのまま管理監督職に在職し続けた場合、次のような影響があると言われて</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います。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ja-JP" altLang="en-US" sz="10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　若手・中堅層職員の昇任機会の減少</a:t>
            </a:r>
          </a:p>
          <a:p>
            <a:r>
              <a:rPr lang="ja-JP" altLang="en-US" sz="1600" dirty="0">
                <a:solidFill>
                  <a:schemeClr val="tx1"/>
                </a:solidFill>
                <a:latin typeface="Meiryo UI" panose="020B0604030504040204" pitchFamily="50" charset="-128"/>
                <a:ea typeface="Meiryo UI" panose="020B0604030504040204" pitchFamily="50" charset="-128"/>
              </a:rPr>
              <a:t>　　➢　その結果、これらの職員の育成に支障が生じる</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そこで、管理監督職勤務上限年齢制、いわゆる役職定年制を導入することで、高齢期職員がこれまで培って</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きた知識や技術・経験を最大限発揮しつつ、組織としての新陳代謝を確保し、活力の維持・向上を目指します。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205823" y="657491"/>
            <a:ext cx="9505443" cy="794962"/>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pPr>
              <a:lnSpc>
                <a:spcPts val="2200"/>
              </a:lnSpc>
            </a:pPr>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原則、６０歳に達した管理監督職は、翌４月１日に管理監督職以外の職へ降任等します</a:t>
            </a:r>
            <a:r>
              <a:rPr lang="ja-JP" altLang="en-US" sz="1400" dirty="0">
                <a:solidFill>
                  <a:schemeClr val="tx1"/>
                </a:solidFill>
                <a:latin typeface="メイリオ" panose="020B0604030504040204" pitchFamily="50" charset="-128"/>
                <a:ea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40" name="スライド番号プレースホルダー 13">
            <a:extLst>
              <a:ext uri="{FF2B5EF4-FFF2-40B4-BE49-F238E27FC236}">
                <a16:creationId xmlns:a16="http://schemas.microsoft.com/office/drawing/2014/main" id="{93791C0D-79F3-4C18-8E18-517E7FF92C2F}"/>
              </a:ext>
            </a:extLst>
          </p:cNvPr>
          <p:cNvSpPr>
            <a:spLocks noGrp="1"/>
          </p:cNvSpPr>
          <p:nvPr>
            <p:ph type="sldNum" sz="quarter" idx="12"/>
          </p:nvPr>
        </p:nvSpPr>
        <p:spPr>
          <a:xfrm>
            <a:off x="7041823" y="6412073"/>
            <a:ext cx="2743200" cy="365125"/>
          </a:xfrm>
        </p:spPr>
        <p:txBody>
          <a:bodyPr/>
          <a:lstStyle/>
          <a:p>
            <a:fld id="{D11393F9-DB9F-46DB-83A1-F50908F2F603}" type="slidenum">
              <a:rPr kumimoji="1" lang="ja-JP" altLang="en-US" smtClean="0"/>
              <a:t>15</a:t>
            </a:fld>
            <a:endParaRPr kumimoji="1" lang="ja-JP" altLang="en-US" dirty="0"/>
          </a:p>
        </p:txBody>
      </p:sp>
      <p:sp>
        <p:nvSpPr>
          <p:cNvPr id="31" name="Shape 1117">
            <a:extLst>
              <a:ext uri="{FF2B5EF4-FFF2-40B4-BE49-F238E27FC236}">
                <a16:creationId xmlns:a16="http://schemas.microsoft.com/office/drawing/2014/main" id="{2D95C098-6717-48DC-8195-4A1EEF8AAE4D}"/>
              </a:ext>
            </a:extLst>
          </p:cNvPr>
          <p:cNvSpPr/>
          <p:nvPr/>
        </p:nvSpPr>
        <p:spPr>
          <a:xfrm rot="16200000" flipV="1">
            <a:off x="6099341" y="5794318"/>
            <a:ext cx="644091" cy="45719"/>
          </a:xfrm>
          <a:custGeom>
            <a:avLst/>
            <a:gdLst/>
            <a:ahLst/>
            <a:cxnLst/>
            <a:rect l="0" t="0" r="0" b="0"/>
            <a:pathLst>
              <a:path w="3295320">
                <a:moveTo>
                  <a:pt x="0" y="0"/>
                </a:moveTo>
                <a:lnTo>
                  <a:pt x="3295320" y="0"/>
                </a:lnTo>
              </a:path>
            </a:pathLst>
          </a:custGeom>
          <a:ln w="152400" cap="flat">
            <a:prstDash val="sysDot"/>
            <a:miter lim="101600"/>
          </a:ln>
        </p:spPr>
        <p:style>
          <a:lnRef idx="1">
            <a:srgbClr val="BFBFBF"/>
          </a:lnRef>
          <a:fillRef idx="0">
            <a:srgbClr val="000000">
              <a:alpha val="0"/>
            </a:srgbClr>
          </a:fillRef>
          <a:effectRef idx="0">
            <a:scrgbClr r="0" g="0" b="0"/>
          </a:effectRef>
          <a:fontRef idx="none"/>
        </p:style>
        <p:txBody>
          <a:bodyPr/>
          <a:lstStyle/>
          <a:p>
            <a:endParaRPr lang="ja-JP" altLang="en-US"/>
          </a:p>
        </p:txBody>
      </p:sp>
      <p:grpSp>
        <p:nvGrpSpPr>
          <p:cNvPr id="10" name="グループ化 9">
            <a:extLst>
              <a:ext uri="{FF2B5EF4-FFF2-40B4-BE49-F238E27FC236}">
                <a16:creationId xmlns:a16="http://schemas.microsoft.com/office/drawing/2014/main" id="{9B8D5D94-7B12-4E37-A82A-8F7E4E2074ED}"/>
              </a:ext>
            </a:extLst>
          </p:cNvPr>
          <p:cNvGrpSpPr/>
          <p:nvPr/>
        </p:nvGrpSpPr>
        <p:grpSpPr>
          <a:xfrm>
            <a:off x="886454" y="4553331"/>
            <a:ext cx="8356979" cy="1987553"/>
            <a:chOff x="854280" y="4558864"/>
            <a:chExt cx="8356979" cy="1987553"/>
          </a:xfrm>
        </p:grpSpPr>
        <p:grpSp>
          <p:nvGrpSpPr>
            <p:cNvPr id="2" name="グループ化 1">
              <a:extLst>
                <a:ext uri="{FF2B5EF4-FFF2-40B4-BE49-F238E27FC236}">
                  <a16:creationId xmlns:a16="http://schemas.microsoft.com/office/drawing/2014/main" id="{F4C95AB4-4A99-4E45-AF7B-CF52D91DE527}"/>
                </a:ext>
              </a:extLst>
            </p:cNvPr>
            <p:cNvGrpSpPr/>
            <p:nvPr/>
          </p:nvGrpSpPr>
          <p:grpSpPr>
            <a:xfrm>
              <a:off x="854280" y="4558864"/>
              <a:ext cx="8356979" cy="1987553"/>
              <a:chOff x="854280" y="4558864"/>
              <a:chExt cx="8356979" cy="1987553"/>
            </a:xfrm>
          </p:grpSpPr>
          <p:grpSp>
            <p:nvGrpSpPr>
              <p:cNvPr id="20" name="グループ化 19">
                <a:extLst>
                  <a:ext uri="{FF2B5EF4-FFF2-40B4-BE49-F238E27FC236}">
                    <a16:creationId xmlns:a16="http://schemas.microsoft.com/office/drawing/2014/main" id="{611749D9-0840-48CD-B13E-A6B4B7F2F28B}"/>
                  </a:ext>
                </a:extLst>
              </p:cNvPr>
              <p:cNvGrpSpPr/>
              <p:nvPr/>
            </p:nvGrpSpPr>
            <p:grpSpPr>
              <a:xfrm>
                <a:off x="854280" y="4558864"/>
                <a:ext cx="8356979" cy="1987553"/>
                <a:chOff x="552449" y="4750423"/>
                <a:chExt cx="8356979" cy="1987553"/>
              </a:xfrm>
            </p:grpSpPr>
            <p:sp>
              <p:nvSpPr>
                <p:cNvPr id="30" name="正方形/長方形 29">
                  <a:extLst>
                    <a:ext uri="{FF2B5EF4-FFF2-40B4-BE49-F238E27FC236}">
                      <a16:creationId xmlns:a16="http://schemas.microsoft.com/office/drawing/2014/main" id="{1393A0B9-5C1B-48B9-B2F0-2D89EBD1C122}"/>
                    </a:ext>
                  </a:extLst>
                </p:cNvPr>
                <p:cNvSpPr/>
                <p:nvPr/>
              </p:nvSpPr>
              <p:spPr>
                <a:xfrm>
                  <a:off x="2081994" y="4751942"/>
                  <a:ext cx="1095172" cy="276999"/>
                </a:xfrm>
                <a:prstGeom prst="rect">
                  <a:avLst/>
                </a:prstGeom>
              </p:spPr>
              <p:txBody>
                <a:bodyPr wrap="none">
                  <a:spAutoFit/>
                </a:bodyPr>
                <a:lstStyle/>
                <a:p>
                  <a:r>
                    <a:rPr lang="en-US" altLang="ja-JP" sz="1200" dirty="0">
                      <a:solidFill>
                        <a:srgbClr val="000000"/>
                      </a:solidFill>
                      <a:ea typeface="Meiryo UI" panose="020B0604030504040204" pitchFamily="50" charset="-128"/>
                      <a:cs typeface="Meiryo UI" panose="020B0604030504040204" pitchFamily="50" charset="-128"/>
                    </a:rPr>
                    <a:t>60</a:t>
                  </a:r>
                  <a:r>
                    <a:rPr lang="ja-JP" altLang="ja-JP" sz="1200" dirty="0">
                      <a:solidFill>
                        <a:srgbClr val="000000"/>
                      </a:solidFill>
                      <a:ea typeface="Meiryo UI" panose="020B0604030504040204" pitchFamily="50" charset="-128"/>
                      <a:cs typeface="Meiryo UI" panose="020B0604030504040204" pitchFamily="50" charset="-128"/>
                    </a:rPr>
                    <a:t>歳の誕生日</a:t>
                  </a:r>
                  <a:endParaRPr lang="ja-JP" altLang="en-US" sz="1200" dirty="0"/>
                </a:p>
              </p:txBody>
            </p:sp>
            <p:sp>
              <p:nvSpPr>
                <p:cNvPr id="38" name="正方形/長方形 37">
                  <a:extLst>
                    <a:ext uri="{FF2B5EF4-FFF2-40B4-BE49-F238E27FC236}">
                      <a16:creationId xmlns:a16="http://schemas.microsoft.com/office/drawing/2014/main" id="{6DDA0E8B-FB9E-4FFA-A81E-57AFC7296C41}"/>
                    </a:ext>
                  </a:extLst>
                </p:cNvPr>
                <p:cNvSpPr/>
                <p:nvPr/>
              </p:nvSpPr>
              <p:spPr>
                <a:xfrm>
                  <a:off x="7955321" y="5674712"/>
                  <a:ext cx="954107" cy="424732"/>
                </a:xfrm>
                <a:prstGeom prst="rect">
                  <a:avLst/>
                </a:prstGeom>
              </p:spPr>
              <p:txBody>
                <a:bodyPr wrap="none">
                  <a:spAutoFit/>
                </a:bodyPr>
                <a:lstStyle/>
                <a:p>
                  <a:pPr>
                    <a:lnSpc>
                      <a:spcPct val="90000"/>
                    </a:lnSpc>
                    <a:spcAft>
                      <a:spcPts val="0"/>
                    </a:spcAft>
                  </a:pPr>
                  <a:r>
                    <a:rPr lang="ja-JP" altLang="ja-JP"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定年退職日</a:t>
                  </a:r>
                  <a:endParaRPr lang="en-US" altLang="ja-JP"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endParaRPr>
                </a:p>
                <a:p>
                  <a:pPr algn="ctr">
                    <a:lnSpc>
                      <a:spcPct val="90000"/>
                    </a:lnSpc>
                    <a:spcAft>
                      <a:spcPts val="0"/>
                    </a:spcAft>
                  </a:pPr>
                  <a:r>
                    <a:rPr lang="en-US" altLang="ja-JP" sz="1200" kern="100" dirty="0">
                      <a:solidFill>
                        <a:srgbClr val="000000"/>
                      </a:solidFill>
                      <a:latin typeface="Calibri" panose="020F0502020204030204" pitchFamily="34" charset="0"/>
                      <a:ea typeface="Meiryo UI" panose="020B0604030504040204" pitchFamily="50" charset="-128"/>
                    </a:rPr>
                    <a:t>65</a:t>
                  </a:r>
                  <a:r>
                    <a:rPr lang="ja-JP" altLang="en-US" sz="1200" kern="100" dirty="0">
                      <a:solidFill>
                        <a:srgbClr val="000000"/>
                      </a:solidFill>
                      <a:latin typeface="Calibri" panose="020F0502020204030204" pitchFamily="34" charset="0"/>
                      <a:ea typeface="Meiryo UI" panose="020B0604030504040204" pitchFamily="50" charset="-128"/>
                    </a:rPr>
                    <a:t>歳</a:t>
                  </a:r>
                  <a:endParaRPr lang="ja-JP" altLang="ja-JP" sz="1200" kern="100" dirty="0">
                    <a:solidFill>
                      <a:srgbClr val="000000"/>
                    </a:solidFill>
                    <a:latin typeface="Calibri" panose="020F0502020204030204" pitchFamily="34" charset="0"/>
                    <a:ea typeface="Meiryo UI" panose="020B0604030504040204" pitchFamily="50" charset="-128"/>
                  </a:endParaRPr>
                </a:p>
              </p:txBody>
            </p:sp>
            <p:sp>
              <p:nvSpPr>
                <p:cNvPr id="43" name="正方形/長方形 42">
                  <a:extLst>
                    <a:ext uri="{FF2B5EF4-FFF2-40B4-BE49-F238E27FC236}">
                      <a16:creationId xmlns:a16="http://schemas.microsoft.com/office/drawing/2014/main" id="{B5361FC7-0077-4919-9A01-84640B4B5BF6}"/>
                    </a:ext>
                  </a:extLst>
                </p:cNvPr>
                <p:cNvSpPr/>
                <p:nvPr/>
              </p:nvSpPr>
              <p:spPr>
                <a:xfrm>
                  <a:off x="3304040" y="4750423"/>
                  <a:ext cx="816249" cy="276999"/>
                </a:xfrm>
                <a:prstGeom prst="rect">
                  <a:avLst/>
                </a:prstGeom>
              </p:spPr>
              <p:txBody>
                <a:bodyPr wrap="none">
                  <a:spAutoFit/>
                </a:bodyPr>
                <a:lstStyle/>
                <a:p>
                  <a:r>
                    <a:rPr lang="ja-JP" altLang="en-US" sz="1200" dirty="0">
                      <a:solidFill>
                        <a:srgbClr val="000000"/>
                      </a:solidFill>
                      <a:ea typeface="Meiryo UI" panose="020B0604030504040204" pitchFamily="50" charset="-128"/>
                    </a:rPr>
                    <a:t>翌</a:t>
                  </a:r>
                  <a:r>
                    <a:rPr lang="en-US" altLang="ja-JP" sz="1200" dirty="0">
                      <a:solidFill>
                        <a:srgbClr val="000000"/>
                      </a:solidFill>
                      <a:ea typeface="Meiryo UI" panose="020B0604030504040204" pitchFamily="50" charset="-128"/>
                    </a:rPr>
                    <a:t>4</a:t>
                  </a:r>
                  <a:r>
                    <a:rPr lang="ja-JP" altLang="en-US" sz="1200" dirty="0">
                      <a:solidFill>
                        <a:srgbClr val="000000"/>
                      </a:solidFill>
                      <a:ea typeface="Meiryo UI" panose="020B0604030504040204" pitchFamily="50" charset="-128"/>
                    </a:rPr>
                    <a:t>月</a:t>
                  </a:r>
                  <a:r>
                    <a:rPr lang="en-US" altLang="ja-JP" sz="1200" dirty="0">
                      <a:solidFill>
                        <a:srgbClr val="000000"/>
                      </a:solidFill>
                      <a:ea typeface="Meiryo UI" panose="020B0604030504040204" pitchFamily="50" charset="-128"/>
                    </a:rPr>
                    <a:t>1</a:t>
                  </a:r>
                  <a:r>
                    <a:rPr lang="ja-JP" altLang="ja-JP" sz="1200" dirty="0">
                      <a:solidFill>
                        <a:srgbClr val="000000"/>
                      </a:solidFill>
                      <a:ea typeface="Meiryo UI" panose="020B0604030504040204" pitchFamily="50" charset="-128"/>
                    </a:rPr>
                    <a:t>日</a:t>
                  </a:r>
                  <a:endParaRPr lang="ja-JP" altLang="en-US" sz="1200" dirty="0">
                    <a:solidFill>
                      <a:srgbClr val="000000"/>
                    </a:solidFill>
                    <a:ea typeface="Meiryo UI" panose="020B0604030504040204" pitchFamily="50" charset="-128"/>
                  </a:endParaRPr>
                </a:p>
              </p:txBody>
            </p:sp>
            <p:grpSp>
              <p:nvGrpSpPr>
                <p:cNvPr id="8" name="グループ化 7">
                  <a:extLst>
                    <a:ext uri="{FF2B5EF4-FFF2-40B4-BE49-F238E27FC236}">
                      <a16:creationId xmlns:a16="http://schemas.microsoft.com/office/drawing/2014/main" id="{F99D8F1A-3366-4366-93A1-C1BFE0041ECF}"/>
                    </a:ext>
                  </a:extLst>
                </p:cNvPr>
                <p:cNvGrpSpPr/>
                <p:nvPr/>
              </p:nvGrpSpPr>
              <p:grpSpPr>
                <a:xfrm>
                  <a:off x="552449" y="5101642"/>
                  <a:ext cx="8044940" cy="1636334"/>
                  <a:chOff x="552449" y="5101642"/>
                  <a:chExt cx="8044940" cy="1636334"/>
                </a:xfrm>
              </p:grpSpPr>
              <p:grpSp>
                <p:nvGrpSpPr>
                  <p:cNvPr id="5" name="グループ化 4">
                    <a:extLst>
                      <a:ext uri="{FF2B5EF4-FFF2-40B4-BE49-F238E27FC236}">
                        <a16:creationId xmlns:a16="http://schemas.microsoft.com/office/drawing/2014/main" id="{4C1F2503-32B1-4098-8D04-EE3782A00343}"/>
                      </a:ext>
                    </a:extLst>
                  </p:cNvPr>
                  <p:cNvGrpSpPr/>
                  <p:nvPr/>
                </p:nvGrpSpPr>
                <p:grpSpPr>
                  <a:xfrm>
                    <a:off x="552449" y="5101642"/>
                    <a:ext cx="8044940" cy="1636334"/>
                    <a:chOff x="552449" y="5101642"/>
                    <a:chExt cx="8044940" cy="1636334"/>
                  </a:xfrm>
                </p:grpSpPr>
                <p:grpSp>
                  <p:nvGrpSpPr>
                    <p:cNvPr id="3" name="グループ化 2">
                      <a:extLst>
                        <a:ext uri="{FF2B5EF4-FFF2-40B4-BE49-F238E27FC236}">
                          <a16:creationId xmlns:a16="http://schemas.microsoft.com/office/drawing/2014/main" id="{8ACF4666-00E4-4563-80A1-E08ABA243530}"/>
                        </a:ext>
                      </a:extLst>
                    </p:cNvPr>
                    <p:cNvGrpSpPr/>
                    <p:nvPr/>
                  </p:nvGrpSpPr>
                  <p:grpSpPr>
                    <a:xfrm>
                      <a:off x="552449" y="5101642"/>
                      <a:ext cx="8044940" cy="1636334"/>
                      <a:chOff x="552449" y="5101642"/>
                      <a:chExt cx="8044940" cy="1636334"/>
                    </a:xfrm>
                  </p:grpSpPr>
                  <p:grpSp>
                    <p:nvGrpSpPr>
                      <p:cNvPr id="11" name="Group 41004">
                        <a:extLst>
                          <a:ext uri="{FF2B5EF4-FFF2-40B4-BE49-F238E27FC236}">
                            <a16:creationId xmlns:a16="http://schemas.microsoft.com/office/drawing/2014/main" id="{24ACE594-2B4F-4316-A376-BF2D4F821BB7}"/>
                          </a:ext>
                        </a:extLst>
                      </p:cNvPr>
                      <p:cNvGrpSpPr/>
                      <p:nvPr/>
                    </p:nvGrpSpPr>
                    <p:grpSpPr>
                      <a:xfrm>
                        <a:off x="552449" y="5101642"/>
                        <a:ext cx="8044940" cy="1636334"/>
                        <a:chOff x="384975" y="1050424"/>
                        <a:chExt cx="8045048" cy="1636334"/>
                      </a:xfrm>
                    </p:grpSpPr>
                    <p:sp>
                      <p:nvSpPr>
                        <p:cNvPr id="12" name="Shape 1117">
                          <a:extLst>
                            <a:ext uri="{FF2B5EF4-FFF2-40B4-BE49-F238E27FC236}">
                              <a16:creationId xmlns:a16="http://schemas.microsoft.com/office/drawing/2014/main" id="{CF745F1A-980E-4C1A-8DC7-054C0F11D44F}"/>
                            </a:ext>
                          </a:extLst>
                        </p:cNvPr>
                        <p:cNvSpPr/>
                        <p:nvPr/>
                      </p:nvSpPr>
                      <p:spPr>
                        <a:xfrm>
                          <a:off x="3654003" y="1484390"/>
                          <a:ext cx="1640602" cy="45719"/>
                        </a:xfrm>
                        <a:custGeom>
                          <a:avLst/>
                          <a:gdLst/>
                          <a:ahLst/>
                          <a:cxnLst/>
                          <a:rect l="0" t="0" r="0" b="0"/>
                          <a:pathLst>
                            <a:path w="3295320">
                              <a:moveTo>
                                <a:pt x="0" y="0"/>
                              </a:moveTo>
                              <a:lnTo>
                                <a:pt x="3295320" y="0"/>
                              </a:lnTo>
                            </a:path>
                          </a:pathLst>
                        </a:custGeom>
                        <a:ln w="152400" cap="flat">
                          <a:prstDash val="sysDot"/>
                          <a:miter lim="101600"/>
                        </a:ln>
                      </p:spPr>
                      <p:style>
                        <a:lnRef idx="1">
                          <a:srgbClr val="BFBFBF"/>
                        </a:lnRef>
                        <a:fillRef idx="0">
                          <a:srgbClr val="000000">
                            <a:alpha val="0"/>
                          </a:srgbClr>
                        </a:fillRef>
                        <a:effectRef idx="0">
                          <a:scrgbClr r="0" g="0" b="0"/>
                        </a:effectRef>
                        <a:fontRef idx="none"/>
                      </p:style>
                      <p:txBody>
                        <a:bodyPr/>
                        <a:lstStyle/>
                        <a:p>
                          <a:endParaRPr lang="ja-JP" altLang="en-US"/>
                        </a:p>
                      </p:txBody>
                    </p:sp>
                    <p:sp>
                      <p:nvSpPr>
                        <p:cNvPr id="13" name="Shape 1118">
                          <a:extLst>
                            <a:ext uri="{FF2B5EF4-FFF2-40B4-BE49-F238E27FC236}">
                              <a16:creationId xmlns:a16="http://schemas.microsoft.com/office/drawing/2014/main" id="{9F62A1CC-729E-4463-8D43-DAB178ABFFA2}"/>
                            </a:ext>
                          </a:extLst>
                        </p:cNvPr>
                        <p:cNvSpPr/>
                        <p:nvPr/>
                      </p:nvSpPr>
                      <p:spPr>
                        <a:xfrm>
                          <a:off x="5258373" y="1315113"/>
                          <a:ext cx="362121" cy="331826"/>
                        </a:xfrm>
                        <a:custGeom>
                          <a:avLst/>
                          <a:gdLst/>
                          <a:ahLst/>
                          <a:cxnLst/>
                          <a:rect l="0" t="0" r="0" b="0"/>
                          <a:pathLst>
                            <a:path w="457213" h="457200">
                              <a:moveTo>
                                <a:pt x="0" y="0"/>
                              </a:moveTo>
                              <a:lnTo>
                                <a:pt x="457213" y="228574"/>
                              </a:lnTo>
                              <a:lnTo>
                                <a:pt x="26" y="457200"/>
                              </a:lnTo>
                              <a:lnTo>
                                <a:pt x="0" y="0"/>
                              </a:lnTo>
                              <a:close/>
                            </a:path>
                          </a:pathLst>
                        </a:custGeom>
                        <a:ln w="0" cap="flat">
                          <a:custDash>
                            <a:ds d="1200000" sp="1200000"/>
                          </a:custDash>
                          <a:miter lim="101600"/>
                        </a:ln>
                      </p:spPr>
                      <p:style>
                        <a:lnRef idx="0">
                          <a:srgbClr val="000000">
                            <a:alpha val="0"/>
                          </a:srgbClr>
                        </a:lnRef>
                        <a:fillRef idx="1">
                          <a:srgbClr val="BFBFBF"/>
                        </a:fillRef>
                        <a:effectRef idx="0">
                          <a:scrgbClr r="0" g="0" b="0"/>
                        </a:effectRef>
                        <a:fontRef idx="none"/>
                      </p:style>
                      <p:txBody>
                        <a:bodyPr/>
                        <a:lstStyle/>
                        <a:p>
                          <a:endParaRPr lang="ja-JP" altLang="en-US"/>
                        </a:p>
                      </p:txBody>
                    </p:sp>
                    <p:sp>
                      <p:nvSpPr>
                        <p:cNvPr id="14" name="Shape 58647">
                          <a:extLst>
                            <a:ext uri="{FF2B5EF4-FFF2-40B4-BE49-F238E27FC236}">
                              <a16:creationId xmlns:a16="http://schemas.microsoft.com/office/drawing/2014/main" id="{11122F40-2067-4664-B496-7C2D58DC7BB2}"/>
                            </a:ext>
                          </a:extLst>
                        </p:cNvPr>
                        <p:cNvSpPr/>
                        <p:nvPr/>
                      </p:nvSpPr>
                      <p:spPr>
                        <a:xfrm>
                          <a:off x="384975" y="1276188"/>
                          <a:ext cx="3134110" cy="402218"/>
                        </a:xfrm>
                        <a:custGeom>
                          <a:avLst/>
                          <a:gdLst/>
                          <a:ahLst/>
                          <a:cxnLst/>
                          <a:rect l="0" t="0" r="0" b="0"/>
                          <a:pathLst>
                            <a:path w="5556504" h="719328">
                              <a:moveTo>
                                <a:pt x="0" y="0"/>
                              </a:moveTo>
                              <a:lnTo>
                                <a:pt x="5556504" y="0"/>
                              </a:lnTo>
                              <a:lnTo>
                                <a:pt x="5556504" y="719328"/>
                              </a:lnTo>
                              <a:lnTo>
                                <a:pt x="0" y="719328"/>
                              </a:lnTo>
                              <a:lnTo>
                                <a:pt x="0" y="0"/>
                              </a:lnTo>
                            </a:path>
                          </a:pathLst>
                        </a:custGeom>
                        <a:solidFill>
                          <a:schemeClr val="bg1">
                            <a:lumMod val="85000"/>
                          </a:schemeClr>
                        </a:solidFill>
                        <a:ln w="12192" cap="flat">
                          <a:noFill/>
                          <a:miter lim="101600"/>
                        </a:ln>
                      </p:spPr>
                      <p:style>
                        <a:lnRef idx="1">
                          <a:srgbClr val="0070C0"/>
                        </a:lnRef>
                        <a:fillRef idx="1">
                          <a:srgbClr val="DEEBF7"/>
                        </a:fillRef>
                        <a:effectRef idx="0">
                          <a:scrgbClr r="0" g="0" b="0"/>
                        </a:effectRef>
                        <a:fontRef idx="none"/>
                      </p:style>
                      <p:txBody>
                        <a:bodyPr/>
                        <a:lstStyle/>
                        <a:p>
                          <a:endParaRPr lang="ja-JP" altLang="en-US"/>
                        </a:p>
                      </p:txBody>
                    </p:sp>
                    <p:sp>
                      <p:nvSpPr>
                        <p:cNvPr id="16" name="Shape 1155">
                          <a:extLst>
                            <a:ext uri="{FF2B5EF4-FFF2-40B4-BE49-F238E27FC236}">
                              <a16:creationId xmlns:a16="http://schemas.microsoft.com/office/drawing/2014/main" id="{ED9101AC-7745-42C0-8A54-8A54D23C02D2}"/>
                            </a:ext>
                          </a:extLst>
                        </p:cNvPr>
                        <p:cNvSpPr/>
                        <p:nvPr/>
                      </p:nvSpPr>
                      <p:spPr>
                        <a:xfrm>
                          <a:off x="2299535" y="1050424"/>
                          <a:ext cx="251460" cy="216408"/>
                        </a:xfrm>
                        <a:custGeom>
                          <a:avLst/>
                          <a:gdLst/>
                          <a:ahLst/>
                          <a:cxnLst/>
                          <a:rect l="0" t="0" r="0" b="0"/>
                          <a:pathLst>
                            <a:path w="251460" h="216408">
                              <a:moveTo>
                                <a:pt x="0" y="0"/>
                              </a:moveTo>
                              <a:lnTo>
                                <a:pt x="251460" y="0"/>
                              </a:lnTo>
                              <a:lnTo>
                                <a:pt x="125730" y="216408"/>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18" name="Shape 1157">
                          <a:extLst>
                            <a:ext uri="{FF2B5EF4-FFF2-40B4-BE49-F238E27FC236}">
                              <a16:creationId xmlns:a16="http://schemas.microsoft.com/office/drawing/2014/main" id="{FD045DC9-598D-4A3C-8CFB-65DE09DB8C4D}"/>
                            </a:ext>
                          </a:extLst>
                        </p:cNvPr>
                        <p:cNvSpPr/>
                        <p:nvPr/>
                      </p:nvSpPr>
                      <p:spPr>
                        <a:xfrm>
                          <a:off x="3385768" y="1051186"/>
                          <a:ext cx="252984" cy="214884"/>
                        </a:xfrm>
                        <a:custGeom>
                          <a:avLst/>
                          <a:gdLst/>
                          <a:ahLst/>
                          <a:cxnLst/>
                          <a:rect l="0" t="0" r="0" b="0"/>
                          <a:pathLst>
                            <a:path w="252984" h="214884">
                              <a:moveTo>
                                <a:pt x="0" y="0"/>
                              </a:moveTo>
                              <a:lnTo>
                                <a:pt x="252984" y="0"/>
                              </a:lnTo>
                              <a:lnTo>
                                <a:pt x="126492" y="214884"/>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21" name="Shape 1168">
                          <a:extLst>
                            <a:ext uri="{FF2B5EF4-FFF2-40B4-BE49-F238E27FC236}">
                              <a16:creationId xmlns:a16="http://schemas.microsoft.com/office/drawing/2014/main" id="{88E07240-5A87-4B8C-88A7-79425D62821F}"/>
                            </a:ext>
                          </a:extLst>
                        </p:cNvPr>
                        <p:cNvSpPr/>
                        <p:nvPr/>
                      </p:nvSpPr>
                      <p:spPr>
                        <a:xfrm>
                          <a:off x="2420412" y="1308514"/>
                          <a:ext cx="121057" cy="402218"/>
                        </a:xfrm>
                        <a:custGeom>
                          <a:avLst/>
                          <a:gdLst/>
                          <a:ahLst/>
                          <a:cxnLst/>
                          <a:rect l="0" t="0" r="0" b="0"/>
                          <a:pathLst>
                            <a:path h="1368006">
                              <a:moveTo>
                                <a:pt x="0" y="0"/>
                              </a:moveTo>
                              <a:lnTo>
                                <a:pt x="0" y="1368006"/>
                              </a:lnTo>
                            </a:path>
                          </a:pathLst>
                        </a:custGeom>
                        <a:ln w="28956" cap="flat">
                          <a:custDash>
                            <a:ds d="228000" sp="228000"/>
                          </a:custDash>
                          <a:miter lim="101600"/>
                        </a:ln>
                      </p:spPr>
                      <p:style>
                        <a:lnRef idx="1">
                          <a:srgbClr val="000000"/>
                        </a:lnRef>
                        <a:fillRef idx="0">
                          <a:srgbClr val="000000">
                            <a:alpha val="0"/>
                          </a:srgbClr>
                        </a:fillRef>
                        <a:effectRef idx="0">
                          <a:scrgbClr r="0" g="0" b="0"/>
                        </a:effectRef>
                        <a:fontRef idx="none"/>
                      </p:style>
                      <p:txBody>
                        <a:bodyPr/>
                        <a:lstStyle/>
                        <a:p>
                          <a:endParaRPr lang="ja-JP" altLang="en-US" dirty="0"/>
                        </a:p>
                      </p:txBody>
                    </p:sp>
                    <p:sp>
                      <p:nvSpPr>
                        <p:cNvPr id="23" name="Shape 58649">
                          <a:extLst>
                            <a:ext uri="{FF2B5EF4-FFF2-40B4-BE49-F238E27FC236}">
                              <a16:creationId xmlns:a16="http://schemas.microsoft.com/office/drawing/2014/main" id="{C8802584-33A4-41B3-ACFF-A3456B3A0593}"/>
                            </a:ext>
                          </a:extLst>
                        </p:cNvPr>
                        <p:cNvSpPr/>
                        <p:nvPr/>
                      </p:nvSpPr>
                      <p:spPr>
                        <a:xfrm>
                          <a:off x="3519085" y="2284540"/>
                          <a:ext cx="4784447" cy="402218"/>
                        </a:xfrm>
                        <a:custGeom>
                          <a:avLst/>
                          <a:gdLst/>
                          <a:ahLst/>
                          <a:cxnLst/>
                          <a:rect l="0" t="0" r="0" b="0"/>
                          <a:pathLst>
                            <a:path w="6658357" h="848868">
                              <a:moveTo>
                                <a:pt x="0" y="0"/>
                              </a:moveTo>
                              <a:lnTo>
                                <a:pt x="6658357" y="0"/>
                              </a:lnTo>
                              <a:lnTo>
                                <a:pt x="6658357" y="848868"/>
                              </a:lnTo>
                              <a:lnTo>
                                <a:pt x="0" y="848868"/>
                              </a:lnTo>
                              <a:lnTo>
                                <a:pt x="0" y="0"/>
                              </a:lnTo>
                            </a:path>
                          </a:pathLst>
                        </a:custGeom>
                        <a:solidFill>
                          <a:schemeClr val="accent1">
                            <a:lumMod val="40000"/>
                            <a:lumOff val="60000"/>
                          </a:schemeClr>
                        </a:solidFill>
                        <a:ln w="12192" cap="flat">
                          <a:noFill/>
                          <a:miter lim="101600"/>
                        </a:ln>
                      </p:spPr>
                      <p:style>
                        <a:lnRef idx="1">
                          <a:srgbClr val="BF9000"/>
                        </a:lnRef>
                        <a:fillRef idx="1">
                          <a:srgbClr val="FFFFCC"/>
                        </a:fillRef>
                        <a:effectRef idx="0">
                          <a:scrgbClr r="0" g="0" b="0"/>
                        </a:effectRef>
                        <a:fontRef idx="none"/>
                      </p:style>
                      <p:txBody>
                        <a:bodyPr/>
                        <a:lstStyle/>
                        <a:p>
                          <a:endParaRPr lang="ja-JP" altLang="en-US"/>
                        </a:p>
                      </p:txBody>
                    </p:sp>
                    <p:sp>
                      <p:nvSpPr>
                        <p:cNvPr id="26" name="Shape 1183">
                          <a:extLst>
                            <a:ext uri="{FF2B5EF4-FFF2-40B4-BE49-F238E27FC236}">
                              <a16:creationId xmlns:a16="http://schemas.microsoft.com/office/drawing/2014/main" id="{EBDB2D58-C953-4F77-84C6-08204010C3F5}"/>
                            </a:ext>
                          </a:extLst>
                        </p:cNvPr>
                        <p:cNvSpPr/>
                        <p:nvPr/>
                      </p:nvSpPr>
                      <p:spPr>
                        <a:xfrm>
                          <a:off x="8177039" y="2058179"/>
                          <a:ext cx="252984" cy="216408"/>
                        </a:xfrm>
                        <a:custGeom>
                          <a:avLst/>
                          <a:gdLst/>
                          <a:ahLst/>
                          <a:cxnLst/>
                          <a:rect l="0" t="0" r="0" b="0"/>
                          <a:pathLst>
                            <a:path w="252984" h="216408">
                              <a:moveTo>
                                <a:pt x="0" y="0"/>
                              </a:moveTo>
                              <a:lnTo>
                                <a:pt x="252984" y="0"/>
                              </a:lnTo>
                              <a:lnTo>
                                <a:pt x="126492" y="216408"/>
                              </a:lnTo>
                              <a:lnTo>
                                <a:pt x="0" y="0"/>
                              </a:lnTo>
                              <a:close/>
                            </a:path>
                          </a:pathLst>
                        </a:custGeom>
                        <a:ln w="0" cap="flat">
                          <a:miter lim="101600"/>
                        </a:ln>
                      </p:spPr>
                      <p:style>
                        <a:lnRef idx="0">
                          <a:srgbClr val="000000">
                            <a:alpha val="0"/>
                          </a:srgbClr>
                        </a:lnRef>
                        <a:fillRef idx="1">
                          <a:srgbClr val="000000"/>
                        </a:fillRef>
                        <a:effectRef idx="0">
                          <a:scrgbClr r="0" g="0" b="0"/>
                        </a:effectRef>
                        <a:fontRef idx="none"/>
                      </p:style>
                      <p:txBody>
                        <a:bodyPr/>
                        <a:lstStyle/>
                        <a:p>
                          <a:endParaRPr lang="ja-JP" altLang="en-US"/>
                        </a:p>
                      </p:txBody>
                    </p:sp>
                    <p:sp>
                      <p:nvSpPr>
                        <p:cNvPr id="28" name="Shape 1186">
                          <a:extLst>
                            <a:ext uri="{FF2B5EF4-FFF2-40B4-BE49-F238E27FC236}">
                              <a16:creationId xmlns:a16="http://schemas.microsoft.com/office/drawing/2014/main" id="{D2DAF490-C894-4AE7-9305-D9A3F4D13383}"/>
                            </a:ext>
                          </a:extLst>
                        </p:cNvPr>
                        <p:cNvSpPr/>
                        <p:nvPr/>
                      </p:nvSpPr>
                      <p:spPr>
                        <a:xfrm>
                          <a:off x="3287130" y="1530108"/>
                          <a:ext cx="460420" cy="744480"/>
                        </a:xfrm>
                        <a:custGeom>
                          <a:avLst/>
                          <a:gdLst/>
                          <a:ahLst/>
                          <a:cxnLst/>
                          <a:rect l="0" t="0" r="0" b="0"/>
                          <a:pathLst>
                            <a:path w="2644140" h="1551432">
                              <a:moveTo>
                                <a:pt x="661035" y="0"/>
                              </a:moveTo>
                              <a:lnTo>
                                <a:pt x="1983105" y="0"/>
                              </a:lnTo>
                              <a:lnTo>
                                <a:pt x="1983105" y="775716"/>
                              </a:lnTo>
                              <a:lnTo>
                                <a:pt x="2644140" y="775716"/>
                              </a:lnTo>
                              <a:lnTo>
                                <a:pt x="1322070" y="1551432"/>
                              </a:lnTo>
                              <a:lnTo>
                                <a:pt x="0" y="775716"/>
                              </a:lnTo>
                              <a:lnTo>
                                <a:pt x="661035" y="775716"/>
                              </a:lnTo>
                              <a:lnTo>
                                <a:pt x="661035" y="0"/>
                              </a:lnTo>
                              <a:close/>
                            </a:path>
                          </a:pathLst>
                        </a:custGeom>
                        <a:solidFill>
                          <a:schemeClr val="accent4">
                            <a:lumMod val="60000"/>
                            <a:lumOff val="40000"/>
                          </a:schemeClr>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a:p>
                      </p:txBody>
                    </p:sp>
                  </p:grpSp>
                  <p:sp>
                    <p:nvSpPr>
                      <p:cNvPr id="32" name="正方形/長方形 31">
                        <a:extLst>
                          <a:ext uri="{FF2B5EF4-FFF2-40B4-BE49-F238E27FC236}">
                            <a16:creationId xmlns:a16="http://schemas.microsoft.com/office/drawing/2014/main" id="{17E7D839-5B91-408A-BBC0-F612C3C989A9}"/>
                          </a:ext>
                        </a:extLst>
                      </p:cNvPr>
                      <p:cNvSpPr/>
                      <p:nvPr/>
                    </p:nvSpPr>
                    <p:spPr>
                      <a:xfrm>
                        <a:off x="1227038" y="5366331"/>
                        <a:ext cx="1210588" cy="338554"/>
                      </a:xfrm>
                      <a:prstGeom prst="rect">
                        <a:avLst/>
                      </a:prstGeom>
                    </p:spPr>
                    <p:txBody>
                      <a:bodyPr wrap="none">
                        <a:spAutoFit/>
                      </a:bodyPr>
                      <a:lstStyle/>
                      <a:p>
                        <a:r>
                          <a:rPr lang="ja-JP" altLang="ja-JP" sz="1600" kern="100" dirty="0">
                            <a:solidFill>
                              <a:srgbClr val="000000"/>
                            </a:solidFill>
                            <a:latin typeface="+mn-ea"/>
                          </a:rPr>
                          <a:t>管理</a:t>
                        </a:r>
                        <a:r>
                          <a:rPr lang="ja-JP" altLang="en-US" sz="1600" kern="100" dirty="0">
                            <a:solidFill>
                              <a:srgbClr val="000000"/>
                            </a:solidFill>
                            <a:latin typeface="+mn-ea"/>
                          </a:rPr>
                          <a:t>監督</a:t>
                        </a:r>
                        <a:r>
                          <a:rPr lang="ja-JP" altLang="ja-JP" sz="1600" kern="100" dirty="0">
                            <a:solidFill>
                              <a:srgbClr val="000000"/>
                            </a:solidFill>
                            <a:latin typeface="+mn-ea"/>
                          </a:rPr>
                          <a:t>職</a:t>
                        </a:r>
                        <a:endParaRPr lang="en-US" altLang="ja-JP" sz="1600" kern="100" dirty="0">
                          <a:solidFill>
                            <a:srgbClr val="000000"/>
                          </a:solidFill>
                          <a:latin typeface="+mn-ea"/>
                        </a:endParaRPr>
                      </a:p>
                    </p:txBody>
                  </p:sp>
                </p:grpSp>
                <p:sp>
                  <p:nvSpPr>
                    <p:cNvPr id="37" name="正方形/長方形 36">
                      <a:extLst>
                        <a:ext uri="{FF2B5EF4-FFF2-40B4-BE49-F238E27FC236}">
                          <a16:creationId xmlns:a16="http://schemas.microsoft.com/office/drawing/2014/main" id="{8451DB90-434F-4ABB-B560-F6FBD7813B9A}"/>
                        </a:ext>
                      </a:extLst>
                    </p:cNvPr>
                    <p:cNvSpPr/>
                    <p:nvPr/>
                  </p:nvSpPr>
                  <p:spPr>
                    <a:xfrm>
                      <a:off x="4210903" y="6371783"/>
                      <a:ext cx="3812031" cy="357021"/>
                    </a:xfrm>
                    <a:prstGeom prst="rect">
                      <a:avLst/>
                    </a:prstGeom>
                  </p:spPr>
                  <p:txBody>
                    <a:bodyPr wrap="square">
                      <a:spAutoFit/>
                    </a:bodyPr>
                    <a:lstStyle/>
                    <a:p>
                      <a:pPr algn="ctr">
                        <a:lnSpc>
                          <a:spcPct val="112000"/>
                        </a:lnSpc>
                        <a:spcAft>
                          <a:spcPts val="15"/>
                        </a:spcAft>
                        <a:tabLst>
                          <a:tab pos="5521325" algn="ctr"/>
                        </a:tabLst>
                      </a:pPr>
                      <a:r>
                        <a:rPr lang="ja-JP" altLang="ja-JP" sz="1600" kern="100" dirty="0">
                          <a:solidFill>
                            <a:srgbClr val="000000"/>
                          </a:solidFill>
                          <a:latin typeface="+mn-ea"/>
                          <a:cs typeface="Meiryo UI" panose="020B0604030504040204" pitchFamily="50" charset="-128"/>
                        </a:rPr>
                        <a:t>管理</a:t>
                      </a:r>
                      <a:r>
                        <a:rPr lang="ja-JP" altLang="en-US" sz="1600" kern="100" dirty="0">
                          <a:solidFill>
                            <a:srgbClr val="000000"/>
                          </a:solidFill>
                          <a:latin typeface="+mn-ea"/>
                          <a:cs typeface="Meiryo UI" panose="020B0604030504040204" pitchFamily="50" charset="-128"/>
                        </a:rPr>
                        <a:t>監督職</a:t>
                      </a:r>
                      <a:r>
                        <a:rPr lang="ja-JP" altLang="ja-JP" sz="1600" kern="100" dirty="0">
                          <a:solidFill>
                            <a:srgbClr val="000000"/>
                          </a:solidFill>
                          <a:latin typeface="+mn-ea"/>
                          <a:cs typeface="Meiryo UI" panose="020B0604030504040204" pitchFamily="50" charset="-128"/>
                        </a:rPr>
                        <a:t>以外の職</a:t>
                      </a:r>
                      <a:endParaRPr lang="ja-JP" altLang="ja-JP" sz="1100" kern="100" dirty="0">
                        <a:solidFill>
                          <a:srgbClr val="FF0000"/>
                        </a:solidFill>
                        <a:latin typeface="+mn-ea"/>
                      </a:endParaRPr>
                    </a:p>
                  </p:txBody>
                </p:sp>
              </p:grpSp>
              <p:sp>
                <p:nvSpPr>
                  <p:cNvPr id="44" name="Shape 1168">
                    <a:extLst>
                      <a:ext uri="{FF2B5EF4-FFF2-40B4-BE49-F238E27FC236}">
                        <a16:creationId xmlns:a16="http://schemas.microsoft.com/office/drawing/2014/main" id="{BB3DE4C1-78D0-4703-A211-AC464A1B3AAC}"/>
                      </a:ext>
                    </a:extLst>
                  </p:cNvPr>
                  <p:cNvSpPr/>
                  <p:nvPr/>
                </p:nvSpPr>
                <p:spPr>
                  <a:xfrm>
                    <a:off x="3678546" y="5334776"/>
                    <a:ext cx="121055" cy="246551"/>
                  </a:xfrm>
                  <a:custGeom>
                    <a:avLst/>
                    <a:gdLst/>
                    <a:ahLst/>
                    <a:cxnLst/>
                    <a:rect l="0" t="0" r="0" b="0"/>
                    <a:pathLst>
                      <a:path h="1368006">
                        <a:moveTo>
                          <a:pt x="0" y="0"/>
                        </a:moveTo>
                        <a:lnTo>
                          <a:pt x="0" y="1368006"/>
                        </a:lnTo>
                      </a:path>
                    </a:pathLst>
                  </a:custGeom>
                  <a:ln w="28956" cap="flat">
                    <a:custDash>
                      <a:ds d="228000" sp="228000"/>
                    </a:custDash>
                    <a:miter lim="101600"/>
                  </a:ln>
                </p:spPr>
                <p:style>
                  <a:lnRef idx="1">
                    <a:srgbClr val="000000"/>
                  </a:lnRef>
                  <a:fillRef idx="0">
                    <a:srgbClr val="000000">
                      <a:alpha val="0"/>
                    </a:srgbClr>
                  </a:fillRef>
                  <a:effectRef idx="0">
                    <a:scrgbClr r="0" g="0" b="0"/>
                  </a:effectRef>
                  <a:fontRef idx="none"/>
                </p:style>
                <p:txBody>
                  <a:bodyPr/>
                  <a:lstStyle/>
                  <a:p>
                    <a:endParaRPr lang="ja-JP" altLang="en-US" dirty="0"/>
                  </a:p>
                </p:txBody>
              </p:sp>
            </p:grpSp>
          </p:grpSp>
          <p:sp>
            <p:nvSpPr>
              <p:cNvPr id="33" name="Shape 1118">
                <a:extLst>
                  <a:ext uri="{FF2B5EF4-FFF2-40B4-BE49-F238E27FC236}">
                    <a16:creationId xmlns:a16="http://schemas.microsoft.com/office/drawing/2014/main" id="{4833B0FC-47C6-4FAD-9FDA-A36B94C68EC7}"/>
                  </a:ext>
                </a:extLst>
              </p:cNvPr>
              <p:cNvSpPr/>
              <p:nvPr/>
            </p:nvSpPr>
            <p:spPr>
              <a:xfrm rot="16200000">
                <a:off x="6315247" y="5330318"/>
                <a:ext cx="207005" cy="331826"/>
              </a:xfrm>
              <a:custGeom>
                <a:avLst/>
                <a:gdLst/>
                <a:ahLst/>
                <a:cxnLst/>
                <a:rect l="0" t="0" r="0" b="0"/>
                <a:pathLst>
                  <a:path w="457213" h="457200">
                    <a:moveTo>
                      <a:pt x="0" y="0"/>
                    </a:moveTo>
                    <a:lnTo>
                      <a:pt x="457213" y="228574"/>
                    </a:lnTo>
                    <a:lnTo>
                      <a:pt x="26" y="457200"/>
                    </a:lnTo>
                    <a:lnTo>
                      <a:pt x="0" y="0"/>
                    </a:lnTo>
                    <a:close/>
                  </a:path>
                </a:pathLst>
              </a:custGeom>
              <a:ln w="0" cap="flat">
                <a:custDash>
                  <a:ds d="1200000" sp="1200000"/>
                </a:custDash>
                <a:miter lim="101600"/>
              </a:ln>
            </p:spPr>
            <p:style>
              <a:lnRef idx="0">
                <a:srgbClr val="000000">
                  <a:alpha val="0"/>
                </a:srgbClr>
              </a:lnRef>
              <a:fillRef idx="1">
                <a:srgbClr val="BFBFBF"/>
              </a:fillRef>
              <a:effectRef idx="0">
                <a:scrgbClr r="0" g="0" b="0"/>
              </a:effectRef>
              <a:fontRef idx="none"/>
            </p:style>
            <p:txBody>
              <a:bodyPr/>
              <a:lstStyle/>
              <a:p>
                <a:endParaRPr lang="ja-JP" altLang="en-US"/>
              </a:p>
            </p:txBody>
          </p:sp>
          <p:sp>
            <p:nvSpPr>
              <p:cNvPr id="34" name="Shape 1177">
                <a:extLst>
                  <a:ext uri="{FF2B5EF4-FFF2-40B4-BE49-F238E27FC236}">
                    <a16:creationId xmlns:a16="http://schemas.microsoft.com/office/drawing/2014/main" id="{4669721E-31E3-4583-B235-68EAFF55622F}"/>
                  </a:ext>
                </a:extLst>
              </p:cNvPr>
              <p:cNvSpPr/>
              <p:nvPr/>
            </p:nvSpPr>
            <p:spPr>
              <a:xfrm>
                <a:off x="6211659" y="5657625"/>
                <a:ext cx="414179" cy="402448"/>
              </a:xfrm>
              <a:custGeom>
                <a:avLst/>
                <a:gdLst/>
                <a:ahLst/>
                <a:cxnLst/>
                <a:rect l="0" t="0" r="0" b="0"/>
                <a:pathLst>
                  <a:path w="558812" h="565848">
                    <a:moveTo>
                      <a:pt x="136716" y="0"/>
                    </a:moveTo>
                    <a:lnTo>
                      <a:pt x="279412" y="146177"/>
                    </a:lnTo>
                    <a:lnTo>
                      <a:pt x="422110" y="0"/>
                    </a:lnTo>
                    <a:lnTo>
                      <a:pt x="558812" y="133452"/>
                    </a:lnTo>
                    <a:lnTo>
                      <a:pt x="412903" y="282931"/>
                    </a:lnTo>
                    <a:lnTo>
                      <a:pt x="558812" y="432397"/>
                    </a:lnTo>
                    <a:lnTo>
                      <a:pt x="422110" y="565848"/>
                    </a:lnTo>
                    <a:lnTo>
                      <a:pt x="279412" y="419671"/>
                    </a:lnTo>
                    <a:lnTo>
                      <a:pt x="136716" y="565848"/>
                    </a:lnTo>
                    <a:lnTo>
                      <a:pt x="0" y="432397"/>
                    </a:lnTo>
                    <a:lnTo>
                      <a:pt x="145910" y="282931"/>
                    </a:lnTo>
                    <a:lnTo>
                      <a:pt x="0" y="133452"/>
                    </a:lnTo>
                    <a:lnTo>
                      <a:pt x="136716" y="0"/>
                    </a:lnTo>
                    <a:close/>
                  </a:path>
                </a:pathLst>
              </a:custGeom>
              <a:solidFill>
                <a:schemeClr val="accent5"/>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dirty="0"/>
              </a:p>
            </p:txBody>
          </p:sp>
        </p:grpSp>
        <p:sp>
          <p:nvSpPr>
            <p:cNvPr id="35" name="Shape 1177">
              <a:extLst>
                <a:ext uri="{FF2B5EF4-FFF2-40B4-BE49-F238E27FC236}">
                  <a16:creationId xmlns:a16="http://schemas.microsoft.com/office/drawing/2014/main" id="{F44A793D-938F-489D-87D7-B6A9F47B7F18}"/>
                </a:ext>
              </a:extLst>
            </p:cNvPr>
            <p:cNvSpPr/>
            <p:nvPr/>
          </p:nvSpPr>
          <p:spPr>
            <a:xfrm>
              <a:off x="4736464" y="5159510"/>
              <a:ext cx="414179" cy="402448"/>
            </a:xfrm>
            <a:custGeom>
              <a:avLst/>
              <a:gdLst/>
              <a:ahLst/>
              <a:cxnLst/>
              <a:rect l="0" t="0" r="0" b="0"/>
              <a:pathLst>
                <a:path w="558812" h="565848">
                  <a:moveTo>
                    <a:pt x="136716" y="0"/>
                  </a:moveTo>
                  <a:lnTo>
                    <a:pt x="279412" y="146177"/>
                  </a:lnTo>
                  <a:lnTo>
                    <a:pt x="422110" y="0"/>
                  </a:lnTo>
                  <a:lnTo>
                    <a:pt x="558812" y="133452"/>
                  </a:lnTo>
                  <a:lnTo>
                    <a:pt x="412903" y="282931"/>
                  </a:lnTo>
                  <a:lnTo>
                    <a:pt x="558812" y="432397"/>
                  </a:lnTo>
                  <a:lnTo>
                    <a:pt x="422110" y="565848"/>
                  </a:lnTo>
                  <a:lnTo>
                    <a:pt x="279412" y="419671"/>
                  </a:lnTo>
                  <a:lnTo>
                    <a:pt x="136716" y="565848"/>
                  </a:lnTo>
                  <a:lnTo>
                    <a:pt x="0" y="432397"/>
                  </a:lnTo>
                  <a:lnTo>
                    <a:pt x="145910" y="282931"/>
                  </a:lnTo>
                  <a:lnTo>
                    <a:pt x="0" y="133452"/>
                  </a:lnTo>
                  <a:lnTo>
                    <a:pt x="136716" y="0"/>
                  </a:lnTo>
                  <a:close/>
                </a:path>
              </a:pathLst>
            </a:custGeom>
            <a:solidFill>
              <a:schemeClr val="accent5"/>
            </a:solidFill>
            <a:ln w="0" cap="flat">
              <a:miter lim="101600"/>
            </a:ln>
          </p:spPr>
          <p:style>
            <a:lnRef idx="0">
              <a:srgbClr val="000000">
                <a:alpha val="0"/>
              </a:srgbClr>
            </a:lnRef>
            <a:fillRef idx="1">
              <a:srgbClr val="F8CBAD"/>
            </a:fillRef>
            <a:effectRef idx="0">
              <a:scrgbClr r="0" g="0" b="0"/>
            </a:effectRef>
            <a:fontRef idx="none"/>
          </p:style>
          <p:txBody>
            <a:bodyPr/>
            <a:lstStyle/>
            <a:p>
              <a:endParaRPr lang="ja-JP" altLang="en-US" dirty="0"/>
            </a:p>
          </p:txBody>
        </p:sp>
      </p:grpSp>
      <p:cxnSp>
        <p:nvCxnSpPr>
          <p:cNvPr id="36" name="直線コネクタ 35">
            <a:extLst>
              <a:ext uri="{FF2B5EF4-FFF2-40B4-BE49-F238E27FC236}">
                <a16:creationId xmlns:a16="http://schemas.microsoft.com/office/drawing/2014/main" id="{9FCC668D-5481-4607-9D50-9E24AFAC7C2F}"/>
              </a:ext>
            </a:extLst>
          </p:cNvPr>
          <p:cNvCxnSpPr>
            <a:cxnSpLocks/>
          </p:cNvCxnSpPr>
          <p:nvPr/>
        </p:nvCxnSpPr>
        <p:spPr>
          <a:xfrm>
            <a:off x="329510" y="85164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5" name="二等辺三角形 14">
            <a:extLst>
              <a:ext uri="{FF2B5EF4-FFF2-40B4-BE49-F238E27FC236}">
                <a16:creationId xmlns:a16="http://schemas.microsoft.com/office/drawing/2014/main" id="{F31435D5-AA65-452F-8EC5-1EAF385E8DCF}"/>
              </a:ext>
            </a:extLst>
          </p:cNvPr>
          <p:cNvSpPr/>
          <p:nvPr/>
        </p:nvSpPr>
        <p:spPr>
          <a:xfrm rot="5400000">
            <a:off x="4950690" y="2552943"/>
            <a:ext cx="464254" cy="221469"/>
          </a:xfrm>
          <a:prstGeom prst="triangle">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Shape 58647">
            <a:extLst>
              <a:ext uri="{FF2B5EF4-FFF2-40B4-BE49-F238E27FC236}">
                <a16:creationId xmlns:a16="http://schemas.microsoft.com/office/drawing/2014/main" id="{5659925C-5167-4066-A863-2DFD94D1D864}"/>
              </a:ext>
            </a:extLst>
          </p:cNvPr>
          <p:cNvSpPr/>
          <p:nvPr/>
        </p:nvSpPr>
        <p:spPr>
          <a:xfrm>
            <a:off x="5470154" y="2522073"/>
            <a:ext cx="1856745" cy="402218"/>
          </a:xfrm>
          <a:custGeom>
            <a:avLst/>
            <a:gdLst/>
            <a:ahLst/>
            <a:cxnLst/>
            <a:rect l="0" t="0" r="0" b="0"/>
            <a:pathLst>
              <a:path w="5556504" h="719328">
                <a:moveTo>
                  <a:pt x="0" y="0"/>
                </a:moveTo>
                <a:lnTo>
                  <a:pt x="5556504" y="0"/>
                </a:lnTo>
                <a:lnTo>
                  <a:pt x="5556504" y="719328"/>
                </a:lnTo>
                <a:lnTo>
                  <a:pt x="0" y="719328"/>
                </a:lnTo>
                <a:lnTo>
                  <a:pt x="0" y="0"/>
                </a:lnTo>
              </a:path>
            </a:pathLst>
          </a:custGeom>
          <a:noFill/>
          <a:ln w="12192" cap="flat">
            <a:noFill/>
            <a:miter lim="101600"/>
          </a:ln>
        </p:spPr>
        <p:style>
          <a:lnRef idx="1">
            <a:srgbClr val="0070C0"/>
          </a:lnRef>
          <a:fillRef idx="1">
            <a:srgbClr val="DEEBF7"/>
          </a:fillRef>
          <a:effectRef idx="0">
            <a:scrgbClr r="0" g="0" b="0"/>
          </a:effectRef>
          <a:fontRef idx="none"/>
        </p:style>
        <p:txBody>
          <a:bodyPr/>
          <a:lstStyle/>
          <a:p>
            <a:r>
              <a:rPr lang="ja-JP" altLang="en-US" dirty="0">
                <a:latin typeface="Meiryo UI" panose="020B0604030504040204" pitchFamily="50" charset="-128"/>
                <a:ea typeface="Meiryo UI" panose="020B0604030504040204" pitchFamily="50" charset="-128"/>
              </a:rPr>
              <a:t>組織活力の低下</a:t>
            </a:r>
          </a:p>
        </p:txBody>
      </p:sp>
      <p:sp>
        <p:nvSpPr>
          <p:cNvPr id="42" name="正方形/長方形 41">
            <a:extLst>
              <a:ext uri="{FF2B5EF4-FFF2-40B4-BE49-F238E27FC236}">
                <a16:creationId xmlns:a16="http://schemas.microsoft.com/office/drawing/2014/main" id="{57D9C04A-0994-45F1-9DEB-666ECD7480B4}"/>
              </a:ext>
            </a:extLst>
          </p:cNvPr>
          <p:cNvSpPr/>
          <p:nvPr/>
        </p:nvSpPr>
        <p:spPr>
          <a:xfrm>
            <a:off x="528112" y="3983133"/>
            <a:ext cx="2638422" cy="40221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bg1"/>
                </a:solidFill>
                <a:latin typeface="メイリオ" panose="020B0604030504040204" pitchFamily="50" charset="-128"/>
                <a:ea typeface="メイリオ" panose="020B0604030504040204" pitchFamily="50" charset="-128"/>
              </a:rPr>
              <a:t>役職定年のイメージ</a:t>
            </a:r>
          </a:p>
        </p:txBody>
      </p:sp>
      <p:sp>
        <p:nvSpPr>
          <p:cNvPr id="17" name="正方形/長方形 16">
            <a:extLst>
              <a:ext uri="{FF2B5EF4-FFF2-40B4-BE49-F238E27FC236}">
                <a16:creationId xmlns:a16="http://schemas.microsoft.com/office/drawing/2014/main" id="{5E3AFBFD-9101-4DD1-BAA1-566D86251E04}"/>
              </a:ext>
            </a:extLst>
          </p:cNvPr>
          <p:cNvSpPr/>
          <p:nvPr/>
        </p:nvSpPr>
        <p:spPr>
          <a:xfrm>
            <a:off x="6434831" y="4643337"/>
            <a:ext cx="184731" cy="276999"/>
          </a:xfrm>
          <a:prstGeom prst="rect">
            <a:avLst/>
          </a:prstGeom>
        </p:spPr>
        <p:txBody>
          <a:bodyPr wrap="none">
            <a:spAutoFit/>
          </a:bodyPr>
          <a:lstStyle/>
          <a:p>
            <a:endParaRPr lang="en-US" altLang="ja-JP" sz="1200" dirty="0">
              <a:latin typeface="Meiryo UI" panose="020B0604030504040204" pitchFamily="50" charset="-128"/>
              <a:ea typeface="Meiryo UI" panose="020B0604030504040204" pitchFamily="50" charset="-128"/>
            </a:endParaRPr>
          </a:p>
        </p:txBody>
      </p:sp>
      <p:cxnSp>
        <p:nvCxnSpPr>
          <p:cNvPr id="41" name="直線コネクタ 40">
            <a:extLst>
              <a:ext uri="{FF2B5EF4-FFF2-40B4-BE49-F238E27FC236}">
                <a16:creationId xmlns:a16="http://schemas.microsoft.com/office/drawing/2014/main" id="{315EC37B-3708-4BD4-A342-C91EA6A3C711}"/>
              </a:ext>
            </a:extLst>
          </p:cNvPr>
          <p:cNvCxnSpPr>
            <a:cxnSpLocks/>
          </p:cNvCxnSpPr>
          <p:nvPr/>
        </p:nvCxnSpPr>
        <p:spPr>
          <a:xfrm>
            <a:off x="5434271" y="2795142"/>
            <a:ext cx="1607552" cy="0"/>
          </a:xfrm>
          <a:prstGeom prst="line">
            <a:avLst/>
          </a:prstGeom>
          <a:ln w="200025">
            <a:solidFill>
              <a:schemeClr val="accent1">
                <a:alpha val="33000"/>
              </a:schemeClr>
            </a:solidFill>
          </a:ln>
          <a:effectLst>
            <a:softEdge rad="31750"/>
          </a:effectLst>
        </p:spPr>
        <p:style>
          <a:lnRef idx="1">
            <a:schemeClr val="dk1"/>
          </a:lnRef>
          <a:fillRef idx="0">
            <a:schemeClr val="dk1"/>
          </a:fillRef>
          <a:effectRef idx="0">
            <a:schemeClr val="dk1"/>
          </a:effectRef>
          <a:fontRef idx="minor">
            <a:schemeClr val="tx1"/>
          </a:fontRef>
        </p:style>
      </p:cxnSp>
      <p:pic>
        <p:nvPicPr>
          <p:cNvPr id="19" name="図 18">
            <a:extLst>
              <a:ext uri="{FF2B5EF4-FFF2-40B4-BE49-F238E27FC236}">
                <a16:creationId xmlns:a16="http://schemas.microsoft.com/office/drawing/2014/main" id="{12F5172C-55AA-4343-ACEE-152678B0C3F3}"/>
              </a:ext>
            </a:extLst>
          </p:cNvPr>
          <p:cNvPicPr>
            <a:picLocks noChangeAspect="1"/>
          </p:cNvPicPr>
          <p:nvPr/>
        </p:nvPicPr>
        <p:blipFill>
          <a:blip r:embed="rId2"/>
          <a:stretch>
            <a:fillRect/>
          </a:stretch>
        </p:blipFill>
        <p:spPr>
          <a:xfrm>
            <a:off x="7218049" y="3921054"/>
            <a:ext cx="1459344" cy="1333880"/>
          </a:xfrm>
          <a:prstGeom prst="rect">
            <a:avLst/>
          </a:prstGeom>
        </p:spPr>
      </p:pic>
    </p:spTree>
    <p:extLst>
      <p:ext uri="{BB962C8B-B14F-4D97-AF65-F5344CB8AC3E}">
        <p14:creationId xmlns:p14="http://schemas.microsoft.com/office/powerpoint/2010/main" val="1751275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5823" y="-9999"/>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４　管理監督職勤務上限年齢制（役職定年制）</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79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0" name="スライド番号プレースホルダー 13">
            <a:extLst>
              <a:ext uri="{FF2B5EF4-FFF2-40B4-BE49-F238E27FC236}">
                <a16:creationId xmlns:a16="http://schemas.microsoft.com/office/drawing/2014/main" id="{93791C0D-79F3-4C18-8E18-517E7FF92C2F}"/>
              </a:ext>
            </a:extLst>
          </p:cNvPr>
          <p:cNvSpPr>
            <a:spLocks noGrp="1"/>
          </p:cNvSpPr>
          <p:nvPr>
            <p:ph type="sldNum" sz="quarter" idx="12"/>
          </p:nvPr>
        </p:nvSpPr>
        <p:spPr>
          <a:xfrm>
            <a:off x="6988975" y="6350090"/>
            <a:ext cx="2743200" cy="365125"/>
          </a:xfrm>
        </p:spPr>
        <p:txBody>
          <a:bodyPr/>
          <a:lstStyle/>
          <a:p>
            <a:fld id="{D11393F9-DB9F-46DB-83A1-F50908F2F603}" type="slidenum">
              <a:rPr kumimoji="1" lang="ja-JP" altLang="en-US" smtClean="0"/>
              <a:t>16</a:t>
            </a:fld>
            <a:endParaRPr kumimoji="1" lang="ja-JP" altLang="en-US"/>
          </a:p>
        </p:txBody>
      </p:sp>
      <p:graphicFrame>
        <p:nvGraphicFramePr>
          <p:cNvPr id="17" name="表 16">
            <a:extLst>
              <a:ext uri="{FF2B5EF4-FFF2-40B4-BE49-F238E27FC236}">
                <a16:creationId xmlns:a16="http://schemas.microsoft.com/office/drawing/2014/main" id="{2DE1EDA7-7226-44BF-8C0F-3760E939B6DD}"/>
              </a:ext>
            </a:extLst>
          </p:cNvPr>
          <p:cNvGraphicFramePr>
            <a:graphicFrameLocks noGrp="1"/>
          </p:cNvGraphicFramePr>
          <p:nvPr>
            <p:extLst>
              <p:ext uri="{D42A27DB-BD31-4B8C-83A1-F6EECF244321}">
                <p14:modId xmlns:p14="http://schemas.microsoft.com/office/powerpoint/2010/main" val="1909804343"/>
              </p:ext>
            </p:extLst>
          </p:nvPr>
        </p:nvGraphicFramePr>
        <p:xfrm>
          <a:off x="355600" y="1029673"/>
          <a:ext cx="8974667" cy="5609933"/>
        </p:xfrm>
        <a:graphic>
          <a:graphicData uri="http://schemas.openxmlformats.org/drawingml/2006/table">
            <a:tbl>
              <a:tblPr firstRow="1" bandRow="1">
                <a:tableStyleId>{5C22544A-7EE6-4342-B048-85BDC9FD1C3A}</a:tableStyleId>
              </a:tblPr>
              <a:tblGrid>
                <a:gridCol w="2950236">
                  <a:extLst>
                    <a:ext uri="{9D8B030D-6E8A-4147-A177-3AD203B41FA5}">
                      <a16:colId xmlns:a16="http://schemas.microsoft.com/office/drawing/2014/main" val="341181174"/>
                    </a:ext>
                  </a:extLst>
                </a:gridCol>
                <a:gridCol w="6024431">
                  <a:extLst>
                    <a:ext uri="{9D8B030D-6E8A-4147-A177-3AD203B41FA5}">
                      <a16:colId xmlns:a16="http://schemas.microsoft.com/office/drawing/2014/main" val="2840285346"/>
                    </a:ext>
                  </a:extLst>
                </a:gridCol>
              </a:tblGrid>
              <a:tr h="675559">
                <a:tc>
                  <a:txBody>
                    <a:bodyPr/>
                    <a:lstStyle/>
                    <a:p>
                      <a:r>
                        <a:rPr kumimoji="1" lang="ja-JP" altLang="en-US" sz="1600" b="0" dirty="0">
                          <a:solidFill>
                            <a:schemeClr val="tx1"/>
                          </a:solidFill>
                        </a:rPr>
                        <a:t>対象となる職員</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742950" rtl="0" eaLnBrk="1" latinLnBrk="0" hangingPunct="1"/>
                      <a:r>
                        <a:rPr kumimoji="1" lang="ja-JP" altLang="en-US" sz="1600" b="0" kern="1200" dirty="0">
                          <a:solidFill>
                            <a:schemeClr val="dk1"/>
                          </a:solidFill>
                          <a:latin typeface="+mn-lt"/>
                          <a:ea typeface="+mn-ea"/>
                          <a:cs typeface="+mn-cs"/>
                        </a:rPr>
                        <a:t>校長・副校長・教頭・教諭</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部主事</a:t>
                      </a:r>
                      <a:r>
                        <a:rPr kumimoji="1" lang="en-US" altLang="ja-JP" sz="1600" b="0" kern="1200" dirty="0">
                          <a:solidFill>
                            <a:schemeClr val="dk1"/>
                          </a:solidFill>
                          <a:latin typeface="+mn-lt"/>
                          <a:ea typeface="+mn-ea"/>
                          <a:cs typeface="+mn-cs"/>
                        </a:rPr>
                        <a:t>)</a:t>
                      </a:r>
                    </a:p>
                    <a:p>
                      <a:pPr marL="0" algn="l" defTabSz="742950" rtl="0" eaLnBrk="1" latinLnBrk="0" hangingPunct="1"/>
                      <a:r>
                        <a:rPr kumimoji="1" lang="ja-JP" altLang="en-US" sz="1600" b="0" kern="1200" dirty="0">
                          <a:solidFill>
                            <a:schemeClr val="dk1"/>
                          </a:solidFill>
                          <a:latin typeface="+mn-lt"/>
                          <a:ea typeface="+mn-ea"/>
                          <a:cs typeface="+mn-cs"/>
                        </a:rPr>
                        <a:t>事務長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主監</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・事務長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次長</a:t>
                      </a:r>
                      <a:r>
                        <a:rPr kumimoji="1" lang="en-US" altLang="ja-JP" sz="1600" b="0" kern="1200" dirty="0">
                          <a:solidFill>
                            <a:schemeClr val="dk1"/>
                          </a:solidFill>
                          <a:latin typeface="+mn-lt"/>
                          <a:ea typeface="+mn-ea"/>
                          <a:cs typeface="+mn-cs"/>
                        </a:rPr>
                        <a:t>)</a:t>
                      </a:r>
                      <a:r>
                        <a:rPr kumimoji="1" lang="ja-JP" altLang="en-US" sz="1600" b="0" kern="1200" dirty="0">
                          <a:solidFill>
                            <a:schemeClr val="dk1"/>
                          </a:solidFill>
                          <a:latin typeface="+mn-lt"/>
                          <a:ea typeface="+mn-ea"/>
                          <a:cs typeface="+mn-cs"/>
                        </a:rPr>
                        <a:t>／事務部長・総括事務長</a:t>
                      </a:r>
                      <a:endParaRPr kumimoji="1" lang="en-US" altLang="ja-JP" sz="1600" b="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3424997"/>
                  </a:ext>
                </a:extLst>
              </a:tr>
              <a:tr h="347134">
                <a:tc>
                  <a:txBody>
                    <a:bodyPr/>
                    <a:lstStyle/>
                    <a:p>
                      <a:r>
                        <a:rPr kumimoji="1" lang="ja-JP" altLang="en-US" sz="1600" dirty="0"/>
                        <a:t>役職定年の年齢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dirty="0"/>
                        <a:t>６０歳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4433797"/>
                  </a:ext>
                </a:extLst>
              </a:tr>
              <a:tr h="2437544">
                <a:tc>
                  <a:txBody>
                    <a:bodyPr/>
                    <a:lstStyle/>
                    <a:p>
                      <a:r>
                        <a:rPr kumimoji="1" lang="ja-JP" altLang="en-US" sz="1600" dirty="0"/>
                        <a:t>降任等の方法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dirty="0"/>
                        <a:t>上記の職にある職員については、６０歳に到達した日の</a:t>
                      </a:r>
                      <a:endParaRPr kumimoji="1" lang="en-US" altLang="ja-JP" sz="1600" dirty="0"/>
                    </a:p>
                    <a:p>
                      <a:r>
                        <a:rPr kumimoji="1" lang="ja-JP" altLang="en-US" sz="1600" dirty="0"/>
                        <a:t>翌年度の４月１日に、下表の管理監督職以外の職に降任する。</a:t>
                      </a:r>
                      <a:endParaRPr kumimoji="1" lang="en-US" altLang="ja-JP" sz="1600" dirty="0"/>
                    </a:p>
                    <a:p>
                      <a:r>
                        <a:rPr kumimoji="1" lang="ja-JP" altLang="en-US" sz="1600" dirty="0"/>
                        <a:t>　</a:t>
                      </a:r>
                      <a:r>
                        <a:rPr kumimoji="1" lang="en-US" altLang="ja-JP" sz="1600" dirty="0"/>
                        <a:t>※</a:t>
                      </a:r>
                      <a:r>
                        <a:rPr kumimoji="1" lang="ja-JP" altLang="en-US" sz="1600" dirty="0"/>
                        <a:t>非管理監督職のうち、できる限り上位の職に降任</a:t>
                      </a:r>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endParaRPr kumimoji="1" lang="en-US" altLang="ja-JP" sz="1600" dirty="0"/>
                    </a:p>
                    <a:p>
                      <a:pPr algn="l"/>
                      <a:r>
                        <a:rPr kumimoji="1" lang="ja-JP" altLang="en-US" sz="1100" dirty="0"/>
                        <a:t>　　　　　　　　　　　　　　　　　　　　　　　　　降任後の事務長の職名は</a:t>
                      </a:r>
                      <a:r>
                        <a:rPr kumimoji="1" lang="en-US" altLang="ja-JP" sz="1100" dirty="0"/>
                        <a:t>p.13</a:t>
                      </a:r>
                      <a:r>
                        <a:rPr kumimoji="1" lang="ja-JP" altLang="en-US" sz="1100" dirty="0"/>
                        <a:t>参照</a:t>
                      </a:r>
                      <a:endParaRPr kumimoji="1" lang="en-US" altLang="ja-JP"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9927526"/>
                  </a:ext>
                </a:extLst>
              </a:tr>
              <a:tr h="947663">
                <a:tc>
                  <a:txBody>
                    <a:bodyPr/>
                    <a:lstStyle/>
                    <a:p>
                      <a:r>
                        <a:rPr kumimoji="1" lang="ja-JP" altLang="en-US" sz="1600" dirty="0"/>
                        <a:t>例外</a:t>
                      </a:r>
                      <a:endParaRPr kumimoji="1" lang="ja-JP" altLang="en-US" sz="1600" dirty="0">
                        <a:highlight>
                          <a:srgbClr val="FFFF00"/>
                        </a:high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600" b="0" i="0" u="none" strike="noStrike" kern="1200" baseline="0" dirty="0">
                          <a:solidFill>
                            <a:schemeClr val="dk1"/>
                          </a:solidFill>
                          <a:latin typeface="+mn-lt"/>
                          <a:ea typeface="+mn-ea"/>
                          <a:cs typeface="+mn-cs"/>
                        </a:rPr>
                        <a:t>以下の場合には、例外的に留任又は特定管理監督職群内の他の職に降任若しくは転任することがあります。</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a:t>
                      </a:r>
                      <a:r>
                        <a:rPr kumimoji="1" lang="ja-JP" altLang="en-US" sz="1400" b="0" i="0" u="none" strike="noStrike" kern="1200" baseline="0" dirty="0">
                          <a:solidFill>
                            <a:schemeClr val="dk1"/>
                          </a:solidFill>
                          <a:latin typeface="+mn-lt"/>
                          <a:ea typeface="+mn-ea"/>
                          <a:cs typeface="+mn-cs"/>
                        </a:rPr>
                        <a:t>①職務の特殊性や勤務環境の特殊性により、役職定年によって生ずる</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欠員を容易に補充することができず、業務の遂行に著しい支障が生</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ずる場合</a:t>
                      </a:r>
                      <a:endParaRPr kumimoji="1" lang="en-US" altLang="ja-JP" sz="1600" b="0" i="0" u="none" strike="noStrike" kern="1200" baseline="0" dirty="0">
                        <a:solidFill>
                          <a:schemeClr val="dk1"/>
                        </a:solidFill>
                        <a:latin typeface="+mn-lt"/>
                        <a:ea typeface="+mn-ea"/>
                        <a:cs typeface="+mn-cs"/>
                      </a:endParaRPr>
                    </a:p>
                    <a:p>
                      <a:r>
                        <a:rPr kumimoji="1" lang="ja-JP" altLang="en-US" sz="1600" b="0" i="0" u="none" strike="noStrike" kern="1200" baseline="0" dirty="0">
                          <a:solidFill>
                            <a:schemeClr val="dk1"/>
                          </a:solidFill>
                          <a:latin typeface="+mn-lt"/>
                          <a:ea typeface="+mn-ea"/>
                          <a:cs typeface="+mn-cs"/>
                        </a:rPr>
                        <a:t>　</a:t>
                      </a:r>
                      <a:r>
                        <a:rPr kumimoji="1" lang="ja-JP" altLang="en-US" sz="1400" b="0" i="0" u="none" strike="noStrike" kern="1200" baseline="0" dirty="0">
                          <a:solidFill>
                            <a:schemeClr val="dk1"/>
                          </a:solidFill>
                          <a:latin typeface="+mn-lt"/>
                          <a:ea typeface="+mn-ea"/>
                          <a:cs typeface="+mn-cs"/>
                        </a:rPr>
                        <a:t>②特定管理監督職群に属する当該管理監督職についての標準職務遂行</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能力及び適性を有すると認められる職員の数が不足する等の事情に</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より、役職定年によって生ずる欠員を容易に補充することができず、</a:t>
                      </a:r>
                      <a:endParaRPr kumimoji="1" lang="en-US" altLang="ja-JP" sz="1400" b="0" i="0" u="none" strike="noStrike" kern="1200" baseline="0" dirty="0">
                        <a:solidFill>
                          <a:schemeClr val="dk1"/>
                        </a:solidFill>
                        <a:latin typeface="+mn-lt"/>
                        <a:ea typeface="+mn-ea"/>
                        <a:cs typeface="+mn-cs"/>
                      </a:endParaRPr>
                    </a:p>
                    <a:p>
                      <a:r>
                        <a:rPr kumimoji="1" lang="ja-JP" altLang="en-US" sz="1400" b="0" i="0" u="none" strike="noStrike" kern="1200" baseline="0" dirty="0">
                          <a:solidFill>
                            <a:schemeClr val="dk1"/>
                          </a:solidFill>
                          <a:latin typeface="+mn-lt"/>
                          <a:ea typeface="+mn-ea"/>
                          <a:cs typeface="+mn-cs"/>
                        </a:rPr>
                        <a:t>　　業務の遂行に重大な障害が生ずると認める場合</a:t>
                      </a:r>
                      <a:endParaRPr kumimoji="1" lang="en-US" altLang="ja-JP" sz="16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89926242"/>
                  </a:ext>
                </a:extLst>
              </a:tr>
            </a:tbl>
          </a:graphicData>
        </a:graphic>
      </p:graphicFrame>
      <p:sp>
        <p:nvSpPr>
          <p:cNvPr id="41" name="正方形/長方形 40">
            <a:extLst>
              <a:ext uri="{FF2B5EF4-FFF2-40B4-BE49-F238E27FC236}">
                <a16:creationId xmlns:a16="http://schemas.microsoft.com/office/drawing/2014/main" id="{BB91AAF8-15F8-46CE-9F95-4EC8D6C51CEC}"/>
              </a:ext>
            </a:extLst>
          </p:cNvPr>
          <p:cNvSpPr/>
          <p:nvPr/>
        </p:nvSpPr>
        <p:spPr>
          <a:xfrm>
            <a:off x="355600" y="583176"/>
            <a:ext cx="2065866" cy="40221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bg1"/>
                </a:solidFill>
                <a:latin typeface="メイリオ" panose="020B0604030504040204" pitchFamily="50" charset="-128"/>
                <a:ea typeface="メイリオ" panose="020B0604030504040204" pitchFamily="50" charset="-128"/>
              </a:rPr>
              <a:t>制度の内容</a:t>
            </a:r>
          </a:p>
        </p:txBody>
      </p:sp>
      <p:graphicFrame>
        <p:nvGraphicFramePr>
          <p:cNvPr id="5" name="表 4">
            <a:extLst>
              <a:ext uri="{FF2B5EF4-FFF2-40B4-BE49-F238E27FC236}">
                <a16:creationId xmlns:a16="http://schemas.microsoft.com/office/drawing/2014/main" id="{6F869820-5649-4DC6-926D-83C80EA1F9ED}"/>
              </a:ext>
            </a:extLst>
          </p:cNvPr>
          <p:cNvGraphicFramePr>
            <a:graphicFrameLocks noGrp="1"/>
          </p:cNvGraphicFramePr>
          <p:nvPr>
            <p:extLst>
              <p:ext uri="{D42A27DB-BD31-4B8C-83A1-F6EECF244321}">
                <p14:modId xmlns:p14="http://schemas.microsoft.com/office/powerpoint/2010/main" val="4080283843"/>
              </p:ext>
            </p:extLst>
          </p:nvPr>
        </p:nvGraphicFramePr>
        <p:xfrm>
          <a:off x="3488266" y="2822045"/>
          <a:ext cx="5706534" cy="1371600"/>
        </p:xfrm>
        <a:graphic>
          <a:graphicData uri="http://schemas.openxmlformats.org/drawingml/2006/table">
            <a:tbl>
              <a:tblPr firstRow="1" bandRow="1">
                <a:tableStyleId>{5C22544A-7EE6-4342-B048-85BDC9FD1C3A}</a:tableStyleId>
              </a:tblPr>
              <a:tblGrid>
                <a:gridCol w="2853267">
                  <a:extLst>
                    <a:ext uri="{9D8B030D-6E8A-4147-A177-3AD203B41FA5}">
                      <a16:colId xmlns:a16="http://schemas.microsoft.com/office/drawing/2014/main" val="1185201198"/>
                    </a:ext>
                  </a:extLst>
                </a:gridCol>
                <a:gridCol w="2853267">
                  <a:extLst>
                    <a:ext uri="{9D8B030D-6E8A-4147-A177-3AD203B41FA5}">
                      <a16:colId xmlns:a16="http://schemas.microsoft.com/office/drawing/2014/main" val="183138840"/>
                    </a:ext>
                  </a:extLst>
                </a:gridCol>
              </a:tblGrid>
              <a:tr h="271848">
                <a:tc>
                  <a:txBody>
                    <a:bodyPr/>
                    <a:lstStyle/>
                    <a:p>
                      <a:r>
                        <a:rPr kumimoji="1" lang="en-US" altLang="ja-JP" sz="1200" dirty="0"/>
                        <a:t>60</a:t>
                      </a:r>
                      <a:r>
                        <a:rPr kumimoji="1" lang="ja-JP" altLang="en-US" sz="1200" dirty="0"/>
                        <a:t>歳までの職</a:t>
                      </a:r>
                    </a:p>
                  </a:txBody>
                  <a:tcPr/>
                </a:tc>
                <a:tc>
                  <a:txBody>
                    <a:bodyPr/>
                    <a:lstStyle/>
                    <a:p>
                      <a:r>
                        <a:rPr kumimoji="1" lang="ja-JP" altLang="en-US" sz="1200" dirty="0"/>
                        <a:t>降任後の職</a:t>
                      </a:r>
                    </a:p>
                  </a:txBody>
                  <a:tcPr/>
                </a:tc>
                <a:extLst>
                  <a:ext uri="{0D108BD9-81ED-4DB2-BD59-A6C34878D82A}">
                    <a16:rowId xmlns:a16="http://schemas.microsoft.com/office/drawing/2014/main" val="2442469356"/>
                  </a:ext>
                </a:extLst>
              </a:tr>
              <a:tr h="271848">
                <a:tc>
                  <a:txBody>
                    <a:bodyPr/>
                    <a:lstStyle/>
                    <a:p>
                      <a:r>
                        <a:rPr kumimoji="1" lang="ja-JP" altLang="en-US" sz="1200" dirty="0"/>
                        <a:t>校長・副校長・教頭</a:t>
                      </a:r>
                    </a:p>
                  </a:txBody>
                  <a:tcPr/>
                </a:tc>
                <a:tc>
                  <a:txBody>
                    <a:bodyPr/>
                    <a:lstStyle/>
                    <a:p>
                      <a:r>
                        <a:rPr kumimoji="1" lang="ja-JP" altLang="en-US" sz="1200" dirty="0"/>
                        <a:t>教諭</a:t>
                      </a:r>
                    </a:p>
                  </a:txBody>
                  <a:tcPr/>
                </a:tc>
                <a:extLst>
                  <a:ext uri="{0D108BD9-81ED-4DB2-BD59-A6C34878D82A}">
                    <a16:rowId xmlns:a16="http://schemas.microsoft.com/office/drawing/2014/main" val="1369767669"/>
                  </a:ext>
                </a:extLst>
              </a:tr>
              <a:tr h="271848">
                <a:tc>
                  <a:txBody>
                    <a:bodyPr/>
                    <a:lstStyle/>
                    <a:p>
                      <a:r>
                        <a:rPr kumimoji="1" lang="ja-JP" altLang="en-US" sz="1200" dirty="0"/>
                        <a:t>教諭</a:t>
                      </a:r>
                      <a:r>
                        <a:rPr kumimoji="1" lang="en-US" altLang="ja-JP" sz="1200" dirty="0"/>
                        <a:t>(</a:t>
                      </a:r>
                      <a:r>
                        <a:rPr kumimoji="1" lang="ja-JP" altLang="en-US" sz="1200" dirty="0"/>
                        <a:t>部主事</a:t>
                      </a:r>
                      <a:r>
                        <a:rPr kumimoji="1" lang="en-US" altLang="ja-JP" sz="1200" dirty="0"/>
                        <a:t>)</a:t>
                      </a:r>
                      <a:endParaRPr kumimoji="1" lang="ja-JP" altLang="en-US" sz="1200" dirty="0"/>
                    </a:p>
                  </a:txBody>
                  <a:tcPr/>
                </a:tc>
                <a:tc>
                  <a:txBody>
                    <a:bodyPr/>
                    <a:lstStyle/>
                    <a:p>
                      <a:r>
                        <a:rPr kumimoji="1" lang="ja-JP" altLang="en-US" sz="1200" dirty="0"/>
                        <a:t>教諭</a:t>
                      </a:r>
                    </a:p>
                  </a:txBody>
                  <a:tcPr/>
                </a:tc>
                <a:extLst>
                  <a:ext uri="{0D108BD9-81ED-4DB2-BD59-A6C34878D82A}">
                    <a16:rowId xmlns:a16="http://schemas.microsoft.com/office/drawing/2014/main" val="2313757026"/>
                  </a:ext>
                </a:extLst>
              </a:tr>
              <a:tr h="271848">
                <a:tc>
                  <a:txBody>
                    <a:bodyPr/>
                    <a:lstStyle/>
                    <a:p>
                      <a:r>
                        <a:rPr kumimoji="1" lang="ja-JP" altLang="en-US" sz="1200" dirty="0"/>
                        <a:t>事務長</a:t>
                      </a:r>
                      <a:r>
                        <a:rPr kumimoji="1" lang="en-US" altLang="ja-JP" sz="1200" dirty="0"/>
                        <a:t>(</a:t>
                      </a:r>
                      <a:r>
                        <a:rPr kumimoji="1" lang="ja-JP" altLang="en-US" sz="1200" dirty="0"/>
                        <a:t>主監</a:t>
                      </a:r>
                      <a:r>
                        <a:rPr kumimoji="1" lang="en-US" altLang="ja-JP" sz="1200" dirty="0"/>
                        <a:t>)</a:t>
                      </a:r>
                      <a:r>
                        <a:rPr kumimoji="1" lang="ja-JP" altLang="en-US" sz="1200" dirty="0"/>
                        <a:t>・事務長</a:t>
                      </a:r>
                      <a:r>
                        <a:rPr kumimoji="1" lang="en-US" altLang="ja-JP" sz="1200" dirty="0"/>
                        <a:t>(</a:t>
                      </a:r>
                      <a:r>
                        <a:rPr kumimoji="1" lang="ja-JP" altLang="en-US" sz="1200" dirty="0"/>
                        <a:t>次長</a:t>
                      </a:r>
                      <a:r>
                        <a:rPr kumimoji="1" lang="en-US" altLang="ja-JP" sz="1200" dirty="0"/>
                        <a:t>)</a:t>
                      </a:r>
                      <a:endParaRPr kumimoji="1" lang="ja-JP" altLang="en-US" sz="1200" dirty="0"/>
                    </a:p>
                  </a:txBody>
                  <a:tcPr/>
                </a:tc>
                <a:tc>
                  <a:txBody>
                    <a:bodyPr/>
                    <a:lstStyle/>
                    <a:p>
                      <a:r>
                        <a:rPr kumimoji="1" lang="ja-JP" altLang="en-US" sz="1200" dirty="0"/>
                        <a:t>専門員</a:t>
                      </a:r>
                      <a:r>
                        <a:rPr kumimoji="1" lang="en-US" altLang="ja-JP" sz="1200" dirty="0"/>
                        <a:t>(</a:t>
                      </a:r>
                      <a:r>
                        <a:rPr kumimoji="1" lang="ja-JP" altLang="en-US" sz="1200" dirty="0"/>
                        <a:t>補佐</a:t>
                      </a:r>
                      <a:r>
                        <a:rPr kumimoji="1" lang="en-US" altLang="ja-JP" sz="1200" dirty="0"/>
                        <a:t>(</a:t>
                      </a:r>
                      <a:r>
                        <a:rPr kumimoji="1" lang="ja-JP" altLang="en-US" sz="1200" dirty="0"/>
                        <a:t>総括</a:t>
                      </a:r>
                      <a:r>
                        <a:rPr kumimoji="1" lang="en-US" altLang="ja-JP" sz="1200" dirty="0"/>
                        <a:t>))</a:t>
                      </a:r>
                      <a:endParaRPr kumimoji="1" lang="ja-JP" altLang="en-US" sz="1200" dirty="0"/>
                    </a:p>
                  </a:txBody>
                  <a:tcPr/>
                </a:tc>
                <a:extLst>
                  <a:ext uri="{0D108BD9-81ED-4DB2-BD59-A6C34878D82A}">
                    <a16:rowId xmlns:a16="http://schemas.microsoft.com/office/drawing/2014/main" val="1805251921"/>
                  </a:ext>
                </a:extLst>
              </a:tr>
              <a:tr h="271848">
                <a:tc>
                  <a:txBody>
                    <a:bodyPr/>
                    <a:lstStyle/>
                    <a:p>
                      <a:r>
                        <a:rPr kumimoji="1" lang="ja-JP" altLang="en-US" sz="1200" dirty="0"/>
                        <a:t>事務部長・総括事務長</a:t>
                      </a:r>
                    </a:p>
                  </a:txBody>
                  <a:tcPr/>
                </a:tc>
                <a:tc>
                  <a:txBody>
                    <a:bodyPr/>
                    <a:lstStyle/>
                    <a:p>
                      <a:r>
                        <a:rPr kumimoji="1" lang="ja-JP" altLang="en-US" sz="1200" dirty="0"/>
                        <a:t>統括補佐専門員</a:t>
                      </a:r>
                    </a:p>
                  </a:txBody>
                  <a:tcPr/>
                </a:tc>
                <a:extLst>
                  <a:ext uri="{0D108BD9-81ED-4DB2-BD59-A6C34878D82A}">
                    <a16:rowId xmlns:a16="http://schemas.microsoft.com/office/drawing/2014/main" val="2459114509"/>
                  </a:ext>
                </a:extLst>
              </a:tr>
            </a:tbl>
          </a:graphicData>
        </a:graphic>
      </p:graphicFrame>
      <p:sp>
        <p:nvSpPr>
          <p:cNvPr id="2" name="テキスト ボックス 1">
            <a:extLst>
              <a:ext uri="{FF2B5EF4-FFF2-40B4-BE49-F238E27FC236}">
                <a16:creationId xmlns:a16="http://schemas.microsoft.com/office/drawing/2014/main" id="{E313E0F6-1D4F-41A4-9CF6-0B9A9B2F6A9C}"/>
              </a:ext>
            </a:extLst>
          </p:cNvPr>
          <p:cNvSpPr txBox="1"/>
          <p:nvPr/>
        </p:nvSpPr>
        <p:spPr>
          <a:xfrm>
            <a:off x="575733" y="5550633"/>
            <a:ext cx="2764972" cy="954107"/>
          </a:xfrm>
          <a:prstGeom prst="rect">
            <a:avLst/>
          </a:prstGeom>
          <a:noFill/>
        </p:spPr>
        <p:txBody>
          <a:bodyPr wrap="square" rtlCol="0">
            <a:spAutoFit/>
          </a:bodyPr>
          <a:lstStyle/>
          <a:p>
            <a:r>
              <a:rPr kumimoji="1" lang="en-US" altLang="ja-JP" sz="1400" dirty="0"/>
              <a:t>※ </a:t>
            </a:r>
            <a:r>
              <a:rPr kumimoji="1" lang="ja-JP" altLang="en-US" sz="1400" dirty="0"/>
              <a:t>特定管理監督職群</a:t>
            </a:r>
            <a:endParaRPr kumimoji="1" lang="en-US" altLang="ja-JP" sz="1400" dirty="0"/>
          </a:p>
          <a:p>
            <a:r>
              <a:rPr kumimoji="1" lang="en-US" altLang="ja-JP" sz="1400" dirty="0"/>
              <a:t>‣ </a:t>
            </a:r>
            <a:r>
              <a:rPr kumimoji="1" lang="ja-JP" altLang="en-US" sz="1400" dirty="0"/>
              <a:t>校長・副校長・教頭</a:t>
            </a:r>
            <a:endParaRPr kumimoji="1" lang="en-US" altLang="ja-JP" sz="1400" dirty="0"/>
          </a:p>
          <a:p>
            <a:r>
              <a:rPr kumimoji="1" lang="en-US" altLang="ja-JP" sz="1400" dirty="0"/>
              <a:t>‣ </a:t>
            </a:r>
            <a:r>
              <a:rPr kumimoji="1" lang="ja-JP" altLang="en-US" sz="1400" dirty="0"/>
              <a:t>事務長</a:t>
            </a:r>
            <a:r>
              <a:rPr kumimoji="1" lang="en-US" altLang="ja-JP" sz="1400" dirty="0"/>
              <a:t>(</a:t>
            </a:r>
            <a:r>
              <a:rPr kumimoji="1" lang="ja-JP" altLang="en-US" sz="1400" dirty="0"/>
              <a:t>主監</a:t>
            </a:r>
            <a:r>
              <a:rPr kumimoji="1" lang="en-US" altLang="ja-JP" sz="1400" dirty="0"/>
              <a:t>)</a:t>
            </a:r>
            <a:r>
              <a:rPr kumimoji="1" lang="ja-JP" altLang="en-US" sz="1400" dirty="0"/>
              <a:t>・事務長</a:t>
            </a:r>
            <a:r>
              <a:rPr kumimoji="1" lang="en-US" altLang="ja-JP" sz="1400" dirty="0"/>
              <a:t>(</a:t>
            </a:r>
            <a:r>
              <a:rPr kumimoji="1" lang="ja-JP" altLang="en-US" sz="1400" dirty="0"/>
              <a:t>次長</a:t>
            </a:r>
            <a:r>
              <a:rPr kumimoji="1" lang="en-US" altLang="ja-JP" sz="1400" dirty="0"/>
              <a:t>)</a:t>
            </a:r>
          </a:p>
          <a:p>
            <a:r>
              <a:rPr kumimoji="1" lang="ja-JP" altLang="en-US" sz="1400" dirty="0"/>
              <a:t>　 ／ 事務部長・総括事務長</a:t>
            </a:r>
          </a:p>
        </p:txBody>
      </p:sp>
      <p:sp>
        <p:nvSpPr>
          <p:cNvPr id="3" name="大かっこ 2">
            <a:extLst>
              <a:ext uri="{FF2B5EF4-FFF2-40B4-BE49-F238E27FC236}">
                <a16:creationId xmlns:a16="http://schemas.microsoft.com/office/drawing/2014/main" id="{360C8928-B706-49A6-B93D-86B274DDA61F}"/>
              </a:ext>
            </a:extLst>
          </p:cNvPr>
          <p:cNvSpPr/>
          <p:nvPr/>
        </p:nvSpPr>
        <p:spPr>
          <a:xfrm>
            <a:off x="575733" y="5474040"/>
            <a:ext cx="2661737" cy="105032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763029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52268" y="1895417"/>
            <a:ext cx="10498603"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５　</a:t>
            </a:r>
            <a:r>
              <a:rPr lang="ja-JP" altLang="en-US" sz="3200" dirty="0">
                <a:latin typeface="メイリオ" panose="020B0604030504040204" pitchFamily="50" charset="-128"/>
                <a:ea typeface="メイリオ" panose="020B0604030504040204" pitchFamily="50" charset="-128"/>
              </a:rPr>
              <a:t>定年前再任用短時間勤務制及び暫定再任用制度</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FD681E9D-F965-42F6-A218-0F54C7E304ED}"/>
              </a:ext>
            </a:extLst>
          </p:cNvPr>
          <p:cNvSpPr>
            <a:spLocks noGrp="1"/>
          </p:cNvSpPr>
          <p:nvPr>
            <p:ph type="sldNum" sz="quarter" idx="12"/>
          </p:nvPr>
        </p:nvSpPr>
        <p:spPr/>
        <p:txBody>
          <a:bodyPr/>
          <a:lstStyle/>
          <a:p>
            <a:fld id="{5B6709DF-EC61-433D-BD3A-50B4378470A9}" type="slidenum">
              <a:rPr kumimoji="1" lang="ja-JP" altLang="en-US" smtClean="0"/>
              <a:t>17</a:t>
            </a:fld>
            <a:endParaRPr kumimoji="1" lang="ja-JP" altLang="en-US"/>
          </a:p>
        </p:txBody>
      </p:sp>
    </p:spTree>
    <p:extLst>
      <p:ext uri="{BB962C8B-B14F-4D97-AF65-F5344CB8AC3E}">
        <p14:creationId xmlns:p14="http://schemas.microsoft.com/office/powerpoint/2010/main" val="2715433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直線コネクタ 39">
            <a:extLst>
              <a:ext uri="{FF2B5EF4-FFF2-40B4-BE49-F238E27FC236}">
                <a16:creationId xmlns:a16="http://schemas.microsoft.com/office/drawing/2014/main" id="{D650EFA9-CEE6-4D66-AB3E-FF2239D43334}"/>
              </a:ext>
            </a:extLst>
          </p:cNvPr>
          <p:cNvCxnSpPr>
            <a:cxnSpLocks/>
          </p:cNvCxnSpPr>
          <p:nvPr/>
        </p:nvCxnSpPr>
        <p:spPr>
          <a:xfrm>
            <a:off x="8454457" y="3879182"/>
            <a:ext cx="0" cy="1656000"/>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4" name="正方形/長方形 3"/>
          <p:cNvSpPr/>
          <p:nvPr/>
        </p:nvSpPr>
        <p:spPr>
          <a:xfrm>
            <a:off x="219552" y="-692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FA18FD5F-767C-4E1D-86B1-D4E5E94C3BF3}"/>
              </a:ext>
            </a:extLst>
          </p:cNvPr>
          <p:cNvSpPr/>
          <p:nvPr/>
        </p:nvSpPr>
        <p:spPr>
          <a:xfrm>
            <a:off x="51441" y="3488458"/>
            <a:ext cx="3211805"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＜制度変更のイメージ＞</a:t>
            </a:r>
          </a:p>
        </p:txBody>
      </p:sp>
      <p:sp>
        <p:nvSpPr>
          <p:cNvPr id="10" name="正方形/長方形 9">
            <a:extLst>
              <a:ext uri="{FF2B5EF4-FFF2-40B4-BE49-F238E27FC236}">
                <a16:creationId xmlns:a16="http://schemas.microsoft.com/office/drawing/2014/main" id="{C0DA56EE-DE4F-46A2-A3B4-F7F235980993}"/>
              </a:ext>
            </a:extLst>
          </p:cNvPr>
          <p:cNvSpPr/>
          <p:nvPr/>
        </p:nvSpPr>
        <p:spPr>
          <a:xfrm>
            <a:off x="310895" y="684916"/>
            <a:ext cx="9208591" cy="1022311"/>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定年引上げ後、従前の再任用制度は廃止され、「定年前再任用短時間勤務制」と</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「暫定再任用制度」が新たに導入されています。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5" name="直線コネクタ 14">
            <a:extLst>
              <a:ext uri="{FF2B5EF4-FFF2-40B4-BE49-F238E27FC236}">
                <a16:creationId xmlns:a16="http://schemas.microsoft.com/office/drawing/2014/main" id="{F404FAB7-76E0-4A41-A3A5-9CB915EF3657}"/>
              </a:ext>
            </a:extLst>
          </p:cNvPr>
          <p:cNvCxnSpPr>
            <a:cxnSpLocks/>
          </p:cNvCxnSpPr>
          <p:nvPr/>
        </p:nvCxnSpPr>
        <p:spPr>
          <a:xfrm flipV="1">
            <a:off x="512503" y="940851"/>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6" name="正方形/長方形 15">
            <a:extLst>
              <a:ext uri="{FF2B5EF4-FFF2-40B4-BE49-F238E27FC236}">
                <a16:creationId xmlns:a16="http://schemas.microsoft.com/office/drawing/2014/main" id="{48F2BA06-9686-41CB-8D17-42AFE6813B52}"/>
              </a:ext>
            </a:extLst>
          </p:cNvPr>
          <p:cNvSpPr/>
          <p:nvPr/>
        </p:nvSpPr>
        <p:spPr>
          <a:xfrm>
            <a:off x="543810" y="1802004"/>
            <a:ext cx="9362190" cy="1754326"/>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これまで、再任用制度は、①職員が培ってきた知識や技術の継承、②雇用と年金の接続 という</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２つの役割を果たしてきました。</a:t>
            </a:r>
            <a:endParaRPr lang="en-US" altLang="ja-JP" sz="1600" dirty="0">
              <a:latin typeface="Meiryo UI" panose="020B0604030504040204" pitchFamily="50" charset="-128"/>
              <a:ea typeface="Meiryo UI" panose="020B0604030504040204" pitchFamily="50" charset="-128"/>
            </a:endParaRPr>
          </a:p>
          <a:p>
            <a:pPr indent="-165100"/>
            <a:endParaRPr lang="en-US" altLang="ja-JP" sz="5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定年引上げに伴い、従前の再任用制度は廃止され、新たに２つの再任用制度が導入されています。</a:t>
            </a:r>
            <a:endParaRPr lang="en-US" altLang="ja-JP" sz="1600" dirty="0">
              <a:latin typeface="Meiryo UI" panose="020B0604030504040204" pitchFamily="50" charset="-128"/>
              <a:ea typeface="Meiryo UI" panose="020B0604030504040204" pitchFamily="50" charset="-128"/>
            </a:endParaRPr>
          </a:p>
          <a:p>
            <a:pPr indent="-165100"/>
            <a:endParaRPr lang="en-US" altLang="ja-JP" sz="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①　６０歳から定年相当年齢までの間　　　　　　　　　　　　　　　　 </a:t>
            </a:r>
            <a:r>
              <a:rPr lang="ja-JP" altLang="en-US" sz="20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定年前再任用短時間勤務制</a:t>
            </a:r>
            <a:endParaRPr lang="en-US" altLang="ja-JP" sz="1600" b="1" dirty="0">
              <a:solidFill>
                <a:srgbClr val="FF0000"/>
              </a:solidFill>
              <a:latin typeface="Meiryo UI" panose="020B0604030504040204" pitchFamily="50" charset="-128"/>
              <a:ea typeface="Meiryo UI" panose="020B0604030504040204" pitchFamily="50" charset="-128"/>
            </a:endParaRPr>
          </a:p>
          <a:p>
            <a:pPr indent="-165100"/>
            <a:endParaRPr lang="en-US" altLang="ja-JP" sz="4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②　定年年齢または定年相当年齢から年金支給開始年齢までの間　</a:t>
            </a: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　　</a:t>
            </a:r>
            <a:r>
              <a:rPr lang="ja-JP" altLang="en-US" sz="1600" b="1" dirty="0">
                <a:solidFill>
                  <a:srgbClr val="FF0000"/>
                </a:solidFill>
                <a:latin typeface="Meiryo UI" panose="020B0604030504040204" pitchFamily="50" charset="-128"/>
                <a:ea typeface="Meiryo UI" panose="020B0604030504040204" pitchFamily="50" charset="-128"/>
              </a:rPr>
              <a:t>暫定再任用制度</a:t>
            </a:r>
            <a:endParaRPr lang="en-US" altLang="ja-JP" sz="1600" b="1" dirty="0">
              <a:solidFill>
                <a:srgbClr val="FF0000"/>
              </a:solidFill>
              <a:latin typeface="Meiryo UI" panose="020B0604030504040204" pitchFamily="50" charset="-128"/>
              <a:ea typeface="Meiryo UI" panose="020B0604030504040204" pitchFamily="50" charset="-128"/>
            </a:endParaRPr>
          </a:p>
          <a:p>
            <a:pPr indent="-165100"/>
            <a:endParaRPr lang="en-US" altLang="ja-JP" sz="9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17398D8-9C17-4EE5-98B5-B7303E5C6523}"/>
              </a:ext>
            </a:extLst>
          </p:cNvPr>
          <p:cNvSpPr/>
          <p:nvPr/>
        </p:nvSpPr>
        <p:spPr>
          <a:xfrm>
            <a:off x="496851" y="3975437"/>
            <a:ext cx="1551967" cy="48800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従　前</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F5A32D42-480C-43C6-97EF-53378FEA7B25}"/>
              </a:ext>
            </a:extLst>
          </p:cNvPr>
          <p:cNvSpPr/>
          <p:nvPr/>
        </p:nvSpPr>
        <p:spPr>
          <a:xfrm>
            <a:off x="496851" y="4574569"/>
            <a:ext cx="1551967" cy="1060753"/>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段階的</a:t>
            </a:r>
            <a:endParaRPr lang="en-US" altLang="ja-JP" sz="1400" dirty="0">
              <a:solidFill>
                <a:schemeClr val="tx1"/>
              </a:solidFill>
              <a:latin typeface="メイリオ" panose="020B0604030504040204" pitchFamily="50" charset="-128"/>
              <a:ea typeface="メイリオ" panose="020B0604030504040204" pitchFamily="50" charset="-128"/>
            </a:endParaRPr>
          </a:p>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引上げ期間中</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CBE50681-6998-4EB9-AA36-E72C07FD10CE}"/>
              </a:ext>
            </a:extLst>
          </p:cNvPr>
          <p:cNvSpPr/>
          <p:nvPr/>
        </p:nvSpPr>
        <p:spPr>
          <a:xfrm>
            <a:off x="495454" y="5746446"/>
            <a:ext cx="1551967" cy="1060753"/>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400" dirty="0">
                <a:solidFill>
                  <a:schemeClr val="tx1"/>
                </a:solidFill>
                <a:latin typeface="メイリオ" panose="020B0604030504040204" pitchFamily="50" charset="-128"/>
                <a:ea typeface="メイリオ" panose="020B0604030504040204" pitchFamily="50" charset="-128"/>
              </a:rPr>
              <a:t>引上げ完成後</a:t>
            </a:r>
            <a:endParaRPr lang="en-US" altLang="ja-JP" sz="1400" dirty="0">
              <a:solidFill>
                <a:schemeClr val="tx1"/>
              </a:solidFill>
              <a:latin typeface="メイリオ" panose="020B0604030504040204" pitchFamily="50" charset="-128"/>
              <a:ea typeface="メイリオ" panose="020B0604030504040204" pitchFamily="50" charset="-128"/>
            </a:endParaRPr>
          </a:p>
        </p:txBody>
      </p:sp>
      <p:cxnSp>
        <p:nvCxnSpPr>
          <p:cNvPr id="3" name="直線コネクタ 2">
            <a:extLst>
              <a:ext uri="{FF2B5EF4-FFF2-40B4-BE49-F238E27FC236}">
                <a16:creationId xmlns:a16="http://schemas.microsoft.com/office/drawing/2014/main" id="{DB9CA5AE-9F0F-45DD-B87D-8370F9781381}"/>
              </a:ext>
            </a:extLst>
          </p:cNvPr>
          <p:cNvCxnSpPr>
            <a:cxnSpLocks/>
          </p:cNvCxnSpPr>
          <p:nvPr/>
        </p:nvCxnSpPr>
        <p:spPr>
          <a:xfrm>
            <a:off x="3685880" y="3879182"/>
            <a:ext cx="0" cy="2928017"/>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21" name="Rectangle 142">
            <a:extLst>
              <a:ext uri="{FF2B5EF4-FFF2-40B4-BE49-F238E27FC236}">
                <a16:creationId xmlns:a16="http://schemas.microsoft.com/office/drawing/2014/main" id="{E947EF50-C36D-4ED7-922E-21F193C88983}"/>
              </a:ext>
            </a:extLst>
          </p:cNvPr>
          <p:cNvSpPr/>
          <p:nvPr/>
        </p:nvSpPr>
        <p:spPr>
          <a:xfrm>
            <a:off x="3499330" y="3612764"/>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cxnSp>
        <p:nvCxnSpPr>
          <p:cNvPr id="22" name="直線コネクタ 21">
            <a:extLst>
              <a:ext uri="{FF2B5EF4-FFF2-40B4-BE49-F238E27FC236}">
                <a16:creationId xmlns:a16="http://schemas.microsoft.com/office/drawing/2014/main" id="{0103352B-6163-4345-9D3E-BEF632B18B31}"/>
              </a:ext>
            </a:extLst>
          </p:cNvPr>
          <p:cNvCxnSpPr>
            <a:cxnSpLocks/>
          </p:cNvCxnSpPr>
          <p:nvPr/>
        </p:nvCxnSpPr>
        <p:spPr>
          <a:xfrm>
            <a:off x="9521257" y="3879182"/>
            <a:ext cx="0" cy="2890104"/>
          </a:xfrm>
          <a:prstGeom prst="line">
            <a:avLst/>
          </a:prstGeom>
          <a:ln w="19050">
            <a:prstDash val="sysDash"/>
          </a:ln>
        </p:spPr>
        <p:style>
          <a:lnRef idx="1">
            <a:schemeClr val="dk1"/>
          </a:lnRef>
          <a:fillRef idx="0">
            <a:schemeClr val="dk1"/>
          </a:fillRef>
          <a:effectRef idx="0">
            <a:schemeClr val="dk1"/>
          </a:effectRef>
          <a:fontRef idx="minor">
            <a:schemeClr val="tx1"/>
          </a:fontRef>
        </p:style>
      </p:cxnSp>
      <p:sp>
        <p:nvSpPr>
          <p:cNvPr id="23" name="Rectangle 142">
            <a:extLst>
              <a:ext uri="{FF2B5EF4-FFF2-40B4-BE49-F238E27FC236}">
                <a16:creationId xmlns:a16="http://schemas.microsoft.com/office/drawing/2014/main" id="{5C8AE583-F393-44C4-AD44-69C386CAEC79}"/>
              </a:ext>
            </a:extLst>
          </p:cNvPr>
          <p:cNvSpPr/>
          <p:nvPr/>
        </p:nvSpPr>
        <p:spPr>
          <a:xfrm>
            <a:off x="9275874" y="3609715"/>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24" name="矢印: 五方向 23">
            <a:extLst>
              <a:ext uri="{FF2B5EF4-FFF2-40B4-BE49-F238E27FC236}">
                <a16:creationId xmlns:a16="http://schemas.microsoft.com/office/drawing/2014/main" id="{38A118FE-666C-4DC1-AAE2-BE57555DCACF}"/>
              </a:ext>
            </a:extLst>
          </p:cNvPr>
          <p:cNvSpPr/>
          <p:nvPr/>
        </p:nvSpPr>
        <p:spPr>
          <a:xfrm>
            <a:off x="4008120" y="3967151"/>
            <a:ext cx="5511366" cy="496294"/>
          </a:xfrm>
          <a:prstGeom prst="homePlat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再任用制度（フルタイム</a:t>
            </a:r>
            <a:r>
              <a:rPr kumimoji="1" lang="en-US" altLang="ja-JP" sz="1400" dirty="0">
                <a:solidFill>
                  <a:schemeClr val="tx1"/>
                </a:solidFill>
              </a:rPr>
              <a:t>or </a:t>
            </a:r>
            <a:r>
              <a:rPr kumimoji="1" lang="ja-JP" altLang="en-US" sz="1400" dirty="0">
                <a:solidFill>
                  <a:schemeClr val="tx1"/>
                </a:solidFill>
              </a:rPr>
              <a:t>短時間）</a:t>
            </a:r>
            <a:endParaRPr kumimoji="1" lang="ja-JP" altLang="en-US" sz="1100" dirty="0">
              <a:solidFill>
                <a:schemeClr val="tx1"/>
              </a:solidFill>
            </a:endParaRPr>
          </a:p>
        </p:txBody>
      </p:sp>
      <p:sp>
        <p:nvSpPr>
          <p:cNvPr id="26" name="正方形/長方形 25">
            <a:extLst>
              <a:ext uri="{FF2B5EF4-FFF2-40B4-BE49-F238E27FC236}">
                <a16:creationId xmlns:a16="http://schemas.microsoft.com/office/drawing/2014/main" id="{02FA1FDD-F0A7-4750-8C5D-7DE2FAE2E7B7}"/>
              </a:ext>
            </a:extLst>
          </p:cNvPr>
          <p:cNvSpPr/>
          <p:nvPr/>
        </p:nvSpPr>
        <p:spPr>
          <a:xfrm>
            <a:off x="3400301" y="3967151"/>
            <a:ext cx="571158" cy="4962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27" name="矢印: 五方向 26">
            <a:extLst>
              <a:ext uri="{FF2B5EF4-FFF2-40B4-BE49-F238E27FC236}">
                <a16:creationId xmlns:a16="http://schemas.microsoft.com/office/drawing/2014/main" id="{45FD1926-9B0C-4EDD-857F-1A799D1DB046}"/>
              </a:ext>
            </a:extLst>
          </p:cNvPr>
          <p:cNvSpPr/>
          <p:nvPr/>
        </p:nvSpPr>
        <p:spPr>
          <a:xfrm>
            <a:off x="2235368" y="3967151"/>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28" name="矢印: 五方向 27">
            <a:extLst>
              <a:ext uri="{FF2B5EF4-FFF2-40B4-BE49-F238E27FC236}">
                <a16:creationId xmlns:a16="http://schemas.microsoft.com/office/drawing/2014/main" id="{AE2ACE7B-29F2-4139-A5C5-D544C9834648}"/>
              </a:ext>
            </a:extLst>
          </p:cNvPr>
          <p:cNvSpPr/>
          <p:nvPr/>
        </p:nvSpPr>
        <p:spPr>
          <a:xfrm>
            <a:off x="2225890" y="4577353"/>
            <a:ext cx="4498755" cy="496294"/>
          </a:xfrm>
          <a:prstGeom prst="homePlate">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29" name="正方形/長方形 28">
            <a:extLst>
              <a:ext uri="{FF2B5EF4-FFF2-40B4-BE49-F238E27FC236}">
                <a16:creationId xmlns:a16="http://schemas.microsoft.com/office/drawing/2014/main" id="{7B47FF25-7145-49AB-A4C4-68B420358A9C}"/>
              </a:ext>
            </a:extLst>
          </p:cNvPr>
          <p:cNvSpPr/>
          <p:nvPr/>
        </p:nvSpPr>
        <p:spPr>
          <a:xfrm>
            <a:off x="3400301" y="5135295"/>
            <a:ext cx="571158" cy="49629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30" name="矢印: 五方向 29">
            <a:extLst>
              <a:ext uri="{FF2B5EF4-FFF2-40B4-BE49-F238E27FC236}">
                <a16:creationId xmlns:a16="http://schemas.microsoft.com/office/drawing/2014/main" id="{FFABF700-798D-40AD-A564-C89AFE54905C}"/>
              </a:ext>
            </a:extLst>
          </p:cNvPr>
          <p:cNvSpPr/>
          <p:nvPr/>
        </p:nvSpPr>
        <p:spPr>
          <a:xfrm>
            <a:off x="2235368" y="5135295"/>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grpSp>
        <p:nvGrpSpPr>
          <p:cNvPr id="8" name="グループ化 7">
            <a:extLst>
              <a:ext uri="{FF2B5EF4-FFF2-40B4-BE49-F238E27FC236}">
                <a16:creationId xmlns:a16="http://schemas.microsoft.com/office/drawing/2014/main" id="{A9163BB0-BB73-4173-A739-881051F14C30}"/>
              </a:ext>
            </a:extLst>
          </p:cNvPr>
          <p:cNvGrpSpPr/>
          <p:nvPr/>
        </p:nvGrpSpPr>
        <p:grpSpPr>
          <a:xfrm>
            <a:off x="6805951" y="4589412"/>
            <a:ext cx="576000" cy="1032749"/>
            <a:chOff x="6516358" y="4600523"/>
            <a:chExt cx="576000" cy="1032749"/>
          </a:xfrm>
        </p:grpSpPr>
        <p:sp>
          <p:nvSpPr>
            <p:cNvPr id="31" name="正方形/長方形 30">
              <a:extLst>
                <a:ext uri="{FF2B5EF4-FFF2-40B4-BE49-F238E27FC236}">
                  <a16:creationId xmlns:a16="http://schemas.microsoft.com/office/drawing/2014/main" id="{9613EACB-9384-4846-B14A-D6C25342D052}"/>
                </a:ext>
              </a:extLst>
            </p:cNvPr>
            <p:cNvSpPr/>
            <p:nvPr/>
          </p:nvSpPr>
          <p:spPr>
            <a:xfrm>
              <a:off x="6516358" y="5075330"/>
              <a:ext cx="576000" cy="557942"/>
            </a:xfrm>
            <a:prstGeom prst="rect">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j-ea"/>
                  <a:ea typeface="+mj-ea"/>
                </a:rPr>
                <a:t>相当年齢</a:t>
              </a:r>
              <a:endParaRPr lang="en-US" altLang="ja-JP" sz="1400" b="1" dirty="0">
                <a:solidFill>
                  <a:schemeClr val="tx1"/>
                </a:solidFill>
                <a:latin typeface="+mj-ea"/>
                <a:ea typeface="+mj-ea"/>
              </a:endParaRPr>
            </a:p>
          </p:txBody>
        </p:sp>
        <p:sp>
          <p:nvSpPr>
            <p:cNvPr id="25" name="正方形/長方形 24">
              <a:extLst>
                <a:ext uri="{FF2B5EF4-FFF2-40B4-BE49-F238E27FC236}">
                  <a16:creationId xmlns:a16="http://schemas.microsoft.com/office/drawing/2014/main" id="{24ACE227-9712-449E-B53A-9610845349DD}"/>
                </a:ext>
              </a:extLst>
            </p:cNvPr>
            <p:cNvSpPr/>
            <p:nvPr/>
          </p:nvSpPr>
          <p:spPr>
            <a:xfrm>
              <a:off x="6516358" y="4600523"/>
              <a:ext cx="576000" cy="496294"/>
            </a:xfrm>
            <a:prstGeom prst="rect">
              <a:avLst/>
            </a:prstGeom>
            <a:solidFill>
              <a:schemeClr val="accent5">
                <a:lumMod val="50000"/>
              </a:schemeClr>
            </a:solidFill>
            <a:ln w="28575">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grpSp>
      <p:sp>
        <p:nvSpPr>
          <p:cNvPr id="32" name="矢印: 五方向 31">
            <a:extLst>
              <a:ext uri="{FF2B5EF4-FFF2-40B4-BE49-F238E27FC236}">
                <a16:creationId xmlns:a16="http://schemas.microsoft.com/office/drawing/2014/main" id="{B66D1D7E-05AF-42D9-993D-39C55E316944}"/>
              </a:ext>
            </a:extLst>
          </p:cNvPr>
          <p:cNvSpPr/>
          <p:nvPr/>
        </p:nvSpPr>
        <p:spPr>
          <a:xfrm>
            <a:off x="4008119" y="5135295"/>
            <a:ext cx="2716525" cy="496294"/>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定年前再任用短時間勤務制</a:t>
            </a:r>
            <a:endParaRPr kumimoji="1" lang="en-US" altLang="ja-JP" sz="1400" dirty="0">
              <a:solidFill>
                <a:schemeClr val="tx1"/>
              </a:solidFill>
            </a:endParaRPr>
          </a:p>
          <a:p>
            <a:pPr algn="ctr"/>
            <a:r>
              <a:rPr kumimoji="1" lang="ja-JP" altLang="en-US" sz="1400" dirty="0">
                <a:solidFill>
                  <a:schemeClr val="tx1"/>
                </a:solidFill>
              </a:rPr>
              <a:t>（短時間）</a:t>
            </a:r>
          </a:p>
        </p:txBody>
      </p:sp>
      <p:sp>
        <p:nvSpPr>
          <p:cNvPr id="33" name="矢印: 五方向 32">
            <a:extLst>
              <a:ext uri="{FF2B5EF4-FFF2-40B4-BE49-F238E27FC236}">
                <a16:creationId xmlns:a16="http://schemas.microsoft.com/office/drawing/2014/main" id="{29A92754-A403-4205-9FC7-B0334885F3C2}"/>
              </a:ext>
            </a:extLst>
          </p:cNvPr>
          <p:cNvSpPr/>
          <p:nvPr/>
        </p:nvSpPr>
        <p:spPr>
          <a:xfrm>
            <a:off x="7417051" y="4778155"/>
            <a:ext cx="2105974" cy="653579"/>
          </a:xfrm>
          <a:prstGeom prst="homePlat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暫定再任用</a:t>
            </a:r>
            <a:endParaRPr kumimoji="1" lang="en-US" altLang="ja-JP" sz="1400" dirty="0">
              <a:solidFill>
                <a:schemeClr val="tx1"/>
              </a:solidFill>
            </a:endParaRPr>
          </a:p>
          <a:p>
            <a:pPr algn="ctr"/>
            <a:r>
              <a:rPr kumimoji="1" lang="ja-JP" altLang="en-US" sz="1200" dirty="0">
                <a:solidFill>
                  <a:schemeClr val="tx1"/>
                </a:solidFill>
              </a:rPr>
              <a:t>（フルタイム </a:t>
            </a:r>
            <a:r>
              <a:rPr kumimoji="1" lang="en-US" altLang="ja-JP" sz="1200" dirty="0">
                <a:solidFill>
                  <a:schemeClr val="tx1"/>
                </a:solidFill>
              </a:rPr>
              <a:t>or </a:t>
            </a:r>
            <a:r>
              <a:rPr kumimoji="1" lang="ja-JP" altLang="en-US" sz="1200" dirty="0">
                <a:solidFill>
                  <a:schemeClr val="tx1"/>
                </a:solidFill>
              </a:rPr>
              <a:t>短時間）</a:t>
            </a:r>
          </a:p>
        </p:txBody>
      </p:sp>
      <p:sp>
        <p:nvSpPr>
          <p:cNvPr id="34" name="正方形/長方形 33">
            <a:extLst>
              <a:ext uri="{FF2B5EF4-FFF2-40B4-BE49-F238E27FC236}">
                <a16:creationId xmlns:a16="http://schemas.microsoft.com/office/drawing/2014/main" id="{39A8A7BA-41C4-419F-B615-E9CE01BF1A64}"/>
              </a:ext>
            </a:extLst>
          </p:cNvPr>
          <p:cNvSpPr/>
          <p:nvPr/>
        </p:nvSpPr>
        <p:spPr>
          <a:xfrm>
            <a:off x="3400301" y="6276822"/>
            <a:ext cx="571158" cy="49629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36" name="矢印: 五方向 35">
            <a:extLst>
              <a:ext uri="{FF2B5EF4-FFF2-40B4-BE49-F238E27FC236}">
                <a16:creationId xmlns:a16="http://schemas.microsoft.com/office/drawing/2014/main" id="{87FF571C-53C7-47BA-9747-1A454E65FC92}"/>
              </a:ext>
            </a:extLst>
          </p:cNvPr>
          <p:cNvSpPr/>
          <p:nvPr/>
        </p:nvSpPr>
        <p:spPr>
          <a:xfrm>
            <a:off x="2235368" y="6276822"/>
            <a:ext cx="1128272" cy="496294"/>
          </a:xfrm>
          <a:prstGeom prst="homePlate">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37" name="矢印: 五方向 36">
            <a:extLst>
              <a:ext uri="{FF2B5EF4-FFF2-40B4-BE49-F238E27FC236}">
                <a16:creationId xmlns:a16="http://schemas.microsoft.com/office/drawing/2014/main" id="{3C93DF6F-9292-4B42-BFAA-FE60F0E4B89A}"/>
              </a:ext>
            </a:extLst>
          </p:cNvPr>
          <p:cNvSpPr/>
          <p:nvPr/>
        </p:nvSpPr>
        <p:spPr>
          <a:xfrm>
            <a:off x="2235368" y="5746445"/>
            <a:ext cx="6959432" cy="496294"/>
          </a:xfrm>
          <a:prstGeom prst="homePlate">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通常勤務</a:t>
            </a:r>
            <a:endParaRPr kumimoji="1" lang="ja-JP" altLang="en-US" sz="1100" dirty="0">
              <a:solidFill>
                <a:schemeClr val="tx1"/>
              </a:solidFill>
            </a:endParaRPr>
          </a:p>
        </p:txBody>
      </p:sp>
      <p:sp>
        <p:nvSpPr>
          <p:cNvPr id="39" name="矢印: 五方向 38">
            <a:extLst>
              <a:ext uri="{FF2B5EF4-FFF2-40B4-BE49-F238E27FC236}">
                <a16:creationId xmlns:a16="http://schemas.microsoft.com/office/drawing/2014/main" id="{9F8C2C54-0D26-4D2B-B069-8D378FADD5D3}"/>
              </a:ext>
            </a:extLst>
          </p:cNvPr>
          <p:cNvSpPr/>
          <p:nvPr/>
        </p:nvSpPr>
        <p:spPr>
          <a:xfrm>
            <a:off x="4008120" y="6272992"/>
            <a:ext cx="5186678" cy="496294"/>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定年前再任用短時間勤務制</a:t>
            </a:r>
            <a:endParaRPr kumimoji="1" lang="en-US" altLang="ja-JP" sz="1400" dirty="0">
              <a:solidFill>
                <a:schemeClr val="tx1"/>
              </a:solidFill>
            </a:endParaRPr>
          </a:p>
          <a:p>
            <a:pPr algn="ctr"/>
            <a:r>
              <a:rPr kumimoji="1" lang="ja-JP" altLang="en-US" sz="1400" dirty="0">
                <a:solidFill>
                  <a:schemeClr val="tx1"/>
                </a:solidFill>
              </a:rPr>
              <a:t>（短時間）</a:t>
            </a:r>
          </a:p>
        </p:txBody>
      </p:sp>
      <p:sp>
        <p:nvSpPr>
          <p:cNvPr id="2" name="スライド番号プレースホルダー 1">
            <a:extLst>
              <a:ext uri="{FF2B5EF4-FFF2-40B4-BE49-F238E27FC236}">
                <a16:creationId xmlns:a16="http://schemas.microsoft.com/office/drawing/2014/main" id="{FDE1E5D1-F587-410C-B5C0-F424BC0043C5}"/>
              </a:ext>
            </a:extLst>
          </p:cNvPr>
          <p:cNvSpPr>
            <a:spLocks noGrp="1"/>
          </p:cNvSpPr>
          <p:nvPr>
            <p:ph type="sldNum" sz="quarter" idx="12"/>
          </p:nvPr>
        </p:nvSpPr>
        <p:spPr>
          <a:xfrm>
            <a:off x="7047024" y="6608139"/>
            <a:ext cx="2228850" cy="365125"/>
          </a:xfrm>
        </p:spPr>
        <p:txBody>
          <a:bodyPr/>
          <a:lstStyle/>
          <a:p>
            <a:fld id="{5B6709DF-EC61-433D-BD3A-50B4378470A9}" type="slidenum">
              <a:rPr kumimoji="1" lang="ja-JP" altLang="en-US" smtClean="0"/>
              <a:t>18</a:t>
            </a:fld>
            <a:endParaRPr kumimoji="1" lang="ja-JP" altLang="en-US" dirty="0"/>
          </a:p>
        </p:txBody>
      </p:sp>
      <p:sp>
        <p:nvSpPr>
          <p:cNvPr id="35" name="正方形/長方形 34">
            <a:extLst>
              <a:ext uri="{FF2B5EF4-FFF2-40B4-BE49-F238E27FC236}">
                <a16:creationId xmlns:a16="http://schemas.microsoft.com/office/drawing/2014/main" id="{DFC1E7A3-7443-4F0B-ADB8-F1F61348F367}"/>
              </a:ext>
            </a:extLst>
          </p:cNvPr>
          <p:cNvSpPr/>
          <p:nvPr/>
        </p:nvSpPr>
        <p:spPr>
          <a:xfrm>
            <a:off x="9231461" y="6232760"/>
            <a:ext cx="576000" cy="557942"/>
          </a:xfrm>
          <a:prstGeom prst="rect">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j-ea"/>
                <a:ea typeface="+mj-ea"/>
              </a:rPr>
              <a:t>相当年齢</a:t>
            </a:r>
            <a:endParaRPr lang="en-US" altLang="ja-JP" sz="1400" b="1" dirty="0">
              <a:solidFill>
                <a:schemeClr val="tx1"/>
              </a:solidFill>
              <a:latin typeface="+mj-ea"/>
              <a:ea typeface="+mj-ea"/>
            </a:endParaRPr>
          </a:p>
        </p:txBody>
      </p:sp>
      <p:sp>
        <p:nvSpPr>
          <p:cNvPr id="38" name="正方形/長方形 37">
            <a:extLst>
              <a:ext uri="{FF2B5EF4-FFF2-40B4-BE49-F238E27FC236}">
                <a16:creationId xmlns:a16="http://schemas.microsoft.com/office/drawing/2014/main" id="{7DABAF33-20A1-445F-BE39-35082760E704}"/>
              </a:ext>
            </a:extLst>
          </p:cNvPr>
          <p:cNvSpPr/>
          <p:nvPr/>
        </p:nvSpPr>
        <p:spPr>
          <a:xfrm>
            <a:off x="9233907" y="5746445"/>
            <a:ext cx="576000" cy="49629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定年</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退職</a:t>
            </a:r>
            <a:endParaRPr lang="en-US" altLang="ja-JP" sz="1400" b="1" dirty="0">
              <a:solidFill>
                <a:schemeClr val="bg1"/>
              </a:solidFill>
              <a:latin typeface="+mj-ea"/>
              <a:ea typeface="+mj-ea"/>
            </a:endParaRPr>
          </a:p>
        </p:txBody>
      </p:sp>
      <p:sp>
        <p:nvSpPr>
          <p:cNvPr id="41" name="Rectangle 142">
            <a:extLst>
              <a:ext uri="{FF2B5EF4-FFF2-40B4-BE49-F238E27FC236}">
                <a16:creationId xmlns:a16="http://schemas.microsoft.com/office/drawing/2014/main" id="{310EF881-A1FC-4F25-B152-BE2E8F3522E8}"/>
              </a:ext>
            </a:extLst>
          </p:cNvPr>
          <p:cNvSpPr/>
          <p:nvPr/>
        </p:nvSpPr>
        <p:spPr>
          <a:xfrm>
            <a:off x="8295152" y="3609715"/>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42" name="Rectangle 142">
            <a:extLst>
              <a:ext uri="{FF2B5EF4-FFF2-40B4-BE49-F238E27FC236}">
                <a16:creationId xmlns:a16="http://schemas.microsoft.com/office/drawing/2014/main" id="{CED00190-EFEB-43E3-BDD2-E22C0605E4E3}"/>
              </a:ext>
            </a:extLst>
          </p:cNvPr>
          <p:cNvSpPr/>
          <p:nvPr/>
        </p:nvSpPr>
        <p:spPr>
          <a:xfrm>
            <a:off x="7666994" y="4424988"/>
            <a:ext cx="1606088" cy="400512"/>
          </a:xfrm>
          <a:prstGeom prst="rect">
            <a:avLst/>
          </a:prstGeom>
          <a:solidFill>
            <a:schemeClr val="accent4">
              <a:lumMod val="20000"/>
              <a:lumOff val="80000"/>
            </a:schemeClr>
          </a:solidFill>
          <a:ln>
            <a:noFill/>
          </a:ln>
        </p:spPr>
        <p:txBody>
          <a:bodyPr vert="horz" lIns="0" tIns="0" rIns="0" bIns="0" rtlCol="0">
            <a:noAutofit/>
          </a:bodyPr>
          <a:lstStyle/>
          <a:p>
            <a:r>
              <a:rPr lang="en-US" altLang="ja-JP" sz="800" kern="100" dirty="0">
                <a:solidFill>
                  <a:srgbClr val="000000"/>
                </a:solidFill>
                <a:latin typeface="Calibri" panose="020F0502020204030204" pitchFamily="34" charset="0"/>
                <a:ea typeface="Calibri" panose="020F0502020204030204" pitchFamily="34" charset="0"/>
              </a:rPr>
              <a:t>※R5</a:t>
            </a:r>
            <a:r>
              <a:rPr lang="ja-JP" altLang="en-US" sz="800" kern="100" dirty="0">
                <a:solidFill>
                  <a:srgbClr val="000000"/>
                </a:solidFill>
                <a:latin typeface="Calibri" panose="020F0502020204030204" pitchFamily="34" charset="0"/>
                <a:ea typeface="Calibri" panose="020F0502020204030204" pitchFamily="34" charset="0"/>
              </a:rPr>
              <a:t>年度～</a:t>
            </a:r>
            <a:r>
              <a:rPr lang="en-US" altLang="ja-JP" sz="800" kern="100" dirty="0">
                <a:solidFill>
                  <a:srgbClr val="000000"/>
                </a:solidFill>
                <a:latin typeface="Calibri" panose="020F0502020204030204" pitchFamily="34" charset="0"/>
                <a:ea typeface="Calibri" panose="020F0502020204030204" pitchFamily="34" charset="0"/>
              </a:rPr>
              <a:t>R7</a:t>
            </a:r>
            <a:r>
              <a:rPr lang="ja-JP" altLang="en-US" sz="800" kern="100" dirty="0">
                <a:solidFill>
                  <a:srgbClr val="000000"/>
                </a:solidFill>
                <a:latin typeface="Calibri" panose="020F0502020204030204" pitchFamily="34" charset="0"/>
                <a:ea typeface="Calibri" panose="020F0502020204030204" pitchFamily="34" charset="0"/>
              </a:rPr>
              <a:t>年度は</a:t>
            </a:r>
            <a:endParaRPr lang="en-US" altLang="ja-JP" sz="800" kern="100" dirty="0">
              <a:solidFill>
                <a:srgbClr val="000000"/>
              </a:solidFill>
              <a:latin typeface="Calibri" panose="020F0502020204030204" pitchFamily="34" charset="0"/>
              <a:ea typeface="Calibri" panose="020F0502020204030204" pitchFamily="34" charset="0"/>
            </a:endParaRPr>
          </a:p>
          <a:p>
            <a:r>
              <a:rPr lang="ja-JP" altLang="en-US" sz="800" kern="100" dirty="0">
                <a:solidFill>
                  <a:srgbClr val="000000"/>
                </a:solidFill>
                <a:latin typeface="Calibri" panose="020F0502020204030204" pitchFamily="34" charset="0"/>
                <a:ea typeface="Calibri" panose="020F0502020204030204" pitchFamily="34" charset="0"/>
              </a:rPr>
              <a:t>　年金支給開始年齢が</a:t>
            </a:r>
            <a:r>
              <a:rPr lang="en-US" altLang="ja-JP" sz="800" kern="100" dirty="0">
                <a:solidFill>
                  <a:srgbClr val="000000"/>
                </a:solidFill>
                <a:latin typeface="Calibri" panose="020F0502020204030204" pitchFamily="34" charset="0"/>
                <a:ea typeface="Calibri" panose="020F0502020204030204" pitchFamily="34" charset="0"/>
              </a:rPr>
              <a:t>64</a:t>
            </a:r>
            <a:r>
              <a:rPr lang="ja-JP" altLang="en-US" sz="800" kern="100" dirty="0">
                <a:solidFill>
                  <a:srgbClr val="000000"/>
                </a:solidFill>
                <a:latin typeface="Calibri" panose="020F0502020204030204" pitchFamily="34" charset="0"/>
                <a:ea typeface="Calibri" panose="020F0502020204030204" pitchFamily="34" charset="0"/>
              </a:rPr>
              <a:t>歳のため、</a:t>
            </a:r>
            <a:endParaRPr lang="en-US" altLang="ja-JP" sz="800" kern="100" dirty="0">
              <a:solidFill>
                <a:srgbClr val="000000"/>
              </a:solidFill>
              <a:latin typeface="Calibri" panose="020F0502020204030204" pitchFamily="34" charset="0"/>
              <a:ea typeface="Calibri" panose="020F0502020204030204" pitchFamily="34" charset="0"/>
            </a:endParaRPr>
          </a:p>
          <a:p>
            <a:r>
              <a:rPr lang="ja-JP" altLang="en-US" sz="800" kern="100" dirty="0">
                <a:solidFill>
                  <a:srgbClr val="000000"/>
                </a:solidFill>
                <a:latin typeface="Calibri" panose="020F0502020204030204" pitchFamily="34" charset="0"/>
                <a:ea typeface="Calibri" panose="020F0502020204030204" pitchFamily="34" charset="0"/>
              </a:rPr>
              <a:t>　暫定再任用は</a:t>
            </a:r>
            <a:r>
              <a:rPr lang="en-US" altLang="ja-JP" sz="800" kern="100" dirty="0">
                <a:solidFill>
                  <a:srgbClr val="000000"/>
                </a:solidFill>
                <a:latin typeface="Calibri" panose="020F0502020204030204" pitchFamily="34" charset="0"/>
                <a:ea typeface="Calibri" panose="020F0502020204030204" pitchFamily="34" charset="0"/>
              </a:rPr>
              <a:t>64</a:t>
            </a:r>
            <a:r>
              <a:rPr lang="ja-JP" altLang="en-US" sz="800" kern="100" dirty="0">
                <a:solidFill>
                  <a:srgbClr val="000000"/>
                </a:solidFill>
                <a:latin typeface="Calibri" panose="020F0502020204030204" pitchFamily="34" charset="0"/>
                <a:ea typeface="Calibri" panose="020F0502020204030204" pitchFamily="34" charset="0"/>
              </a:rPr>
              <a:t>歳まで</a:t>
            </a:r>
            <a:endParaRPr lang="en-US" altLang="ja-JP" sz="800"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56120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A6462606-0489-454A-BDEC-0D1F81E486A0}"/>
              </a:ext>
            </a:extLst>
          </p:cNvPr>
          <p:cNvGraphicFramePr>
            <a:graphicFrameLocks noGrp="1"/>
          </p:cNvGraphicFramePr>
          <p:nvPr>
            <p:extLst>
              <p:ext uri="{D42A27DB-BD31-4B8C-83A1-F6EECF244321}">
                <p14:modId xmlns:p14="http://schemas.microsoft.com/office/powerpoint/2010/main" val="126330520"/>
              </p:ext>
            </p:extLst>
          </p:nvPr>
        </p:nvGraphicFramePr>
        <p:xfrm>
          <a:off x="263951" y="1071414"/>
          <a:ext cx="9445660" cy="5656053"/>
        </p:xfrm>
        <a:graphic>
          <a:graphicData uri="http://schemas.openxmlformats.org/drawingml/2006/table">
            <a:tbl>
              <a:tblPr firstRow="1" bandRow="1">
                <a:tableStyleId>{5C22544A-7EE6-4342-B048-85BDC9FD1C3A}</a:tableStyleId>
              </a:tblPr>
              <a:tblGrid>
                <a:gridCol w="1216057">
                  <a:extLst>
                    <a:ext uri="{9D8B030D-6E8A-4147-A177-3AD203B41FA5}">
                      <a16:colId xmlns:a16="http://schemas.microsoft.com/office/drawing/2014/main" val="2186645757"/>
                    </a:ext>
                  </a:extLst>
                </a:gridCol>
                <a:gridCol w="2592794">
                  <a:extLst>
                    <a:ext uri="{9D8B030D-6E8A-4147-A177-3AD203B41FA5}">
                      <a16:colId xmlns:a16="http://schemas.microsoft.com/office/drawing/2014/main" val="1098833210"/>
                    </a:ext>
                  </a:extLst>
                </a:gridCol>
                <a:gridCol w="2727795">
                  <a:extLst>
                    <a:ext uri="{9D8B030D-6E8A-4147-A177-3AD203B41FA5}">
                      <a16:colId xmlns:a16="http://schemas.microsoft.com/office/drawing/2014/main" val="3690462817"/>
                    </a:ext>
                  </a:extLst>
                </a:gridCol>
                <a:gridCol w="2909014">
                  <a:extLst>
                    <a:ext uri="{9D8B030D-6E8A-4147-A177-3AD203B41FA5}">
                      <a16:colId xmlns:a16="http://schemas.microsoft.com/office/drawing/2014/main" val="3977193938"/>
                    </a:ext>
                  </a:extLst>
                </a:gridCol>
              </a:tblGrid>
              <a:tr h="311977">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rPr>
                        <a:t>従前の再任用制度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kumimoji="1" lang="ja-JP" altLang="en-US" dirty="0">
                          <a:solidFill>
                            <a:schemeClr val="tx1"/>
                          </a:solidFill>
                        </a:rPr>
                        <a:t>暫定再任用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kumimoji="1" lang="ja-JP" altLang="en-US" dirty="0">
                          <a:solidFill>
                            <a:schemeClr val="tx1"/>
                          </a:solidFill>
                        </a:rPr>
                        <a:t>定年前再任用短時間勤務制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649716619"/>
                  </a:ext>
                </a:extLst>
              </a:tr>
              <a:tr h="444947">
                <a:tc>
                  <a:txBody>
                    <a:bodyPr/>
                    <a:lstStyle/>
                    <a:p>
                      <a:r>
                        <a:rPr kumimoji="1" lang="ja-JP" altLang="en-US" sz="1400" dirty="0"/>
                        <a:t>任用時期</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i="0" u="none" strike="noStrike" kern="1200" baseline="0" dirty="0">
                          <a:solidFill>
                            <a:schemeClr val="dk1"/>
                          </a:solidFill>
                          <a:latin typeface="+mn-lt"/>
                          <a:ea typeface="+mn-ea"/>
                          <a:cs typeface="+mn-cs"/>
                        </a:rPr>
                        <a:t>60</a:t>
                      </a:r>
                      <a:r>
                        <a:rPr kumimoji="1" lang="ja-JP" altLang="en-US" sz="1200" b="0" i="0" u="none" strike="noStrike" kern="1200" baseline="0" dirty="0">
                          <a:solidFill>
                            <a:schemeClr val="dk1"/>
                          </a:solidFill>
                          <a:latin typeface="+mn-lt"/>
                          <a:ea typeface="+mn-ea"/>
                          <a:cs typeface="+mn-cs"/>
                        </a:rPr>
                        <a:t>歳に達した日の翌年度から</a:t>
                      </a:r>
                    </a:p>
                    <a:p>
                      <a:r>
                        <a:rPr kumimoji="1" lang="ja-JP" altLang="en-US" sz="1200" b="0" i="0" u="none" strike="noStrike" kern="1200" baseline="0" dirty="0">
                          <a:solidFill>
                            <a:schemeClr val="dk1"/>
                          </a:solidFill>
                          <a:latin typeface="+mn-lt"/>
                          <a:ea typeface="+mn-ea"/>
                          <a:cs typeface="+mn-cs"/>
                        </a:rPr>
                        <a:t>年金支給開始年齢に達する年度まで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i="0" u="none" strike="noStrike" kern="1200" baseline="0" dirty="0">
                          <a:solidFill>
                            <a:schemeClr val="dk1"/>
                          </a:solidFill>
                          <a:latin typeface="+mn-lt"/>
                          <a:ea typeface="+mn-ea"/>
                          <a:cs typeface="+mn-cs"/>
                        </a:rPr>
                        <a:t>定年に達した日、又は定年相当年齢に達した日の翌年度から</a:t>
                      </a:r>
                      <a:endParaRPr kumimoji="1" lang="en-US" altLang="ja-JP" sz="1200" b="0" i="0" u="none" strike="noStrike" kern="1200" baseline="0" dirty="0">
                        <a:solidFill>
                          <a:schemeClr val="dk1"/>
                        </a:solidFill>
                        <a:latin typeface="+mn-lt"/>
                        <a:ea typeface="+mn-ea"/>
                        <a:cs typeface="+mn-cs"/>
                      </a:endParaRPr>
                    </a:p>
                    <a:p>
                      <a:r>
                        <a:rPr kumimoji="1" lang="ja-JP" altLang="en-US" sz="1200" b="0" i="0" u="none" strike="noStrike" kern="1200" baseline="0" dirty="0">
                          <a:solidFill>
                            <a:schemeClr val="dk1"/>
                          </a:solidFill>
                          <a:latin typeface="+mn-lt"/>
                          <a:ea typeface="+mn-ea"/>
                          <a:cs typeface="+mn-cs"/>
                        </a:rPr>
                        <a:t>年金支給開始年齢に達する年度まで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200" b="0" i="0" u="none" strike="noStrike" kern="1200" baseline="0" dirty="0">
                          <a:solidFill>
                            <a:schemeClr val="dk1"/>
                          </a:solidFill>
                          <a:latin typeface="+mn-lt"/>
                          <a:ea typeface="+mn-ea"/>
                          <a:cs typeface="+mn-cs"/>
                        </a:rPr>
                        <a:t>60</a:t>
                      </a:r>
                      <a:r>
                        <a:rPr kumimoji="1" lang="ja-JP" altLang="en-US" sz="1200" b="0" i="0" u="none" strike="noStrike" kern="1200" baseline="0" dirty="0">
                          <a:solidFill>
                            <a:schemeClr val="dk1"/>
                          </a:solidFill>
                          <a:latin typeface="+mn-lt"/>
                          <a:ea typeface="+mn-ea"/>
                          <a:cs typeface="+mn-cs"/>
                        </a:rPr>
                        <a:t>歳に達した日の翌年度から</a:t>
                      </a:r>
                    </a:p>
                    <a:p>
                      <a:r>
                        <a:rPr kumimoji="1" lang="ja-JP" altLang="en-US" sz="1200" b="0" i="0" u="none" strike="noStrike" kern="1200" baseline="0" dirty="0">
                          <a:solidFill>
                            <a:schemeClr val="dk1"/>
                          </a:solidFill>
                          <a:latin typeface="+mn-lt"/>
                          <a:ea typeface="+mn-ea"/>
                          <a:cs typeface="+mn-cs"/>
                        </a:rPr>
                        <a:t>定年相当年齢に達する年度まで</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5728562"/>
                  </a:ext>
                </a:extLst>
              </a:tr>
              <a:tr h="444947">
                <a:tc>
                  <a:txBody>
                    <a:bodyPr/>
                    <a:lstStyle/>
                    <a:p>
                      <a:r>
                        <a:rPr kumimoji="1" lang="ja-JP" altLang="en-US" sz="1400" dirty="0"/>
                        <a:t>対象職種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r>
                        <a:rPr kumimoji="1" lang="en-US" altLang="ja-JP" sz="1200" dirty="0"/>
                        <a:t>(</a:t>
                      </a:r>
                      <a:r>
                        <a:rPr kumimoji="1" lang="ja-JP" altLang="en-US" sz="1200" dirty="0"/>
                        <a:t>短時間勤務は、養護教諭・栄養教諭・学校栄養職員を除く</a:t>
                      </a:r>
                      <a:r>
                        <a:rPr kumimoji="1" lang="en-US" altLang="ja-JP" sz="1200" dirty="0"/>
                        <a:t>)</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r>
                        <a:rPr kumimoji="1" lang="en-US" altLang="ja-JP" sz="1200" dirty="0"/>
                        <a:t>(</a:t>
                      </a:r>
                      <a:r>
                        <a:rPr kumimoji="1" lang="ja-JP" altLang="en-US" sz="1200" dirty="0"/>
                        <a:t>短時間勤務は、養護教諭・栄養教諭・学校栄養職員を除く</a:t>
                      </a:r>
                      <a:r>
                        <a:rPr kumimoji="1" lang="en-US" altLang="ja-JP" sz="1200" dirty="0"/>
                        <a:t>)</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t>全職種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14955825"/>
                  </a:ext>
                </a:extLst>
              </a:tr>
              <a:tr h="708650">
                <a:tc>
                  <a:txBody>
                    <a:bodyPr/>
                    <a:lstStyle/>
                    <a:p>
                      <a:r>
                        <a:rPr kumimoji="1" lang="ja-JP" altLang="en-US" sz="1400" dirty="0"/>
                        <a:t>任用期間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b="0" i="0" u="none" strike="noStrike" kern="1200" baseline="0" dirty="0">
                          <a:solidFill>
                            <a:schemeClr val="dk1"/>
                          </a:solidFill>
                          <a:latin typeface="+mn-lt"/>
                          <a:ea typeface="+mn-ea"/>
                          <a:cs typeface="+mn-cs"/>
                        </a:rPr>
                        <a:t>１年度ごとに任用</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a:txBody>
                    <a:bodyPr/>
                    <a:lstStyle/>
                    <a:p>
                      <a:r>
                        <a:rPr kumimoji="1" lang="ja-JP" altLang="en-US" sz="1400" b="0" i="0" u="none" strike="noStrike" kern="1200" baseline="0" dirty="0">
                          <a:solidFill>
                            <a:schemeClr val="dk1"/>
                          </a:solidFill>
                          <a:latin typeface="+mn-lt"/>
                          <a:ea typeface="+mn-ea"/>
                          <a:cs typeface="+mn-cs"/>
                        </a:rPr>
                        <a:t>定年相当年齢に達する年度の</a:t>
                      </a:r>
                    </a:p>
                    <a:p>
                      <a:r>
                        <a:rPr kumimoji="1" lang="ja-JP" altLang="en-US" sz="1400" b="0" i="0" u="none" strike="noStrike" kern="1200" baseline="0" dirty="0">
                          <a:solidFill>
                            <a:schemeClr val="dk1"/>
                          </a:solidFill>
                          <a:latin typeface="+mn-lt"/>
                          <a:ea typeface="+mn-ea"/>
                          <a:cs typeface="+mn-cs"/>
                        </a:rPr>
                        <a:t>末日までを任期とする任用</a:t>
                      </a:r>
                    </a:p>
                    <a:p>
                      <a:r>
                        <a:rPr kumimoji="1" lang="en-US" altLang="ja-JP" sz="1400" b="1" i="0" u="none" strike="noStrike" kern="1200" baseline="0" dirty="0">
                          <a:solidFill>
                            <a:srgbClr val="FF0000"/>
                          </a:solidFill>
                          <a:latin typeface="+mn-lt"/>
                          <a:ea typeface="+mn-ea"/>
                          <a:cs typeface="+mn-cs"/>
                        </a:rPr>
                        <a:t>※1</a:t>
                      </a:r>
                      <a:r>
                        <a:rPr kumimoji="1" lang="ja-JP" altLang="en-US" sz="1400" b="1" i="0" u="none" strike="noStrike" kern="1200" baseline="0" dirty="0">
                          <a:solidFill>
                            <a:srgbClr val="FF0000"/>
                          </a:solidFill>
                          <a:latin typeface="+mn-lt"/>
                          <a:ea typeface="+mn-ea"/>
                          <a:cs typeface="+mn-cs"/>
                        </a:rPr>
                        <a:t>年度ごとの任用ではない</a:t>
                      </a:r>
                      <a:endParaRPr kumimoji="1" lang="ja-JP" altLang="en-US" sz="14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79785677"/>
                  </a:ext>
                </a:extLst>
              </a:tr>
              <a:tr h="455017">
                <a:tc>
                  <a:txBody>
                    <a:bodyPr/>
                    <a:lstStyle/>
                    <a:p>
                      <a:r>
                        <a:rPr kumimoji="1" lang="ja-JP" altLang="en-US" sz="1400" dirty="0"/>
                        <a:t>勤務時間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400" b="0" dirty="0">
                          <a:solidFill>
                            <a:schemeClr val="tx1"/>
                          </a:solidFill>
                        </a:rPr>
                        <a:t>・フルタイム</a:t>
                      </a:r>
                      <a:endParaRPr kumimoji="1" lang="en-US" altLang="ja-JP" sz="1400" b="0" dirty="0">
                        <a:solidFill>
                          <a:schemeClr val="tx1"/>
                        </a:solidFill>
                      </a:endParaRPr>
                    </a:p>
                    <a:p>
                      <a:r>
                        <a:rPr kumimoji="1" lang="ja-JP" altLang="en-US" sz="1400" dirty="0"/>
                        <a:t>・短時間（週</a:t>
                      </a:r>
                      <a:r>
                        <a:rPr kumimoji="1" lang="en-US" altLang="ja-JP" sz="1400" dirty="0"/>
                        <a:t>19</a:t>
                      </a:r>
                      <a:r>
                        <a:rPr kumimoji="1" lang="ja-JP" altLang="en-US" sz="1400" dirty="0"/>
                        <a:t>時間</a:t>
                      </a:r>
                      <a:r>
                        <a:rPr kumimoji="1" lang="en-US" altLang="ja-JP" sz="1400" dirty="0"/>
                        <a:t>22</a:t>
                      </a:r>
                      <a:r>
                        <a:rPr kumimoji="1" lang="ja-JP" altLang="en-US" sz="1400" dirty="0"/>
                        <a:t>分</a:t>
                      </a:r>
                      <a:r>
                        <a:rPr kumimoji="1" lang="en-US" altLang="ja-JP" sz="1400" dirty="0"/>
                        <a:t>30</a:t>
                      </a:r>
                      <a:r>
                        <a:rPr kumimoji="1" lang="ja-JP" altLang="en-US" sz="1400" dirty="0"/>
                        <a:t>秒＝</a:t>
                      </a:r>
                      <a:r>
                        <a:rPr kumimoji="1" lang="en-US" altLang="ja-JP" sz="1400" dirty="0"/>
                        <a:t>2</a:t>
                      </a:r>
                      <a:r>
                        <a:rPr kumimoji="1" lang="ja-JP" altLang="en-US" sz="1400" dirty="0"/>
                        <a:t>週間で</a:t>
                      </a:r>
                      <a:r>
                        <a:rPr kumimoji="1" lang="en-US" altLang="ja-JP" sz="1400" dirty="0"/>
                        <a:t>38</a:t>
                      </a:r>
                      <a:r>
                        <a:rPr kumimoji="1" lang="ja-JP" altLang="en-US" sz="1400" dirty="0"/>
                        <a:t>時間</a:t>
                      </a:r>
                      <a:r>
                        <a:rPr kumimoji="1" lang="en-US" altLang="ja-JP" sz="1400" dirty="0"/>
                        <a:t>45</a:t>
                      </a:r>
                      <a:r>
                        <a:rPr kumimoji="1" lang="ja-JP" altLang="en-US" sz="1400" dirty="0"/>
                        <a:t>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dirty="0"/>
                        <a:t>・短時間（</a:t>
                      </a:r>
                      <a:r>
                        <a:rPr kumimoji="1" lang="en-US" altLang="ja-JP" sz="1400" dirty="0"/>
                        <a:t>19</a:t>
                      </a:r>
                      <a:r>
                        <a:rPr kumimoji="1" lang="ja-JP" altLang="en-US" sz="1400" dirty="0"/>
                        <a:t>時間</a:t>
                      </a:r>
                      <a:r>
                        <a:rPr kumimoji="1" lang="en-US" altLang="ja-JP" sz="1400" dirty="0"/>
                        <a:t>22</a:t>
                      </a:r>
                      <a:r>
                        <a:rPr kumimoji="1" lang="ja-JP" altLang="en-US" sz="1400" dirty="0"/>
                        <a:t>分</a:t>
                      </a:r>
                      <a:r>
                        <a:rPr kumimoji="1" lang="en-US" altLang="ja-JP" sz="1400" dirty="0"/>
                        <a:t>30</a:t>
                      </a:r>
                      <a:r>
                        <a:rPr kumimoji="1" lang="ja-JP" altLang="en-US" sz="1400" dirty="0"/>
                        <a:t>秒＝</a:t>
                      </a:r>
                      <a:r>
                        <a:rPr kumimoji="1" lang="en-US" altLang="ja-JP" sz="1400" dirty="0"/>
                        <a:t>2</a:t>
                      </a:r>
                      <a:r>
                        <a:rPr kumimoji="1" lang="ja-JP" altLang="en-US" sz="1400" dirty="0"/>
                        <a:t>週間で</a:t>
                      </a:r>
                      <a:r>
                        <a:rPr kumimoji="1" lang="en-US" altLang="ja-JP" sz="1400" dirty="0"/>
                        <a:t>38</a:t>
                      </a:r>
                      <a:r>
                        <a:rPr kumimoji="1" lang="ja-JP" altLang="en-US" sz="1400" dirty="0"/>
                        <a:t>時間</a:t>
                      </a:r>
                      <a:r>
                        <a:rPr kumimoji="1" lang="en-US" altLang="ja-JP" sz="1400" dirty="0"/>
                        <a:t>45</a:t>
                      </a:r>
                      <a:r>
                        <a:rPr kumimoji="1" lang="ja-JP" altLang="en-US" sz="1400" dirty="0"/>
                        <a:t>分）のみ</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0036463"/>
                  </a:ext>
                </a:extLst>
              </a:tr>
              <a:tr h="309912">
                <a:tc>
                  <a:txBody>
                    <a:bodyPr/>
                    <a:lstStyle/>
                    <a:p>
                      <a:r>
                        <a:rPr kumimoji="1" lang="ja-JP" altLang="en-US" sz="1400" dirty="0"/>
                        <a:t>服務等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ja-JP" altLang="en-US" sz="1400" dirty="0"/>
                        <a:t>分限、懲戒、服務：６０歳前と同様の取扱い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962155645"/>
                  </a:ext>
                </a:extLst>
              </a:tr>
              <a:tr h="302462">
                <a:tc>
                  <a:txBody>
                    <a:bodyPr/>
                    <a:lstStyle/>
                    <a:p>
                      <a:r>
                        <a:rPr kumimoji="1" lang="ja-JP" altLang="en-US" sz="1400" dirty="0"/>
                        <a:t>給料・手当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3">
                  <a:txBody>
                    <a:bodyPr/>
                    <a:lstStyle/>
                    <a:p>
                      <a:r>
                        <a:rPr kumimoji="1" lang="en-US" altLang="ja-JP" sz="1400" dirty="0">
                          <a:solidFill>
                            <a:schemeClr val="tx1"/>
                          </a:solidFill>
                        </a:rPr>
                        <a:t>p.28</a:t>
                      </a:r>
                      <a:r>
                        <a:rPr kumimoji="1" lang="ja-JP" altLang="en-US" sz="1400" dirty="0">
                          <a:solidFill>
                            <a:schemeClr val="tx1"/>
                          </a:solidFill>
                        </a:rPr>
                        <a:t>及び</a:t>
                      </a:r>
                      <a:r>
                        <a:rPr kumimoji="1" lang="en-US" altLang="ja-JP" sz="1400" dirty="0">
                          <a:solidFill>
                            <a:schemeClr val="tx1"/>
                          </a:solidFill>
                        </a:rPr>
                        <a:t>p.29</a:t>
                      </a:r>
                      <a:r>
                        <a:rPr kumimoji="1" lang="ja-JP" altLang="en-US" sz="1400" dirty="0"/>
                        <a:t>参照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hMerge="1">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2761343"/>
                  </a:ext>
                </a:extLst>
              </a:tr>
              <a:tr h="725908">
                <a:tc rowSpan="2">
                  <a:txBody>
                    <a:bodyPr/>
                    <a:lstStyle/>
                    <a:p>
                      <a:r>
                        <a:rPr kumimoji="1" lang="ja-JP" altLang="en-US" sz="1400" dirty="0"/>
                        <a:t>休暇制度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フルタイム</a:t>
                      </a:r>
                      <a:r>
                        <a:rPr kumimoji="1" lang="en-US" altLang="ja-JP" sz="1400" b="0" i="0" u="none" strike="noStrike" kern="1200" baseline="0" dirty="0">
                          <a:solidFill>
                            <a:schemeClr val="dk1"/>
                          </a:solidFill>
                          <a:latin typeface="+mn-lt"/>
                          <a:ea typeface="+mn-ea"/>
                          <a:cs typeface="+mn-cs"/>
                        </a:rPr>
                        <a:t>】60</a:t>
                      </a:r>
                      <a:r>
                        <a:rPr kumimoji="1" lang="ja-JP" altLang="en-US" sz="1400" b="0" i="0" u="none" strike="noStrike" kern="1200" baseline="0" dirty="0">
                          <a:solidFill>
                            <a:schemeClr val="dk1"/>
                          </a:solidFill>
                          <a:latin typeface="+mn-lt"/>
                          <a:ea typeface="+mn-ea"/>
                          <a:cs typeface="+mn-cs"/>
                        </a:rPr>
                        <a:t>歳前と</a:t>
                      </a:r>
                      <a:r>
                        <a:rPr kumimoji="1" lang="ja-JP" altLang="en-US" sz="1400" dirty="0"/>
                        <a:t>同様の取扱い（</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endParaRPr kumimoji="1" lang="en-US" altLang="ja-JP" sz="14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baseline="0" dirty="0">
                          <a:solidFill>
                            <a:schemeClr val="dk1"/>
                          </a:solidFill>
                          <a:latin typeface="+mn-lt"/>
                          <a:ea typeface="+mn-ea"/>
                          <a:cs typeface="+mn-cs"/>
                        </a:rPr>
                        <a:t>年次有給休暇は</a:t>
                      </a:r>
                      <a:r>
                        <a:rPr kumimoji="1" lang="en-US" altLang="ja-JP" sz="1400" b="0" i="0" u="none" strike="noStrike" kern="1200" baseline="0" dirty="0">
                          <a:solidFill>
                            <a:schemeClr val="dk1"/>
                          </a:solidFill>
                          <a:latin typeface="+mn-lt"/>
                          <a:ea typeface="+mn-ea"/>
                          <a:cs typeface="+mn-cs"/>
                        </a:rPr>
                        <a:t>10</a:t>
                      </a:r>
                      <a:r>
                        <a:rPr kumimoji="1" lang="ja-JP" altLang="en-US" sz="1400" b="0" i="0" u="none" strike="noStrike" kern="1200" baseline="0" dirty="0">
                          <a:solidFill>
                            <a:schemeClr val="dk1"/>
                          </a:solidFill>
                          <a:latin typeface="+mn-lt"/>
                          <a:ea typeface="+mn-ea"/>
                          <a:cs typeface="+mn-cs"/>
                        </a:rPr>
                        <a:t>日分（</a:t>
                      </a:r>
                      <a:r>
                        <a:rPr kumimoji="1" lang="en-US" altLang="ja-JP" sz="1400" b="0" i="0" u="none" strike="noStrike" kern="1200" baseline="0" dirty="0">
                          <a:solidFill>
                            <a:schemeClr val="dk1"/>
                          </a:solidFill>
                          <a:latin typeface="+mn-lt"/>
                          <a:ea typeface="+mn-ea"/>
                          <a:cs typeface="+mn-cs"/>
                        </a:rPr>
                        <a:t>77</a:t>
                      </a:r>
                      <a:r>
                        <a:rPr kumimoji="1" lang="ja-JP" altLang="en-US" sz="1400" b="0" i="0" u="none" strike="noStrike" kern="1200" baseline="0" dirty="0">
                          <a:solidFill>
                            <a:schemeClr val="dk1"/>
                          </a:solidFill>
                          <a:latin typeface="+mn-lt"/>
                          <a:ea typeface="+mn-ea"/>
                          <a:cs typeface="+mn-cs"/>
                        </a:rPr>
                        <a:t>時間</a:t>
                      </a:r>
                      <a:r>
                        <a:rPr kumimoji="1" lang="en-US" altLang="ja-JP" sz="1400" b="0" i="0" u="none" strike="noStrike" kern="1200" baseline="0" dirty="0">
                          <a:solidFill>
                            <a:schemeClr val="dk1"/>
                          </a:solidFill>
                          <a:latin typeface="+mn-lt"/>
                          <a:ea typeface="+mn-ea"/>
                          <a:cs typeface="+mn-cs"/>
                        </a:rPr>
                        <a:t>30</a:t>
                      </a:r>
                      <a:r>
                        <a:rPr kumimoji="1" lang="ja-JP" altLang="en-US" sz="1400" b="0" i="0" u="none" strike="noStrike" kern="1200" baseline="0" dirty="0">
                          <a:solidFill>
                            <a:schemeClr val="dk1"/>
                          </a:solidFill>
                          <a:latin typeface="+mn-lt"/>
                          <a:ea typeface="+mn-ea"/>
                          <a:cs typeface="+mn-cs"/>
                        </a:rPr>
                        <a:t>分）。介護休暇は</a:t>
                      </a:r>
                      <a:r>
                        <a:rPr kumimoji="1" lang="en-US" altLang="ja-JP" sz="1400" b="0" i="0" u="none" strike="noStrike" kern="1200" baseline="0" dirty="0">
                          <a:solidFill>
                            <a:schemeClr val="dk1"/>
                          </a:solidFill>
                          <a:latin typeface="+mn-lt"/>
                          <a:ea typeface="+mn-ea"/>
                          <a:cs typeface="+mn-cs"/>
                        </a:rPr>
                        <a:t>90</a:t>
                      </a:r>
                      <a:r>
                        <a:rPr kumimoji="1" lang="ja-JP" altLang="en-US" sz="1400" b="0" i="0" u="none" strike="noStrike" kern="1200" baseline="0" dirty="0">
                          <a:solidFill>
                            <a:schemeClr val="dk1"/>
                          </a:solidFill>
                          <a:latin typeface="+mn-lt"/>
                          <a:ea typeface="+mn-ea"/>
                          <a:cs typeface="+mn-cs"/>
                        </a:rPr>
                        <a:t>日。特別休暇は、夏季休暇等、週の平均勤務日数に応じた日数となるものがある。</a:t>
                      </a:r>
                      <a:r>
                        <a:rPr kumimoji="1" lang="ja-JP" altLang="en-US" sz="1400" dirty="0"/>
                        <a:t>（</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0384625"/>
                  </a:ext>
                </a:extLst>
              </a:tr>
              <a:tr h="937631">
                <a:tc vMerge="1">
                  <a:txBody>
                    <a:bodyPr/>
                    <a:lstStyle/>
                    <a:p>
                      <a:endParaRPr kumimoji="1" lang="ja-JP" altLang="en-US"/>
                    </a:p>
                  </a:txBody>
                  <a:tcPr/>
                </a:tc>
                <a:tc gridSpan="2">
                  <a:txBody>
                    <a:bodyPr/>
                    <a:lstStyle/>
                    <a:p>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短時間</a:t>
                      </a:r>
                      <a:r>
                        <a:rPr kumimoji="1" lang="en-US" altLang="ja-JP" sz="1400" b="0" i="0" u="none" strike="noStrike" kern="1200" baseline="0" dirty="0">
                          <a:solidFill>
                            <a:schemeClr val="dk1"/>
                          </a:solidFill>
                          <a:latin typeface="+mn-lt"/>
                          <a:ea typeface="+mn-ea"/>
                          <a:cs typeface="+mn-cs"/>
                        </a:rPr>
                        <a:t>】</a:t>
                      </a:r>
                      <a:r>
                        <a:rPr kumimoji="1" lang="ja-JP" altLang="en-US" sz="1400" b="0" i="0" u="none" strike="noStrike" kern="1200" baseline="0" dirty="0">
                          <a:solidFill>
                            <a:schemeClr val="dk1"/>
                          </a:solidFill>
                          <a:latin typeface="+mn-lt"/>
                          <a:ea typeface="+mn-ea"/>
                          <a:cs typeface="+mn-cs"/>
                        </a:rPr>
                        <a:t>年次有給休暇は</a:t>
                      </a:r>
                      <a:r>
                        <a:rPr kumimoji="1" lang="en-US" altLang="ja-JP" sz="1400" b="0" i="0" u="none" strike="noStrike" kern="1200" baseline="0" dirty="0">
                          <a:solidFill>
                            <a:schemeClr val="dk1"/>
                          </a:solidFill>
                          <a:latin typeface="+mn-lt"/>
                          <a:ea typeface="+mn-ea"/>
                          <a:cs typeface="+mn-cs"/>
                        </a:rPr>
                        <a:t>10</a:t>
                      </a:r>
                      <a:r>
                        <a:rPr kumimoji="1" lang="ja-JP" altLang="en-US" sz="1400" b="0" i="0" u="none" strike="noStrike" kern="1200" baseline="0" dirty="0">
                          <a:solidFill>
                            <a:schemeClr val="dk1"/>
                          </a:solidFill>
                          <a:latin typeface="+mn-lt"/>
                          <a:ea typeface="+mn-ea"/>
                          <a:cs typeface="+mn-cs"/>
                        </a:rPr>
                        <a:t>日分（</a:t>
                      </a:r>
                      <a:r>
                        <a:rPr kumimoji="1" lang="en-US" altLang="ja-JP" sz="1400" b="0" i="0" u="none" strike="noStrike" kern="1200" baseline="0" dirty="0">
                          <a:solidFill>
                            <a:schemeClr val="dk1"/>
                          </a:solidFill>
                          <a:latin typeface="+mn-lt"/>
                          <a:ea typeface="+mn-ea"/>
                          <a:cs typeface="+mn-cs"/>
                        </a:rPr>
                        <a:t>77</a:t>
                      </a:r>
                      <a:r>
                        <a:rPr kumimoji="1" lang="ja-JP" altLang="en-US" sz="1400" b="0" i="0" u="none" strike="noStrike" kern="1200" baseline="0" dirty="0">
                          <a:solidFill>
                            <a:schemeClr val="dk1"/>
                          </a:solidFill>
                          <a:latin typeface="+mn-lt"/>
                          <a:ea typeface="+mn-ea"/>
                          <a:cs typeface="+mn-cs"/>
                        </a:rPr>
                        <a:t>時間</a:t>
                      </a:r>
                      <a:r>
                        <a:rPr kumimoji="1" lang="en-US" altLang="ja-JP" sz="1400" b="0" i="0" u="none" strike="noStrike" kern="1200" baseline="0" dirty="0">
                          <a:solidFill>
                            <a:schemeClr val="dk1"/>
                          </a:solidFill>
                          <a:latin typeface="+mn-lt"/>
                          <a:ea typeface="+mn-ea"/>
                          <a:cs typeface="+mn-cs"/>
                        </a:rPr>
                        <a:t>30</a:t>
                      </a:r>
                      <a:r>
                        <a:rPr kumimoji="1" lang="ja-JP" altLang="en-US" sz="1400" b="0" i="0" u="none" strike="noStrike" kern="1200" baseline="0" dirty="0">
                          <a:solidFill>
                            <a:schemeClr val="dk1"/>
                          </a:solidFill>
                          <a:latin typeface="+mn-lt"/>
                          <a:ea typeface="+mn-ea"/>
                          <a:cs typeface="+mn-cs"/>
                        </a:rPr>
                        <a:t>分）。介護休暇は</a:t>
                      </a:r>
                      <a:r>
                        <a:rPr kumimoji="1" lang="en-US" altLang="ja-JP" sz="1400" b="0" i="0" u="none" strike="noStrike" kern="1200" baseline="0" dirty="0">
                          <a:solidFill>
                            <a:schemeClr val="dk1"/>
                          </a:solidFill>
                          <a:latin typeface="+mn-lt"/>
                          <a:ea typeface="+mn-ea"/>
                          <a:cs typeface="+mn-cs"/>
                        </a:rPr>
                        <a:t>90</a:t>
                      </a:r>
                      <a:r>
                        <a:rPr kumimoji="1" lang="ja-JP" altLang="en-US" sz="1400" b="0" i="0" u="none" strike="noStrike" kern="1200" baseline="0" dirty="0">
                          <a:solidFill>
                            <a:schemeClr val="dk1"/>
                          </a:solidFill>
                          <a:latin typeface="+mn-lt"/>
                          <a:ea typeface="+mn-ea"/>
                          <a:cs typeface="+mn-cs"/>
                        </a:rPr>
                        <a:t>日。特別休暇は、夏季休暇等、週の平均勤務日数に応じた日数となるものがある。</a:t>
                      </a:r>
                      <a:r>
                        <a:rPr kumimoji="1" lang="ja-JP" altLang="en-US" sz="1400" dirty="0"/>
                        <a:t>（</a:t>
                      </a:r>
                      <a:r>
                        <a:rPr kumimoji="1" lang="en-US" altLang="ja-JP" sz="1400" dirty="0"/>
                        <a:t>※</a:t>
                      </a:r>
                      <a:r>
                        <a:rPr kumimoji="1" lang="ja-JP" altLang="en-US" sz="1400" dirty="0"/>
                        <a:t>病気休暇の期間は</a:t>
                      </a:r>
                      <a:r>
                        <a:rPr kumimoji="1" lang="en-US" altLang="ja-JP" sz="1400" dirty="0"/>
                        <a:t>90</a:t>
                      </a:r>
                      <a:r>
                        <a:rPr kumimoji="1" lang="ja-JP" altLang="en-US" sz="1400" dirty="0"/>
                        <a:t>日となる。ただし、在職</a:t>
                      </a:r>
                      <a:r>
                        <a:rPr kumimoji="1" lang="en-US" altLang="ja-JP" sz="1400" dirty="0"/>
                        <a:t>90</a:t>
                      </a:r>
                      <a:r>
                        <a:rPr kumimoji="1" lang="ja-JP" altLang="en-US" sz="1400" dirty="0"/>
                        <a:t>日未満の場合、その在職日数に相当する日数。）</a:t>
                      </a:r>
                      <a:endParaRPr kumimoji="1" lang="en-US" altLang="ja-JP" sz="1400" b="0" i="0" u="none" strike="noStrike" kern="1200" baseline="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76213644"/>
                  </a:ext>
                </a:extLst>
              </a:tr>
              <a:tr h="351796">
                <a:tc rowSpan="2">
                  <a:txBody>
                    <a:bodyPr/>
                    <a:lstStyle/>
                    <a:p>
                      <a:r>
                        <a:rPr kumimoji="1" lang="ja-JP" altLang="en-US" sz="1400" dirty="0"/>
                        <a:t>医療保険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en-US" altLang="ja-JP" sz="1400" dirty="0"/>
                        <a:t>【</a:t>
                      </a:r>
                      <a:r>
                        <a:rPr kumimoji="1" lang="ja-JP" altLang="en-US" sz="1400" dirty="0"/>
                        <a:t>フルタイム</a:t>
                      </a:r>
                      <a:r>
                        <a:rPr kumimoji="1" lang="en-US" altLang="ja-JP" sz="1400" dirty="0"/>
                        <a:t>】</a:t>
                      </a:r>
                      <a:r>
                        <a:rPr kumimoji="1" lang="ja-JP" altLang="en-US" sz="1400" dirty="0"/>
                        <a:t>共済制度加入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400" dirty="0"/>
                        <a:t>共済組合の任意継続組合員又は国民健康保険に加入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1512293"/>
                  </a:ext>
                </a:extLst>
              </a:tr>
              <a:tr h="351796">
                <a:tc vMerge="1">
                  <a:txBody>
                    <a:bodyPr/>
                    <a:lstStyle/>
                    <a:p>
                      <a:endParaRPr kumimoji="1" lang="ja-JP" altLang="en-US"/>
                    </a:p>
                  </a:txBody>
                  <a:tcPr/>
                </a:tc>
                <a:tc gridSpan="2">
                  <a:txBody>
                    <a:bodyPr/>
                    <a:lstStyle/>
                    <a:p>
                      <a:r>
                        <a:rPr kumimoji="1" lang="en-US" altLang="ja-JP" sz="1400" dirty="0"/>
                        <a:t>【</a:t>
                      </a:r>
                      <a:r>
                        <a:rPr kumimoji="1" lang="ja-JP" altLang="en-US" sz="1400" dirty="0"/>
                        <a:t>短時間</a:t>
                      </a:r>
                      <a:r>
                        <a:rPr kumimoji="1" lang="en-US" altLang="ja-JP" sz="1400" dirty="0"/>
                        <a:t>】</a:t>
                      </a:r>
                      <a:r>
                        <a:rPr kumimoji="1" lang="ja-JP" altLang="en-US" sz="1400" dirty="0"/>
                        <a:t>共済組合の任意継続組合員又は国民健康保険に加入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19173291"/>
                  </a:ext>
                </a:extLst>
              </a:tr>
            </a:tbl>
          </a:graphicData>
        </a:graphic>
      </p:graphicFrame>
      <p:sp>
        <p:nvSpPr>
          <p:cNvPr id="35" name="正方形/長方形 34">
            <a:extLst>
              <a:ext uri="{FF2B5EF4-FFF2-40B4-BE49-F238E27FC236}">
                <a16:creationId xmlns:a16="http://schemas.microsoft.com/office/drawing/2014/main" id="{5C9B2EE4-3B5E-4EFE-980D-25FECFF38F5B}"/>
              </a:ext>
            </a:extLst>
          </p:cNvPr>
          <p:cNvSpPr/>
          <p:nvPr/>
        </p:nvSpPr>
        <p:spPr>
          <a:xfrm>
            <a:off x="-321063" y="705643"/>
            <a:ext cx="3912676"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（参考）各再任用制度の比較</a:t>
            </a:r>
          </a:p>
        </p:txBody>
      </p:sp>
      <p:sp>
        <p:nvSpPr>
          <p:cNvPr id="3" name="スライド番号プレースホルダー 2">
            <a:extLst>
              <a:ext uri="{FF2B5EF4-FFF2-40B4-BE49-F238E27FC236}">
                <a16:creationId xmlns:a16="http://schemas.microsoft.com/office/drawing/2014/main" id="{43DD2BB5-8483-4393-A6F0-D69E944DD77D}"/>
              </a:ext>
            </a:extLst>
          </p:cNvPr>
          <p:cNvSpPr>
            <a:spLocks noGrp="1"/>
          </p:cNvSpPr>
          <p:nvPr>
            <p:ph type="sldNum" sz="quarter" idx="12"/>
          </p:nvPr>
        </p:nvSpPr>
        <p:spPr>
          <a:xfrm>
            <a:off x="7714573" y="6552294"/>
            <a:ext cx="2228850" cy="365125"/>
          </a:xfrm>
        </p:spPr>
        <p:txBody>
          <a:bodyPr/>
          <a:lstStyle/>
          <a:p>
            <a:fld id="{5B6709DF-EC61-433D-BD3A-50B4378470A9}" type="slidenum">
              <a:rPr kumimoji="1" lang="ja-JP" altLang="en-US" smtClean="0"/>
              <a:t>19</a:t>
            </a:fld>
            <a:endParaRPr kumimoji="1" lang="ja-JP" altLang="en-US" dirty="0"/>
          </a:p>
        </p:txBody>
      </p:sp>
    </p:spTree>
    <p:extLst>
      <p:ext uri="{BB962C8B-B14F-4D97-AF65-F5344CB8AC3E}">
        <p14:creationId xmlns:p14="http://schemas.microsoft.com/office/powerpoint/2010/main" val="3644260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55885"/>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　はじめに</a:t>
            </a:r>
            <a:endParaRPr lang="ja-JP" altLang="en-US" sz="2400" dirty="0"/>
          </a:p>
        </p:txBody>
      </p:sp>
      <p:cxnSp>
        <p:nvCxnSpPr>
          <p:cNvPr id="6" name="直線コネクタ 5"/>
          <p:cNvCxnSpPr/>
          <p:nvPr/>
        </p:nvCxnSpPr>
        <p:spPr>
          <a:xfrm>
            <a:off x="0" y="5841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572203" y="584111"/>
            <a:ext cx="8911162" cy="6127774"/>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令和３年６月に地方公務員法が改正されたことに伴い、本県でも令和４年第３回前期定例県議会で、職員の定年に関する条例の一部改正等が行われ、令和５年度以降、定年が段階的に引き上げられることとなりました</a:t>
            </a:r>
            <a:r>
              <a:rPr lang="ja-JP" altLang="en-US" dirty="0">
                <a:solidFill>
                  <a:schemeClr val="tx1"/>
                </a:solidFill>
                <a:latin typeface="+mj-ea"/>
                <a:ea typeface="+mj-ea"/>
              </a:rPr>
              <a:t>。</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1050" dirty="0">
              <a:solidFill>
                <a:schemeClr val="tx1"/>
              </a:solidFill>
              <a:latin typeface="+mj-ea"/>
              <a:ea typeface="+mj-ea"/>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この背景には、我が国において少子高齢化が進み、生産年齢人口が減少する中、日々、複雑高度化する行政課題に的確に対応し、質の高い行政サービスを維持していかなければならないという社会的要請があります。</a:t>
            </a: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学校においても、多様化・複雑化する諸課題に対応し、学校教育を充実させるためには、知識と経験のある６０歳以上の教職員が意欲を持って活躍していただくことが不可欠となっています。</a:t>
            </a: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2200"/>
              </a:lnSpc>
            </a:pP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本資料は、定年引上げ制度に基づく６０歳以後の任用及び給与等の情報提供資料であり、これまでと取扱いが変更となること、新たに創設されたことを中心にまとめたものです。</a:t>
            </a:r>
            <a:endParaRPr lang="en-US" altLang="ja-JP" sz="1050" dirty="0">
              <a:solidFill>
                <a:schemeClr val="tx1"/>
              </a:solidFill>
              <a:latin typeface="Meiryo UI" panose="020B0604030504040204" pitchFamily="50" charset="-128"/>
              <a:ea typeface="Meiryo UI" panose="020B0604030504040204" pitchFamily="50" charset="-128"/>
            </a:endParaRPr>
          </a:p>
          <a:p>
            <a:pPr>
              <a:lnSpc>
                <a:spcPts val="700"/>
              </a:lnSpc>
            </a:pPr>
            <a:endParaRPr lang="en-US" altLang="ja-JP" sz="1100" dirty="0">
              <a:solidFill>
                <a:schemeClr val="tx1"/>
              </a:solidFill>
              <a:latin typeface="+mj-ea"/>
            </a:endParaRPr>
          </a:p>
          <a:p>
            <a:pPr>
              <a:lnSpc>
                <a:spcPts val="2200"/>
              </a:lnSpc>
            </a:pPr>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000" dirty="0">
                <a:solidFill>
                  <a:schemeClr val="tx1"/>
                </a:solidFill>
                <a:latin typeface="Meiryo UI" panose="020B0604030504040204" pitchFamily="50" charset="-128"/>
                <a:ea typeface="Meiryo UI" panose="020B0604030504040204" pitchFamily="50" charset="-128"/>
              </a:rPr>
              <a:t>５９歳に達する年度にある教職員の皆様におかれましては、本資料の内容を御理解いただき、御自身の６０歳以降の働き方を御検討ください。</a:t>
            </a:r>
            <a:endParaRPr lang="en-US" altLang="ja-JP" sz="2000" dirty="0">
              <a:solidFill>
                <a:schemeClr val="tx1"/>
              </a:solidFill>
              <a:latin typeface="Meiryo UI" panose="020B0604030504040204" pitchFamily="50" charset="-128"/>
              <a:ea typeface="Meiryo UI" panose="020B0604030504040204" pitchFamily="50" charset="-128"/>
            </a:endParaRPr>
          </a:p>
          <a:p>
            <a:pPr>
              <a:lnSpc>
                <a:spcPts val="2200"/>
              </a:lnSpc>
            </a:pPr>
            <a:r>
              <a:rPr lang="ja-JP" altLang="en-US" sz="2000" dirty="0">
                <a:solidFill>
                  <a:schemeClr val="tx1"/>
                </a:solidFill>
                <a:latin typeface="Meiryo UI" panose="020B0604030504040204" pitchFamily="50" charset="-128"/>
                <a:ea typeface="Meiryo UI" panose="020B0604030504040204" pitchFamily="50" charset="-128"/>
              </a:rPr>
              <a:t>　また、それ以外の年齢にある教職員の皆様におかれましても、定年に関する新たな制度について知り、高齢期における働き方への理解を深めるために、本資料を活用していただければ幸いです。</a:t>
            </a:r>
            <a:endParaRPr lang="en-US" altLang="ja-JP" sz="20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E132283-4BBD-4802-8974-7978A8667791}"/>
              </a:ext>
            </a:extLst>
          </p:cNvPr>
          <p:cNvSpPr>
            <a:spLocks noGrp="1"/>
          </p:cNvSpPr>
          <p:nvPr>
            <p:ph type="sldNum" sz="quarter" idx="12"/>
          </p:nvPr>
        </p:nvSpPr>
        <p:spPr/>
        <p:txBody>
          <a:bodyPr/>
          <a:lstStyle/>
          <a:p>
            <a:fld id="{5B6709DF-EC61-433D-BD3A-50B4378470A9}" type="slidenum">
              <a:rPr kumimoji="1" lang="ja-JP" altLang="en-US" smtClean="0"/>
              <a:t>2</a:t>
            </a:fld>
            <a:endParaRPr kumimoji="1" lang="ja-JP" altLang="en-US"/>
          </a:p>
        </p:txBody>
      </p:sp>
    </p:spTree>
    <p:extLst>
      <p:ext uri="{BB962C8B-B14F-4D97-AF65-F5344CB8AC3E}">
        <p14:creationId xmlns:p14="http://schemas.microsoft.com/office/powerpoint/2010/main" val="1630619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B117AE79-3F5A-4901-B79F-F75B456BF34C}"/>
              </a:ext>
            </a:extLst>
          </p:cNvPr>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8E75F2F6-304A-4058-99D2-BFD6837DCF45}"/>
              </a:ext>
            </a:extLst>
          </p:cNvPr>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7" name="正方形/長方形 6">
            <a:extLst>
              <a:ext uri="{FF2B5EF4-FFF2-40B4-BE49-F238E27FC236}">
                <a16:creationId xmlns:a16="http://schemas.microsoft.com/office/drawing/2014/main" id="{637EC18F-1F77-488A-8EF6-614E58B76E4A}"/>
              </a:ext>
            </a:extLst>
          </p:cNvPr>
          <p:cNvSpPr/>
          <p:nvPr/>
        </p:nvSpPr>
        <p:spPr>
          <a:xfrm>
            <a:off x="-214527" y="528083"/>
            <a:ext cx="3912676" cy="4121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（参考）暫定再任用制度の対象</a:t>
            </a:r>
          </a:p>
        </p:txBody>
      </p:sp>
      <p:graphicFrame>
        <p:nvGraphicFramePr>
          <p:cNvPr id="8" name="表 7">
            <a:extLst>
              <a:ext uri="{FF2B5EF4-FFF2-40B4-BE49-F238E27FC236}">
                <a16:creationId xmlns:a16="http://schemas.microsoft.com/office/drawing/2014/main" id="{7A52644B-90C8-4487-81ED-03E5539F1015}"/>
              </a:ext>
            </a:extLst>
          </p:cNvPr>
          <p:cNvGraphicFramePr>
            <a:graphicFrameLocks noGrp="1"/>
          </p:cNvGraphicFramePr>
          <p:nvPr>
            <p:extLst>
              <p:ext uri="{D42A27DB-BD31-4B8C-83A1-F6EECF244321}">
                <p14:modId xmlns:p14="http://schemas.microsoft.com/office/powerpoint/2010/main" val="3642250912"/>
              </p:ext>
            </p:extLst>
          </p:nvPr>
        </p:nvGraphicFramePr>
        <p:xfrm>
          <a:off x="562561" y="2023026"/>
          <a:ext cx="8780878" cy="4279145"/>
        </p:xfrm>
        <a:graphic>
          <a:graphicData uri="http://schemas.openxmlformats.org/drawingml/2006/table">
            <a:tbl>
              <a:tblPr firstRow="1" bandRow="1">
                <a:tableStyleId>{5C22544A-7EE6-4342-B048-85BDC9FD1C3A}</a:tableStyleId>
              </a:tblPr>
              <a:tblGrid>
                <a:gridCol w="693321">
                  <a:extLst>
                    <a:ext uri="{9D8B030D-6E8A-4147-A177-3AD203B41FA5}">
                      <a16:colId xmlns:a16="http://schemas.microsoft.com/office/drawing/2014/main" val="3612173190"/>
                    </a:ext>
                  </a:extLst>
                </a:gridCol>
                <a:gridCol w="2947387">
                  <a:extLst>
                    <a:ext uri="{9D8B030D-6E8A-4147-A177-3AD203B41FA5}">
                      <a16:colId xmlns:a16="http://schemas.microsoft.com/office/drawing/2014/main" val="2934589454"/>
                    </a:ext>
                  </a:extLst>
                </a:gridCol>
                <a:gridCol w="923277">
                  <a:extLst>
                    <a:ext uri="{9D8B030D-6E8A-4147-A177-3AD203B41FA5}">
                      <a16:colId xmlns:a16="http://schemas.microsoft.com/office/drawing/2014/main" val="297316645"/>
                    </a:ext>
                  </a:extLst>
                </a:gridCol>
                <a:gridCol w="3320249">
                  <a:extLst>
                    <a:ext uri="{9D8B030D-6E8A-4147-A177-3AD203B41FA5}">
                      <a16:colId xmlns:a16="http://schemas.microsoft.com/office/drawing/2014/main" val="179787946"/>
                    </a:ext>
                  </a:extLst>
                </a:gridCol>
                <a:gridCol w="896644">
                  <a:extLst>
                    <a:ext uri="{9D8B030D-6E8A-4147-A177-3AD203B41FA5}">
                      <a16:colId xmlns:a16="http://schemas.microsoft.com/office/drawing/2014/main" val="1600581411"/>
                    </a:ext>
                  </a:extLst>
                </a:gridCol>
              </a:tblGrid>
              <a:tr h="474427">
                <a:tc>
                  <a:txBody>
                    <a:bodyPr/>
                    <a:lstStyle/>
                    <a:p>
                      <a:r>
                        <a:rPr kumimoji="1" lang="ja-JP" altLang="en-US" sz="1050" dirty="0"/>
                        <a:t>年度</a:t>
                      </a:r>
                    </a:p>
                  </a:txBody>
                  <a:tcPr/>
                </a:tc>
                <a:tc>
                  <a:txBody>
                    <a:bodyPr/>
                    <a:lstStyle/>
                    <a:p>
                      <a:r>
                        <a:rPr kumimoji="1" lang="ja-JP" altLang="en-US" sz="1050" dirty="0"/>
                        <a:t>定年退職した者</a:t>
                      </a:r>
                    </a:p>
                  </a:txBody>
                  <a:tcPr/>
                </a:tc>
                <a:tc>
                  <a:txBody>
                    <a:bodyPr/>
                    <a:lstStyle/>
                    <a:p>
                      <a:r>
                        <a:rPr kumimoji="1" lang="ja-JP" altLang="en-US" sz="1050" dirty="0"/>
                        <a:t>左記の者の</a:t>
                      </a:r>
                      <a:endParaRPr kumimoji="1" lang="en-US" altLang="ja-JP" sz="1050" dirty="0"/>
                    </a:p>
                    <a:p>
                      <a:r>
                        <a:rPr kumimoji="1" lang="ja-JP" altLang="en-US" sz="1050" dirty="0"/>
                        <a:t>年度末年齢</a:t>
                      </a:r>
                    </a:p>
                  </a:txBody>
                  <a:tcPr/>
                </a:tc>
                <a:tc>
                  <a:txBody>
                    <a:bodyPr/>
                    <a:lstStyle/>
                    <a:p>
                      <a:r>
                        <a:rPr kumimoji="1" lang="ja-JP" altLang="en-US" sz="1050" dirty="0"/>
                        <a:t>６０歳より前に退職した者</a:t>
                      </a:r>
                      <a:endParaRPr kumimoji="1" lang="en-US" altLang="ja-JP" sz="1050" dirty="0"/>
                    </a:p>
                    <a:p>
                      <a:r>
                        <a:rPr kumimoji="1" lang="ja-JP" altLang="en-US" sz="1050" dirty="0"/>
                        <a:t>（</a:t>
                      </a:r>
                      <a:r>
                        <a:rPr kumimoji="1" lang="en-US" altLang="ja-JP" sz="1050" dirty="0"/>
                        <a:t>25</a:t>
                      </a:r>
                      <a:r>
                        <a:rPr kumimoji="1" lang="ja-JP" altLang="en-US" sz="1050" dirty="0"/>
                        <a:t>年以上勤続後退職及び各①②を全て満たす者）</a:t>
                      </a:r>
                    </a:p>
                  </a:txBody>
                  <a:tcPr/>
                </a:tc>
                <a:tc>
                  <a:txBody>
                    <a:bodyPr/>
                    <a:lstStyle/>
                    <a:p>
                      <a:r>
                        <a:rPr kumimoji="1" lang="ja-JP" altLang="en-US" sz="1050" dirty="0"/>
                        <a:t>左記の者の</a:t>
                      </a:r>
                      <a:endParaRPr kumimoji="1" lang="en-US" altLang="ja-JP" sz="1050" dirty="0"/>
                    </a:p>
                    <a:p>
                      <a:r>
                        <a:rPr kumimoji="1" lang="ja-JP" altLang="en-US" sz="1050" dirty="0"/>
                        <a:t>年度末年齢</a:t>
                      </a:r>
                    </a:p>
                  </a:txBody>
                  <a:tcPr/>
                </a:tc>
                <a:extLst>
                  <a:ext uri="{0D108BD9-81ED-4DB2-BD59-A6C34878D82A}">
                    <a16:rowId xmlns:a16="http://schemas.microsoft.com/office/drawing/2014/main" val="1446137312"/>
                  </a:ext>
                </a:extLst>
              </a:tr>
              <a:tr h="565566">
                <a:tc>
                  <a:txBody>
                    <a:bodyPr/>
                    <a:lstStyle/>
                    <a:p>
                      <a:r>
                        <a:rPr kumimoji="1" lang="en-US" altLang="ja-JP" sz="900" dirty="0"/>
                        <a:t>R7</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R3</a:t>
                      </a:r>
                      <a:r>
                        <a:rPr kumimoji="1" lang="ja-JP" altLang="en-US" sz="900" dirty="0"/>
                        <a:t>～</a:t>
                      </a:r>
                      <a:r>
                        <a:rPr kumimoji="1" lang="en-US" altLang="ja-JP" sz="900" dirty="0"/>
                        <a:t>R4</a:t>
                      </a:r>
                      <a:r>
                        <a:rPr kumimoji="1" lang="ja-JP" altLang="en-US" sz="900" dirty="0"/>
                        <a:t>年度末に</a:t>
                      </a:r>
                      <a:r>
                        <a:rPr kumimoji="1" lang="en-US" altLang="ja-JP" sz="900" dirty="0"/>
                        <a:t>60</a:t>
                      </a:r>
                      <a:r>
                        <a:rPr kumimoji="1" lang="ja-JP" altLang="en-US" sz="900" dirty="0"/>
                        <a:t>歳で定年退職した者</a:t>
                      </a:r>
                    </a:p>
                    <a:p>
                      <a:r>
                        <a:rPr kumimoji="1" lang="en-US" altLang="ja-JP" sz="900" dirty="0"/>
                        <a:t>R6</a:t>
                      </a:r>
                      <a:r>
                        <a:rPr kumimoji="1" lang="ja-JP" altLang="en-US" sz="900" dirty="0"/>
                        <a:t>年度末に</a:t>
                      </a:r>
                      <a:r>
                        <a:rPr kumimoji="1" lang="en-US" altLang="ja-JP" sz="900" dirty="0"/>
                        <a:t>61</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R6</a:t>
                      </a:r>
                      <a:r>
                        <a:rPr kumimoji="1" lang="ja-JP" altLang="en-US" sz="900" dirty="0"/>
                        <a:t>年度末に</a:t>
                      </a:r>
                      <a:r>
                        <a:rPr kumimoji="1" lang="en-US" altLang="ja-JP" sz="900" dirty="0"/>
                        <a:t>63</a:t>
                      </a:r>
                      <a:r>
                        <a:rPr kumimoji="1" lang="ja-JP" altLang="en-US" sz="900" dirty="0"/>
                        <a:t>歳で定年退職した労務職員</a:t>
                      </a:r>
                      <a:endParaRPr kumimoji="1" lang="en-US" altLang="ja-JP" sz="900" dirty="0"/>
                    </a:p>
                  </a:txBody>
                  <a:tcPr/>
                </a:tc>
                <a:tc>
                  <a:txBody>
                    <a:bodyPr/>
                    <a:lstStyle/>
                    <a:p>
                      <a:r>
                        <a:rPr kumimoji="1" lang="en-US" altLang="ja-JP" sz="900" dirty="0"/>
                        <a:t>63</a:t>
                      </a:r>
                      <a:r>
                        <a:rPr kumimoji="1" lang="ja-JP" altLang="en-US" sz="900" dirty="0"/>
                        <a:t>歳～</a:t>
                      </a:r>
                      <a:r>
                        <a:rPr kumimoji="1" lang="en-US" altLang="ja-JP" sz="900" dirty="0"/>
                        <a:t>64</a:t>
                      </a:r>
                      <a:r>
                        <a:rPr kumimoji="1" lang="ja-JP" altLang="en-US" sz="900" dirty="0"/>
                        <a:t>歳</a:t>
                      </a:r>
                      <a:endParaRPr kumimoji="1" lang="en-US" altLang="ja-JP" sz="900" dirty="0"/>
                    </a:p>
                    <a:p>
                      <a:r>
                        <a:rPr kumimoji="1" lang="en-US" altLang="ja-JP" sz="900" dirty="0"/>
                        <a:t>62</a:t>
                      </a:r>
                      <a:r>
                        <a:rPr kumimoji="1" lang="ja-JP" altLang="en-US" sz="900" dirty="0"/>
                        <a:t>歳</a:t>
                      </a:r>
                      <a:endParaRPr kumimoji="1" lang="en-US" altLang="ja-JP" sz="900" dirty="0"/>
                    </a:p>
                    <a:p>
                      <a:r>
                        <a:rPr kumimoji="1" lang="en-US" altLang="ja-JP" sz="900" dirty="0"/>
                        <a:t>64</a:t>
                      </a:r>
                      <a:r>
                        <a:rPr kumimoji="1" lang="ja-JP" altLang="en-US" sz="900" dirty="0"/>
                        <a:t>歳</a:t>
                      </a:r>
                    </a:p>
                  </a:txBody>
                  <a:tcPr/>
                </a:tc>
                <a:tc>
                  <a:txBody>
                    <a:bodyPr/>
                    <a:lstStyle/>
                    <a:p>
                      <a:r>
                        <a:rPr kumimoji="1" lang="ja-JP" altLang="en-US" sz="900" dirty="0"/>
                        <a:t>①</a:t>
                      </a:r>
                      <a:r>
                        <a:rPr kumimoji="1" lang="en-US" altLang="ja-JP" sz="900" dirty="0"/>
                        <a:t>S36.4.2</a:t>
                      </a:r>
                      <a:r>
                        <a:rPr kumimoji="1" lang="ja-JP" altLang="en-US" sz="900" dirty="0"/>
                        <a:t>～</a:t>
                      </a:r>
                      <a:r>
                        <a:rPr kumimoji="1" lang="en-US" altLang="ja-JP" sz="900" dirty="0"/>
                        <a:t>S39.4.1</a:t>
                      </a:r>
                      <a:r>
                        <a:rPr kumimoji="1" lang="ja-JP" altLang="en-US" sz="900" dirty="0"/>
                        <a:t>に生まれた者</a:t>
                      </a:r>
                      <a:endParaRPr kumimoji="1" lang="en-US" altLang="ja-JP" sz="900" dirty="0"/>
                    </a:p>
                    <a:p>
                      <a:r>
                        <a:rPr kumimoji="1" lang="ja-JP" altLang="en-US" sz="900" dirty="0"/>
                        <a:t>②</a:t>
                      </a:r>
                      <a:r>
                        <a:rPr kumimoji="1" lang="en-US" altLang="ja-JP" sz="900" dirty="0"/>
                        <a:t>R2.4.1</a:t>
                      </a:r>
                      <a:r>
                        <a:rPr kumimoji="1" lang="ja-JP" altLang="en-US" sz="900" dirty="0"/>
                        <a:t>以降に退職した者</a:t>
                      </a:r>
                    </a:p>
                  </a:txBody>
                  <a:tcPr/>
                </a:tc>
                <a:tc>
                  <a:txBody>
                    <a:bodyPr/>
                    <a:lstStyle/>
                    <a:p>
                      <a:r>
                        <a:rPr kumimoji="1" lang="en-US" altLang="ja-JP" sz="900" dirty="0"/>
                        <a:t>62</a:t>
                      </a:r>
                      <a:r>
                        <a:rPr kumimoji="1" lang="ja-JP" altLang="en-US" sz="900" dirty="0"/>
                        <a:t>歳～</a:t>
                      </a:r>
                      <a:r>
                        <a:rPr kumimoji="1" lang="en-US" altLang="ja-JP" sz="900" dirty="0"/>
                        <a:t>64</a:t>
                      </a:r>
                      <a:r>
                        <a:rPr kumimoji="1" lang="ja-JP" altLang="en-US" sz="900" dirty="0"/>
                        <a:t>歳</a:t>
                      </a:r>
                      <a:endParaRPr kumimoji="1" lang="en-US" altLang="ja-JP" sz="900" dirty="0"/>
                    </a:p>
                  </a:txBody>
                  <a:tcPr/>
                </a:tc>
                <a:extLst>
                  <a:ext uri="{0D108BD9-81ED-4DB2-BD59-A6C34878D82A}">
                    <a16:rowId xmlns:a16="http://schemas.microsoft.com/office/drawing/2014/main" val="926794490"/>
                  </a:ext>
                </a:extLst>
              </a:tr>
              <a:tr h="565566">
                <a:tc>
                  <a:txBody>
                    <a:bodyPr/>
                    <a:lstStyle/>
                    <a:p>
                      <a:r>
                        <a:rPr kumimoji="1" lang="en-US" altLang="ja-JP" sz="900" dirty="0"/>
                        <a:t>R8</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R3</a:t>
                      </a:r>
                      <a:r>
                        <a:rPr kumimoji="1" lang="ja-JP" altLang="en-US" sz="900" dirty="0"/>
                        <a:t>～</a:t>
                      </a:r>
                      <a:r>
                        <a:rPr kumimoji="1" lang="en-US" altLang="ja-JP" sz="900" dirty="0"/>
                        <a:t>R4</a:t>
                      </a:r>
                      <a:r>
                        <a:rPr kumimoji="1" lang="ja-JP" altLang="en-US" sz="900" dirty="0"/>
                        <a:t>年度末に</a:t>
                      </a:r>
                      <a:r>
                        <a:rPr kumimoji="1" lang="en-US" altLang="ja-JP" sz="900" dirty="0"/>
                        <a:t>60</a:t>
                      </a:r>
                      <a:r>
                        <a:rPr kumimoji="1" lang="ja-JP" altLang="en-US" sz="900" dirty="0"/>
                        <a:t>歳で定年退職した者</a:t>
                      </a:r>
                    </a:p>
                    <a:p>
                      <a:r>
                        <a:rPr kumimoji="1" lang="en-US" altLang="ja-JP" sz="900" dirty="0"/>
                        <a:t>R6</a:t>
                      </a:r>
                      <a:r>
                        <a:rPr kumimoji="1" lang="ja-JP" altLang="en-US" sz="900" dirty="0"/>
                        <a:t>年度末に</a:t>
                      </a:r>
                      <a:r>
                        <a:rPr kumimoji="1" lang="en-US" altLang="ja-JP" sz="900" dirty="0"/>
                        <a:t>61</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R6</a:t>
                      </a:r>
                      <a:r>
                        <a:rPr kumimoji="1" lang="ja-JP" altLang="en-US" sz="900" dirty="0"/>
                        <a:t>～</a:t>
                      </a:r>
                      <a:r>
                        <a:rPr kumimoji="1" lang="en-US" altLang="ja-JP" sz="900" dirty="0"/>
                        <a:t>R7</a:t>
                      </a:r>
                      <a:r>
                        <a:rPr kumimoji="1" lang="ja-JP" altLang="en-US" sz="900" dirty="0"/>
                        <a:t>年度末に</a:t>
                      </a:r>
                      <a:r>
                        <a:rPr kumimoji="1" lang="en-US" altLang="ja-JP" sz="900" dirty="0"/>
                        <a:t>63</a:t>
                      </a:r>
                      <a:r>
                        <a:rPr kumimoji="1" lang="ja-JP" altLang="en-US" sz="900" dirty="0"/>
                        <a:t>歳で定年退職した労務職員</a:t>
                      </a:r>
                      <a:endParaRPr kumimoji="1" lang="en-US" altLang="ja-JP" sz="900" dirty="0"/>
                    </a:p>
                  </a:txBody>
                  <a:tcPr/>
                </a:tc>
                <a:tc>
                  <a:txBody>
                    <a:bodyPr/>
                    <a:lstStyle/>
                    <a:p>
                      <a:r>
                        <a:rPr kumimoji="1" lang="en-US" altLang="ja-JP" sz="900" dirty="0"/>
                        <a:t>64</a:t>
                      </a:r>
                      <a:r>
                        <a:rPr kumimoji="1" lang="ja-JP" altLang="en-US" sz="900" dirty="0"/>
                        <a:t>歳～</a:t>
                      </a:r>
                      <a:r>
                        <a:rPr kumimoji="1" lang="en-US" altLang="ja-JP" sz="900" dirty="0"/>
                        <a:t>65</a:t>
                      </a:r>
                      <a:r>
                        <a:rPr kumimoji="1" lang="ja-JP" altLang="en-US" sz="900" dirty="0"/>
                        <a:t>歳</a:t>
                      </a:r>
                      <a:endParaRPr kumimoji="1" lang="en-US" altLang="ja-JP" sz="900" dirty="0"/>
                    </a:p>
                    <a:p>
                      <a:r>
                        <a:rPr kumimoji="1" lang="en-US" altLang="ja-JP" sz="900" dirty="0"/>
                        <a:t>63</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r>
                        <a:rPr kumimoji="1" lang="en-US" altLang="ja-JP" sz="900" dirty="0"/>
                        <a:t>65</a:t>
                      </a:r>
                      <a:r>
                        <a:rPr kumimoji="1" lang="ja-JP" altLang="en-US" sz="900" dirty="0"/>
                        <a:t>歳</a:t>
                      </a:r>
                      <a:endParaRPr kumimoji="1" lang="en-US" altLang="ja-JP" sz="900" dirty="0"/>
                    </a:p>
                  </a:txBody>
                  <a:tcPr/>
                </a:tc>
                <a:tc>
                  <a:txBody>
                    <a:bodyPr/>
                    <a:lstStyle/>
                    <a:p>
                      <a:r>
                        <a:rPr kumimoji="1" lang="ja-JP" altLang="en-US" sz="900" dirty="0"/>
                        <a:t>①</a:t>
                      </a:r>
                      <a:r>
                        <a:rPr kumimoji="1" lang="en-US" altLang="ja-JP" sz="900" dirty="0"/>
                        <a:t>S36.4.2</a:t>
                      </a:r>
                      <a:r>
                        <a:rPr kumimoji="1" lang="ja-JP" altLang="en-US" sz="900" dirty="0"/>
                        <a:t>～</a:t>
                      </a:r>
                      <a:r>
                        <a:rPr kumimoji="1" lang="en-US" altLang="ja-JP" sz="900" dirty="0"/>
                        <a:t>S39.4.1</a:t>
                      </a:r>
                      <a:r>
                        <a:rPr kumimoji="1" lang="ja-JP" altLang="en-US" sz="900" dirty="0"/>
                        <a:t>に生まれた者</a:t>
                      </a:r>
                      <a:endParaRPr kumimoji="1" lang="en-US" altLang="ja-JP" sz="900" dirty="0"/>
                    </a:p>
                    <a:p>
                      <a:r>
                        <a:rPr kumimoji="1" lang="ja-JP" altLang="en-US" sz="900" dirty="0"/>
                        <a:t>②</a:t>
                      </a:r>
                      <a:r>
                        <a:rPr kumimoji="1" lang="en-US" altLang="ja-JP" sz="900" dirty="0"/>
                        <a:t>R3.4.1</a:t>
                      </a:r>
                      <a:r>
                        <a:rPr kumimoji="1" lang="ja-JP" altLang="en-US" sz="900" dirty="0"/>
                        <a:t>以降に退職した者</a:t>
                      </a:r>
                    </a:p>
                  </a:txBody>
                  <a:tcPr/>
                </a:tc>
                <a:tc>
                  <a:txBody>
                    <a:bodyPr/>
                    <a:lstStyle/>
                    <a:p>
                      <a:r>
                        <a:rPr kumimoji="1" lang="en-US" altLang="ja-JP" sz="900" dirty="0"/>
                        <a:t>63</a:t>
                      </a:r>
                      <a:r>
                        <a:rPr kumimoji="1" lang="ja-JP" altLang="en-US" sz="900" dirty="0"/>
                        <a:t>歳～</a:t>
                      </a:r>
                      <a:r>
                        <a:rPr kumimoji="1" lang="en-US" altLang="ja-JP" sz="900" dirty="0"/>
                        <a:t>65</a:t>
                      </a:r>
                      <a:r>
                        <a:rPr kumimoji="1" lang="ja-JP" altLang="en-US" sz="900" dirty="0"/>
                        <a:t>歳</a:t>
                      </a:r>
                      <a:endParaRPr kumimoji="1" lang="en-US" altLang="ja-JP" sz="900" dirty="0"/>
                    </a:p>
                  </a:txBody>
                  <a:tcPr/>
                </a:tc>
                <a:extLst>
                  <a:ext uri="{0D108BD9-81ED-4DB2-BD59-A6C34878D82A}">
                    <a16:rowId xmlns:a16="http://schemas.microsoft.com/office/drawing/2014/main" val="231507212"/>
                  </a:ext>
                </a:extLst>
              </a:tr>
              <a:tr h="719812">
                <a:tc>
                  <a:txBody>
                    <a:bodyPr/>
                    <a:lstStyle/>
                    <a:p>
                      <a:r>
                        <a:rPr kumimoji="1" lang="en-US" altLang="ja-JP" sz="900" dirty="0"/>
                        <a:t>R9</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R4</a:t>
                      </a:r>
                      <a:r>
                        <a:rPr kumimoji="1" lang="ja-JP" altLang="en-US" sz="900" dirty="0"/>
                        <a:t>年度末に</a:t>
                      </a:r>
                      <a:r>
                        <a:rPr kumimoji="1" lang="en-US" altLang="ja-JP" sz="900" dirty="0"/>
                        <a:t>60</a:t>
                      </a:r>
                      <a:r>
                        <a:rPr kumimoji="1" lang="ja-JP" altLang="en-US" sz="900" dirty="0"/>
                        <a:t>歳で定年退職した者</a:t>
                      </a:r>
                    </a:p>
                    <a:p>
                      <a:r>
                        <a:rPr kumimoji="1" lang="en-US" altLang="ja-JP" sz="900" dirty="0"/>
                        <a:t>R6</a:t>
                      </a:r>
                      <a:r>
                        <a:rPr kumimoji="1" lang="ja-JP" altLang="en-US" sz="900" dirty="0"/>
                        <a:t>年度末に</a:t>
                      </a:r>
                      <a:r>
                        <a:rPr kumimoji="1" lang="en-US" altLang="ja-JP" sz="900" dirty="0"/>
                        <a:t>61</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R8</a:t>
                      </a:r>
                      <a:r>
                        <a:rPr kumimoji="1" lang="ja-JP" altLang="en-US" sz="900" dirty="0"/>
                        <a:t>年度末に</a:t>
                      </a:r>
                      <a:r>
                        <a:rPr kumimoji="1" lang="en-US" altLang="ja-JP" sz="900" dirty="0"/>
                        <a:t>62</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R7</a:t>
                      </a:r>
                      <a:r>
                        <a:rPr kumimoji="1" lang="ja-JP" altLang="en-US" sz="900" dirty="0"/>
                        <a:t>～</a:t>
                      </a:r>
                      <a:r>
                        <a:rPr kumimoji="1" lang="en-US" altLang="ja-JP" sz="900" dirty="0"/>
                        <a:t>R8</a:t>
                      </a:r>
                      <a:r>
                        <a:rPr kumimoji="1" lang="ja-JP" altLang="en-US" sz="900" dirty="0"/>
                        <a:t>年度末に</a:t>
                      </a:r>
                      <a:r>
                        <a:rPr kumimoji="1" lang="en-US" altLang="ja-JP" sz="900" dirty="0"/>
                        <a:t>63</a:t>
                      </a:r>
                      <a:r>
                        <a:rPr kumimoji="1" lang="ja-JP" altLang="en-US" sz="900" dirty="0"/>
                        <a:t>歳で定年退職した労務職員</a:t>
                      </a:r>
                      <a:endParaRPr kumimoji="1" lang="en-US" altLang="ja-JP" sz="900" dirty="0"/>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63</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r>
                        <a:rPr kumimoji="1" lang="en-US" altLang="ja-JP" sz="900" dirty="0"/>
                        <a:t>65</a:t>
                      </a:r>
                      <a:r>
                        <a:rPr kumimoji="1" lang="ja-JP" altLang="en-US" sz="900" dirty="0"/>
                        <a:t>歳</a:t>
                      </a:r>
                      <a:endParaRPr kumimoji="1" lang="en-US" altLang="ja-JP" sz="900" dirty="0"/>
                    </a:p>
                  </a:txBody>
                  <a:tcPr/>
                </a:tc>
                <a:tc>
                  <a:txBody>
                    <a:bodyPr/>
                    <a:lstStyle/>
                    <a:p>
                      <a:r>
                        <a:rPr kumimoji="1" lang="ja-JP" altLang="en-US" sz="900" dirty="0"/>
                        <a:t>①</a:t>
                      </a:r>
                      <a:r>
                        <a:rPr kumimoji="1" lang="en-US" altLang="ja-JP" sz="900" dirty="0"/>
                        <a:t>S37.4.2</a:t>
                      </a:r>
                      <a:r>
                        <a:rPr kumimoji="1" lang="ja-JP" altLang="en-US" sz="900" dirty="0"/>
                        <a:t>～</a:t>
                      </a:r>
                      <a:r>
                        <a:rPr kumimoji="1" lang="en-US" altLang="ja-JP" sz="900" dirty="0"/>
                        <a:t>S40.4.1</a:t>
                      </a:r>
                      <a:r>
                        <a:rPr kumimoji="1" lang="ja-JP" altLang="en-US" sz="900" dirty="0"/>
                        <a:t>に生まれた者</a:t>
                      </a:r>
                      <a:endParaRPr kumimoji="1" lang="en-US" altLang="ja-JP" sz="900" dirty="0"/>
                    </a:p>
                    <a:p>
                      <a:r>
                        <a:rPr kumimoji="1" lang="ja-JP" altLang="en-US" sz="900" dirty="0"/>
                        <a:t>②</a:t>
                      </a:r>
                      <a:r>
                        <a:rPr kumimoji="1" lang="en-US" altLang="ja-JP" sz="900" dirty="0"/>
                        <a:t>R4.4.1</a:t>
                      </a:r>
                      <a:r>
                        <a:rPr kumimoji="1" lang="ja-JP" altLang="en-US" sz="9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63</a:t>
                      </a:r>
                      <a:r>
                        <a:rPr kumimoji="1" lang="ja-JP" altLang="en-US" sz="900" dirty="0"/>
                        <a:t>歳～</a:t>
                      </a:r>
                      <a:r>
                        <a:rPr kumimoji="1" lang="en-US" altLang="ja-JP" sz="900" dirty="0"/>
                        <a:t>65</a:t>
                      </a:r>
                      <a:r>
                        <a:rPr kumimoji="1" lang="ja-JP" altLang="en-US" sz="900" dirty="0"/>
                        <a:t>歳</a:t>
                      </a:r>
                      <a:endParaRPr kumimoji="1" lang="en-US" altLang="ja-JP" sz="900" dirty="0"/>
                    </a:p>
                  </a:txBody>
                  <a:tcPr/>
                </a:tc>
                <a:extLst>
                  <a:ext uri="{0D108BD9-81ED-4DB2-BD59-A6C34878D82A}">
                    <a16:rowId xmlns:a16="http://schemas.microsoft.com/office/drawing/2014/main" val="3152164743"/>
                  </a:ext>
                </a:extLst>
              </a:tr>
              <a:tr h="565566">
                <a:tc>
                  <a:txBody>
                    <a:bodyPr/>
                    <a:lstStyle/>
                    <a:p>
                      <a:r>
                        <a:rPr kumimoji="1" lang="en-US" altLang="ja-JP" sz="900" dirty="0"/>
                        <a:t>R10</a:t>
                      </a:r>
                      <a:r>
                        <a:rPr kumimoji="1" lang="ja-JP" altLang="en-US" sz="900" dirty="0"/>
                        <a:t>年度</a:t>
                      </a:r>
                    </a:p>
                  </a:txBody>
                  <a:tcPr/>
                </a:tc>
                <a:tc>
                  <a:txBody>
                    <a:bodyPr/>
                    <a:lstStyle/>
                    <a:p>
                      <a:r>
                        <a:rPr kumimoji="1" lang="en-US" altLang="ja-JP" sz="900" dirty="0"/>
                        <a:t>R6</a:t>
                      </a:r>
                      <a:r>
                        <a:rPr kumimoji="1" lang="ja-JP" altLang="en-US" sz="900" dirty="0"/>
                        <a:t>年度末に</a:t>
                      </a:r>
                      <a:r>
                        <a:rPr kumimoji="1" lang="en-US" altLang="ja-JP" sz="900" dirty="0"/>
                        <a:t>61</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R8</a:t>
                      </a:r>
                      <a:r>
                        <a:rPr kumimoji="1" lang="ja-JP" altLang="en-US" sz="900" dirty="0"/>
                        <a:t>年度末に</a:t>
                      </a:r>
                      <a:r>
                        <a:rPr kumimoji="1" lang="en-US" altLang="ja-JP" sz="900" dirty="0"/>
                        <a:t>62</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R8</a:t>
                      </a:r>
                      <a:r>
                        <a:rPr kumimoji="1" lang="ja-JP" altLang="en-US" sz="900" dirty="0"/>
                        <a:t>～</a:t>
                      </a:r>
                      <a:r>
                        <a:rPr kumimoji="1" lang="en-US" altLang="ja-JP" sz="900" dirty="0"/>
                        <a:t>R9</a:t>
                      </a:r>
                      <a:r>
                        <a:rPr kumimoji="1" lang="ja-JP" altLang="en-US" sz="900" dirty="0"/>
                        <a:t>年度末に</a:t>
                      </a:r>
                      <a:r>
                        <a:rPr kumimoji="1" lang="en-US" altLang="ja-JP" sz="900" dirty="0"/>
                        <a:t>63</a:t>
                      </a:r>
                      <a:r>
                        <a:rPr kumimoji="1" lang="ja-JP" altLang="en-US" sz="900" dirty="0"/>
                        <a:t>歳で定年退職した労務職員</a:t>
                      </a:r>
                      <a:endParaRPr kumimoji="1" lang="en-US" altLang="ja-JP" sz="900" dirty="0"/>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r>
                        <a:rPr kumimoji="1" lang="en-US" altLang="ja-JP" sz="900" dirty="0"/>
                        <a:t>65</a:t>
                      </a:r>
                      <a:r>
                        <a:rPr kumimoji="1" lang="ja-JP" altLang="en-US" sz="900" dirty="0"/>
                        <a:t>歳</a:t>
                      </a:r>
                      <a:endParaRPr kumimoji="1" lang="en-US" altLang="ja-JP" sz="900" dirty="0"/>
                    </a:p>
                  </a:txBody>
                  <a:tcPr/>
                </a:tc>
                <a:tc>
                  <a:txBody>
                    <a:bodyPr/>
                    <a:lstStyle/>
                    <a:p>
                      <a:r>
                        <a:rPr kumimoji="1" lang="ja-JP" altLang="en-US" sz="900" dirty="0"/>
                        <a:t>①</a:t>
                      </a:r>
                      <a:r>
                        <a:rPr kumimoji="1" lang="en-US" altLang="ja-JP" sz="900" dirty="0"/>
                        <a:t>S38.4.2</a:t>
                      </a:r>
                      <a:r>
                        <a:rPr kumimoji="1" lang="ja-JP" altLang="en-US" sz="900" dirty="0"/>
                        <a:t>～</a:t>
                      </a:r>
                      <a:r>
                        <a:rPr kumimoji="1" lang="en-US" altLang="ja-JP" sz="900" dirty="0"/>
                        <a:t>S40.4.1</a:t>
                      </a:r>
                      <a:r>
                        <a:rPr kumimoji="1" lang="ja-JP" altLang="en-US" sz="900" dirty="0"/>
                        <a:t>に生まれた者</a:t>
                      </a:r>
                      <a:endParaRPr kumimoji="1" lang="en-US" altLang="ja-JP" sz="900" dirty="0"/>
                    </a:p>
                    <a:p>
                      <a:r>
                        <a:rPr kumimoji="1" lang="ja-JP" altLang="en-US" sz="900" dirty="0"/>
                        <a:t>②</a:t>
                      </a:r>
                      <a:r>
                        <a:rPr kumimoji="1" lang="en-US" altLang="ja-JP" sz="900" dirty="0"/>
                        <a:t>R5.4.1</a:t>
                      </a:r>
                      <a:r>
                        <a:rPr kumimoji="1" lang="ja-JP" altLang="en-US" sz="9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r>
                        <a:rPr kumimoji="1" lang="en-US" altLang="ja-JP" sz="900" dirty="0"/>
                        <a:t>65</a:t>
                      </a:r>
                      <a:r>
                        <a:rPr kumimoji="1" lang="ja-JP" altLang="en-US" sz="900" dirty="0"/>
                        <a:t>歳</a:t>
                      </a:r>
                    </a:p>
                  </a:txBody>
                  <a:tcPr/>
                </a:tc>
                <a:extLst>
                  <a:ext uri="{0D108BD9-81ED-4DB2-BD59-A6C34878D82A}">
                    <a16:rowId xmlns:a16="http://schemas.microsoft.com/office/drawing/2014/main" val="2530325088"/>
                  </a:ext>
                </a:extLst>
              </a:tr>
              <a:tr h="565566">
                <a:tc>
                  <a:txBody>
                    <a:bodyPr/>
                    <a:lstStyle/>
                    <a:p>
                      <a:r>
                        <a:rPr kumimoji="1" lang="en-US" altLang="ja-JP" sz="900" dirty="0"/>
                        <a:t>R11</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R8</a:t>
                      </a:r>
                      <a:r>
                        <a:rPr kumimoji="1" lang="ja-JP" altLang="en-US" sz="900" dirty="0"/>
                        <a:t>年度末に</a:t>
                      </a:r>
                      <a:r>
                        <a:rPr kumimoji="1" lang="en-US" altLang="ja-JP" sz="900" dirty="0"/>
                        <a:t>62</a:t>
                      </a:r>
                      <a:r>
                        <a:rPr kumimoji="1" lang="ja-JP" altLang="en-US" sz="900" dirty="0"/>
                        <a:t>歳で定年退職した者</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R9</a:t>
                      </a:r>
                      <a:r>
                        <a:rPr kumimoji="1" lang="ja-JP" altLang="en-US" sz="900" dirty="0"/>
                        <a:t>年度末に</a:t>
                      </a:r>
                      <a:r>
                        <a:rPr kumimoji="1" lang="en-US" altLang="ja-JP" sz="900" dirty="0"/>
                        <a:t>63</a:t>
                      </a:r>
                      <a:r>
                        <a:rPr kumimoji="1" lang="ja-JP" altLang="en-US" sz="900" dirty="0"/>
                        <a:t>歳で定年退職した労務職員</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R10</a:t>
                      </a:r>
                      <a:r>
                        <a:rPr kumimoji="1" lang="ja-JP" altLang="en-US" sz="900" dirty="0"/>
                        <a:t>年度末に</a:t>
                      </a:r>
                      <a:r>
                        <a:rPr kumimoji="1" lang="en-US" altLang="ja-JP" sz="900" dirty="0"/>
                        <a:t>63</a:t>
                      </a:r>
                      <a:r>
                        <a:rPr kumimoji="1" lang="ja-JP" altLang="en-US" sz="9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endParaRPr kumimoji="1" lang="en-US" altLang="ja-JP" sz="9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p>
                  </a:txBody>
                  <a:tcPr/>
                </a:tc>
                <a:tc>
                  <a:txBody>
                    <a:bodyPr/>
                    <a:lstStyle/>
                    <a:p>
                      <a:r>
                        <a:rPr kumimoji="1" lang="ja-JP" altLang="en-US" sz="900" dirty="0"/>
                        <a:t>①</a:t>
                      </a:r>
                      <a:r>
                        <a:rPr kumimoji="1" lang="en-US" altLang="ja-JP" sz="900" dirty="0"/>
                        <a:t>S39.4.2</a:t>
                      </a:r>
                      <a:r>
                        <a:rPr kumimoji="1" lang="ja-JP" altLang="en-US" sz="900" dirty="0"/>
                        <a:t>～</a:t>
                      </a:r>
                      <a:r>
                        <a:rPr kumimoji="1" lang="en-US" altLang="ja-JP" sz="900" dirty="0"/>
                        <a:t>S41.4.1</a:t>
                      </a:r>
                      <a:r>
                        <a:rPr kumimoji="1" lang="ja-JP" altLang="en-US" sz="900" dirty="0"/>
                        <a:t>に生まれた者</a:t>
                      </a:r>
                      <a:endParaRPr kumimoji="1" lang="en-US" altLang="ja-JP" sz="900" dirty="0"/>
                    </a:p>
                    <a:p>
                      <a:r>
                        <a:rPr kumimoji="1" lang="ja-JP" altLang="en-US" sz="900" dirty="0"/>
                        <a:t>②</a:t>
                      </a:r>
                      <a:r>
                        <a:rPr kumimoji="1" lang="en-US" altLang="ja-JP" sz="900" dirty="0"/>
                        <a:t>R6.4.1</a:t>
                      </a:r>
                      <a:r>
                        <a:rPr kumimoji="1" lang="ja-JP" altLang="en-US" sz="9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64</a:t>
                      </a:r>
                      <a:r>
                        <a:rPr kumimoji="1" lang="ja-JP" altLang="en-US" sz="900" dirty="0"/>
                        <a:t>歳～</a:t>
                      </a:r>
                      <a:r>
                        <a:rPr kumimoji="1" lang="en-US" altLang="ja-JP" sz="900" dirty="0"/>
                        <a:t>65</a:t>
                      </a:r>
                      <a:r>
                        <a:rPr kumimoji="1" lang="ja-JP" altLang="en-US" sz="900" dirty="0"/>
                        <a:t>歳</a:t>
                      </a:r>
                    </a:p>
                  </a:txBody>
                  <a:tcPr/>
                </a:tc>
                <a:extLst>
                  <a:ext uri="{0D108BD9-81ED-4DB2-BD59-A6C34878D82A}">
                    <a16:rowId xmlns:a16="http://schemas.microsoft.com/office/drawing/2014/main" val="51455252"/>
                  </a:ext>
                </a:extLst>
              </a:tr>
              <a:tr h="411321">
                <a:tc>
                  <a:txBody>
                    <a:bodyPr/>
                    <a:lstStyle/>
                    <a:p>
                      <a:r>
                        <a:rPr kumimoji="1" lang="en-US" altLang="ja-JP" sz="900" dirty="0"/>
                        <a:t>R12</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R10</a:t>
                      </a:r>
                      <a:r>
                        <a:rPr kumimoji="1" lang="ja-JP" altLang="en-US" sz="900" dirty="0"/>
                        <a:t>年度末に</a:t>
                      </a:r>
                      <a:r>
                        <a:rPr kumimoji="1" lang="en-US" altLang="ja-JP" sz="900" dirty="0"/>
                        <a:t>63</a:t>
                      </a:r>
                      <a:r>
                        <a:rPr kumimoji="1" lang="ja-JP" altLang="en-US" sz="9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p>
                  </a:txBody>
                  <a:tcPr/>
                </a:tc>
                <a:tc>
                  <a:txBody>
                    <a:bodyPr/>
                    <a:lstStyle/>
                    <a:p>
                      <a:r>
                        <a:rPr kumimoji="1" lang="ja-JP" altLang="en-US" sz="900" dirty="0"/>
                        <a:t>①</a:t>
                      </a:r>
                      <a:r>
                        <a:rPr kumimoji="1" lang="en-US" altLang="ja-JP" sz="900" dirty="0"/>
                        <a:t>S40.4.2</a:t>
                      </a:r>
                      <a:r>
                        <a:rPr kumimoji="1" lang="ja-JP" altLang="en-US" sz="900" dirty="0"/>
                        <a:t>～</a:t>
                      </a:r>
                      <a:r>
                        <a:rPr kumimoji="1" lang="en-US" altLang="ja-JP" sz="900" dirty="0"/>
                        <a:t>S41.4.1</a:t>
                      </a:r>
                      <a:r>
                        <a:rPr kumimoji="1" lang="ja-JP" altLang="en-US" sz="900" dirty="0"/>
                        <a:t>に生まれた者</a:t>
                      </a:r>
                      <a:endParaRPr kumimoji="1" lang="en-US" altLang="ja-JP" sz="900" dirty="0"/>
                    </a:p>
                    <a:p>
                      <a:r>
                        <a:rPr kumimoji="1" lang="ja-JP" altLang="en-US" sz="900" dirty="0"/>
                        <a:t>②</a:t>
                      </a:r>
                      <a:r>
                        <a:rPr kumimoji="1" lang="en-US" altLang="ja-JP" sz="900" dirty="0"/>
                        <a:t>R7.4.1</a:t>
                      </a:r>
                      <a:r>
                        <a:rPr kumimoji="1" lang="ja-JP" altLang="en-US" sz="9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p>
                  </a:txBody>
                  <a:tcPr/>
                </a:tc>
                <a:extLst>
                  <a:ext uri="{0D108BD9-81ED-4DB2-BD59-A6C34878D82A}">
                    <a16:rowId xmlns:a16="http://schemas.microsoft.com/office/drawing/2014/main" val="3483580336"/>
                  </a:ext>
                </a:extLst>
              </a:tr>
              <a:tr h="411321">
                <a:tc>
                  <a:txBody>
                    <a:bodyPr/>
                    <a:lstStyle/>
                    <a:p>
                      <a:r>
                        <a:rPr kumimoji="1" lang="en-US" altLang="ja-JP" sz="900" dirty="0"/>
                        <a:t>R13</a:t>
                      </a:r>
                      <a:r>
                        <a:rPr kumimoji="1" lang="ja-JP" altLang="en-US" sz="900" dirty="0"/>
                        <a:t>年度</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R12</a:t>
                      </a:r>
                      <a:r>
                        <a:rPr kumimoji="1" lang="ja-JP" altLang="en-US" sz="900" dirty="0"/>
                        <a:t>年度末に</a:t>
                      </a:r>
                      <a:r>
                        <a:rPr kumimoji="1" lang="en-US" altLang="ja-JP" sz="900" dirty="0"/>
                        <a:t>64</a:t>
                      </a:r>
                      <a:r>
                        <a:rPr kumimoji="1" lang="ja-JP" altLang="en-US" sz="900" dirty="0"/>
                        <a:t>歳で定年退職した者（労務職員含む）</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p>
                  </a:txBody>
                  <a:tcPr/>
                </a:tc>
                <a:tc>
                  <a:txBody>
                    <a:bodyPr/>
                    <a:lstStyle/>
                    <a:p>
                      <a:r>
                        <a:rPr kumimoji="1" lang="ja-JP" altLang="en-US" sz="900" dirty="0"/>
                        <a:t>①</a:t>
                      </a:r>
                      <a:r>
                        <a:rPr kumimoji="1" lang="en-US" altLang="ja-JP" sz="900" dirty="0"/>
                        <a:t>S41.4.2</a:t>
                      </a:r>
                      <a:r>
                        <a:rPr kumimoji="1" lang="ja-JP" altLang="en-US" sz="900" dirty="0"/>
                        <a:t>～</a:t>
                      </a:r>
                      <a:r>
                        <a:rPr kumimoji="1" lang="en-US" altLang="ja-JP" sz="900" dirty="0"/>
                        <a:t>S42.4.1</a:t>
                      </a:r>
                      <a:r>
                        <a:rPr kumimoji="1" lang="ja-JP" altLang="en-US" sz="900" dirty="0"/>
                        <a:t>に生まれた者</a:t>
                      </a:r>
                      <a:endParaRPr kumimoji="1" lang="en-US" altLang="ja-JP" sz="900" dirty="0"/>
                    </a:p>
                    <a:p>
                      <a:r>
                        <a:rPr kumimoji="1" lang="ja-JP" altLang="en-US" sz="900" dirty="0"/>
                        <a:t>②</a:t>
                      </a:r>
                      <a:r>
                        <a:rPr kumimoji="1" lang="en-US" altLang="ja-JP" sz="900" dirty="0"/>
                        <a:t>R8.4.1</a:t>
                      </a:r>
                      <a:r>
                        <a:rPr kumimoji="1" lang="ja-JP" altLang="en-US" sz="900" dirty="0"/>
                        <a:t>以降に退職した者</a:t>
                      </a:r>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歳</a:t>
                      </a:r>
                    </a:p>
                  </a:txBody>
                  <a:tcPr/>
                </a:tc>
                <a:extLst>
                  <a:ext uri="{0D108BD9-81ED-4DB2-BD59-A6C34878D82A}">
                    <a16:rowId xmlns:a16="http://schemas.microsoft.com/office/drawing/2014/main" val="682946094"/>
                  </a:ext>
                </a:extLst>
              </a:tr>
            </a:tbl>
          </a:graphicData>
        </a:graphic>
      </p:graphicFrame>
      <p:grpSp>
        <p:nvGrpSpPr>
          <p:cNvPr id="11" name="グループ化 10">
            <a:extLst>
              <a:ext uri="{FF2B5EF4-FFF2-40B4-BE49-F238E27FC236}">
                <a16:creationId xmlns:a16="http://schemas.microsoft.com/office/drawing/2014/main" id="{75CC92CF-97C4-4024-A960-4775F8FAFC95}"/>
              </a:ext>
            </a:extLst>
          </p:cNvPr>
          <p:cNvGrpSpPr/>
          <p:nvPr/>
        </p:nvGrpSpPr>
        <p:grpSpPr>
          <a:xfrm>
            <a:off x="310895" y="853590"/>
            <a:ext cx="9208591" cy="1146845"/>
            <a:chOff x="310895" y="854070"/>
            <a:chExt cx="9208591" cy="1126129"/>
          </a:xfrm>
        </p:grpSpPr>
        <p:sp>
          <p:nvSpPr>
            <p:cNvPr id="9" name="正方形/長方形 8">
              <a:extLst>
                <a:ext uri="{FF2B5EF4-FFF2-40B4-BE49-F238E27FC236}">
                  <a16:creationId xmlns:a16="http://schemas.microsoft.com/office/drawing/2014/main" id="{A5A51C86-244B-4F89-A691-6820FFB9AE4D}"/>
                </a:ext>
              </a:extLst>
            </p:cNvPr>
            <p:cNvSpPr/>
            <p:nvPr/>
          </p:nvSpPr>
          <p:spPr>
            <a:xfrm>
              <a:off x="310895" y="854070"/>
              <a:ext cx="9208591" cy="1126129"/>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各年度における暫定再任用制度の対象となるのは、以下の要件を満たす者です。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６０歳より前に退職した場合は、２５年以上勤続して退職したこと及び退職後５年以内で</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あることが必要です。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0" name="直線コネクタ 9">
              <a:extLst>
                <a:ext uri="{FF2B5EF4-FFF2-40B4-BE49-F238E27FC236}">
                  <a16:creationId xmlns:a16="http://schemas.microsoft.com/office/drawing/2014/main" id="{355D7164-9D87-4984-AF64-9FBED7F1ABB8}"/>
                </a:ext>
              </a:extLst>
            </p:cNvPr>
            <p:cNvCxnSpPr>
              <a:cxnSpLocks/>
            </p:cNvCxnSpPr>
            <p:nvPr/>
          </p:nvCxnSpPr>
          <p:spPr>
            <a:xfrm flipV="1">
              <a:off x="512503" y="1082895"/>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sp>
        <p:nvSpPr>
          <p:cNvPr id="12" name="テキスト ボックス 11">
            <a:extLst>
              <a:ext uri="{FF2B5EF4-FFF2-40B4-BE49-F238E27FC236}">
                <a16:creationId xmlns:a16="http://schemas.microsoft.com/office/drawing/2014/main" id="{F29B756C-01FF-4AD2-99F8-5A2AFF6ABCD9}"/>
              </a:ext>
            </a:extLst>
          </p:cNvPr>
          <p:cNvSpPr txBox="1"/>
          <p:nvPr/>
        </p:nvSpPr>
        <p:spPr>
          <a:xfrm>
            <a:off x="5037646" y="1723436"/>
            <a:ext cx="4669654" cy="276999"/>
          </a:xfrm>
          <a:prstGeom prst="rect">
            <a:avLst/>
          </a:prstGeom>
          <a:solidFill>
            <a:schemeClr val="accent4">
              <a:lumMod val="40000"/>
              <a:lumOff val="60000"/>
            </a:schemeClr>
          </a:solidFill>
        </p:spPr>
        <p:txBody>
          <a:bodyPr wrap="square" rtlCol="0">
            <a:spAutoFit/>
          </a:bodyPr>
          <a:lstStyle/>
          <a:p>
            <a:pPr algn="ctr"/>
            <a:r>
              <a:rPr kumimoji="1" lang="en-US" altLang="ja-JP" sz="1200" dirty="0"/>
              <a:t>※</a:t>
            </a:r>
            <a:r>
              <a:rPr kumimoji="1" lang="ja-JP" altLang="en-US" sz="1200" dirty="0"/>
              <a:t>これらの要件を表にしたものが</a:t>
            </a:r>
            <a:r>
              <a:rPr kumimoji="1" lang="en-US" altLang="ja-JP" sz="1200" dirty="0"/>
              <a:t>p.5</a:t>
            </a:r>
            <a:r>
              <a:rPr kumimoji="1" lang="ja-JP" altLang="en-US" sz="1200" dirty="0"/>
              <a:t>の網掛け部分となります。</a:t>
            </a:r>
          </a:p>
        </p:txBody>
      </p:sp>
      <p:sp>
        <p:nvSpPr>
          <p:cNvPr id="4" name="スライド番号プレースホルダー 3">
            <a:extLst>
              <a:ext uri="{FF2B5EF4-FFF2-40B4-BE49-F238E27FC236}">
                <a16:creationId xmlns:a16="http://schemas.microsoft.com/office/drawing/2014/main" id="{0999A191-FDE3-43D8-A844-52E79E89BD36}"/>
              </a:ext>
            </a:extLst>
          </p:cNvPr>
          <p:cNvSpPr>
            <a:spLocks noGrp="1"/>
          </p:cNvSpPr>
          <p:nvPr>
            <p:ph type="sldNum" sz="quarter" idx="12"/>
          </p:nvPr>
        </p:nvSpPr>
        <p:spPr>
          <a:xfrm>
            <a:off x="6996113" y="6480640"/>
            <a:ext cx="2228850" cy="365125"/>
          </a:xfrm>
        </p:spPr>
        <p:txBody>
          <a:bodyPr/>
          <a:lstStyle/>
          <a:p>
            <a:fld id="{5B6709DF-EC61-433D-BD3A-50B4378470A9}" type="slidenum">
              <a:rPr kumimoji="1" lang="ja-JP" altLang="en-US" smtClean="0"/>
              <a:t>20</a:t>
            </a:fld>
            <a:endParaRPr kumimoji="1" lang="ja-JP" altLang="en-US" dirty="0"/>
          </a:p>
        </p:txBody>
      </p:sp>
    </p:spTree>
    <p:extLst>
      <p:ext uri="{BB962C8B-B14F-4D97-AF65-F5344CB8AC3E}">
        <p14:creationId xmlns:p14="http://schemas.microsoft.com/office/powerpoint/2010/main" val="3019267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19552"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５　定年前再任用短時間勤務制及び暫定再任用制度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a:extLst>
              <a:ext uri="{FF2B5EF4-FFF2-40B4-BE49-F238E27FC236}">
                <a16:creationId xmlns:a16="http://schemas.microsoft.com/office/drawing/2014/main" id="{5C9B2EE4-3B5E-4EFE-980D-25FECFF38F5B}"/>
              </a:ext>
            </a:extLst>
          </p:cNvPr>
          <p:cNvSpPr/>
          <p:nvPr/>
        </p:nvSpPr>
        <p:spPr>
          <a:xfrm>
            <a:off x="219552" y="678597"/>
            <a:ext cx="7929227" cy="412135"/>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ts val="2500"/>
              </a:lnSpc>
              <a:buFont typeface="Wingdings" panose="05000000000000000000" pitchFamily="2" charset="2"/>
              <a:buChar char="n"/>
            </a:pPr>
            <a:r>
              <a:rPr lang="ja-JP" altLang="en-US" dirty="0">
                <a:solidFill>
                  <a:schemeClr val="tx1"/>
                </a:solidFill>
                <a:latin typeface="メイリオ" panose="020B0604030504040204" pitchFamily="50" charset="-128"/>
                <a:ea typeface="メイリオ" panose="020B0604030504040204" pitchFamily="50" charset="-128"/>
              </a:rPr>
              <a:t>定年前再任用短時間勤務制にかかる再任用までの流れ</a:t>
            </a:r>
          </a:p>
        </p:txBody>
      </p:sp>
      <p:sp>
        <p:nvSpPr>
          <p:cNvPr id="7" name="正方形/長方形 6">
            <a:extLst>
              <a:ext uri="{FF2B5EF4-FFF2-40B4-BE49-F238E27FC236}">
                <a16:creationId xmlns:a16="http://schemas.microsoft.com/office/drawing/2014/main" id="{5221D76D-6888-4DD1-BAAA-5C193D699A04}"/>
              </a:ext>
            </a:extLst>
          </p:cNvPr>
          <p:cNvSpPr/>
          <p:nvPr/>
        </p:nvSpPr>
        <p:spPr>
          <a:xfrm>
            <a:off x="219552" y="5873403"/>
            <a:ext cx="9472298" cy="584775"/>
          </a:xfrm>
          <a:prstGeom prst="rect">
            <a:avLst/>
          </a:prstGeom>
          <a:solidFill>
            <a:schemeClr val="accent2">
              <a:lumMod val="40000"/>
              <a:lumOff val="60000"/>
            </a:schemeClr>
          </a:solidFill>
        </p:spPr>
        <p:txBody>
          <a:bodyPr wrap="square">
            <a:spAutoFit/>
          </a:bodyPr>
          <a:lstStyle/>
          <a:p>
            <a:pPr indent="-165100"/>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暫定再任用制度については、令和７年度の５～６月頃に、別途意向調査を行う予定です。</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詳細はその際に配布される資料をご確認ください。</a:t>
            </a:r>
            <a:endParaRPr lang="en-US" altLang="ja-JP" sz="1600"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AE4FC44B-1725-4736-9BCA-B435299FD08A}"/>
              </a:ext>
            </a:extLst>
          </p:cNvPr>
          <p:cNvGrpSpPr/>
          <p:nvPr/>
        </p:nvGrpSpPr>
        <p:grpSpPr>
          <a:xfrm>
            <a:off x="310894" y="1162699"/>
            <a:ext cx="9284210" cy="1185466"/>
            <a:chOff x="283995" y="530277"/>
            <a:chExt cx="9284210" cy="1185466"/>
          </a:xfrm>
        </p:grpSpPr>
        <p:sp>
          <p:nvSpPr>
            <p:cNvPr id="8" name="正方形/長方形 7">
              <a:extLst>
                <a:ext uri="{FF2B5EF4-FFF2-40B4-BE49-F238E27FC236}">
                  <a16:creationId xmlns:a16="http://schemas.microsoft.com/office/drawing/2014/main" id="{058F54EC-1954-4F53-B556-15480454C8BC}"/>
                </a:ext>
              </a:extLst>
            </p:cNvPr>
            <p:cNvSpPr/>
            <p:nvPr/>
          </p:nvSpPr>
          <p:spPr>
            <a:xfrm>
              <a:off x="283995" y="530277"/>
              <a:ext cx="9284210" cy="118546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定年前再任用短時間勤務は、選考により採用します。 </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定年前再任用短時間勤務内定者は、定年前に一度退職することとなります。</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Meiryo UI" panose="020B0604030504040204" pitchFamily="50" charset="-128"/>
                  <a:ea typeface="Meiryo UI" panose="020B0604030504040204" pitchFamily="50" charset="-128"/>
                </a:rPr>
                <a:t>今年度５９歳に達する職員におけるスケジュールは以下のとおりです。（</a:t>
              </a:r>
              <a:r>
                <a:rPr lang="en-US" altLang="ja-JP" sz="1600" dirty="0">
                  <a:solidFill>
                    <a:schemeClr val="tx1"/>
                  </a:solidFill>
                  <a:latin typeface="Meiryo UI" panose="020B0604030504040204" pitchFamily="50" charset="-128"/>
                  <a:ea typeface="Meiryo UI" panose="020B0604030504040204" pitchFamily="50" charset="-128"/>
                </a:rPr>
                <a:t>p.45</a:t>
              </a:r>
              <a:r>
                <a:rPr lang="ja-JP" altLang="en-US" sz="1600" dirty="0">
                  <a:solidFill>
                    <a:schemeClr val="tx1"/>
                  </a:solidFill>
                  <a:latin typeface="Meiryo UI" panose="020B0604030504040204" pitchFamily="50" charset="-128"/>
                  <a:ea typeface="Meiryo UI" panose="020B0604030504040204" pitchFamily="50" charset="-128"/>
                </a:rPr>
                <a:t>も参照）</a:t>
              </a:r>
              <a:endParaRPr lang="en-US" altLang="ja-JP" sz="1600" dirty="0">
                <a:solidFill>
                  <a:schemeClr val="tx1"/>
                </a:solidFill>
                <a:latin typeface="Meiryo UI" panose="020B0604030504040204" pitchFamily="50" charset="-128"/>
                <a:ea typeface="Meiryo UI" panose="020B0604030504040204" pitchFamily="50" charset="-128"/>
              </a:endParaRPr>
            </a:p>
          </p:txBody>
        </p:sp>
        <p:cxnSp>
          <p:nvCxnSpPr>
            <p:cNvPr id="9" name="直線コネクタ 8">
              <a:extLst>
                <a:ext uri="{FF2B5EF4-FFF2-40B4-BE49-F238E27FC236}">
                  <a16:creationId xmlns:a16="http://schemas.microsoft.com/office/drawing/2014/main" id="{76306900-FDDF-4C9D-959E-9A759511C292}"/>
                </a:ext>
              </a:extLst>
            </p:cNvPr>
            <p:cNvCxnSpPr>
              <a:cxnSpLocks/>
            </p:cNvCxnSpPr>
            <p:nvPr/>
          </p:nvCxnSpPr>
          <p:spPr>
            <a:xfrm flipV="1">
              <a:off x="503076" y="752083"/>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graphicFrame>
        <p:nvGraphicFramePr>
          <p:cNvPr id="3" name="表 2">
            <a:extLst>
              <a:ext uri="{FF2B5EF4-FFF2-40B4-BE49-F238E27FC236}">
                <a16:creationId xmlns:a16="http://schemas.microsoft.com/office/drawing/2014/main" id="{F2DAE1E7-1874-4B5B-99AC-302E0B2BF724}"/>
              </a:ext>
            </a:extLst>
          </p:cNvPr>
          <p:cNvGraphicFramePr>
            <a:graphicFrameLocks noGrp="1"/>
          </p:cNvGraphicFramePr>
          <p:nvPr>
            <p:extLst>
              <p:ext uri="{D42A27DB-BD31-4B8C-83A1-F6EECF244321}">
                <p14:modId xmlns:p14="http://schemas.microsoft.com/office/powerpoint/2010/main" val="2708137532"/>
              </p:ext>
            </p:extLst>
          </p:nvPr>
        </p:nvGraphicFramePr>
        <p:xfrm>
          <a:off x="310894" y="2444746"/>
          <a:ext cx="9284210" cy="3448689"/>
        </p:xfrm>
        <a:graphic>
          <a:graphicData uri="http://schemas.openxmlformats.org/drawingml/2006/table">
            <a:tbl>
              <a:tblPr firstRow="1" bandRow="1">
                <a:tableStyleId>{5C22544A-7EE6-4342-B048-85BDC9FD1C3A}</a:tableStyleId>
              </a:tblPr>
              <a:tblGrid>
                <a:gridCol w="4642105">
                  <a:extLst>
                    <a:ext uri="{9D8B030D-6E8A-4147-A177-3AD203B41FA5}">
                      <a16:colId xmlns:a16="http://schemas.microsoft.com/office/drawing/2014/main" val="3703925414"/>
                    </a:ext>
                  </a:extLst>
                </a:gridCol>
                <a:gridCol w="4642105">
                  <a:extLst>
                    <a:ext uri="{9D8B030D-6E8A-4147-A177-3AD203B41FA5}">
                      <a16:colId xmlns:a16="http://schemas.microsoft.com/office/drawing/2014/main" val="2597591805"/>
                    </a:ext>
                  </a:extLst>
                </a:gridCol>
              </a:tblGrid>
              <a:tr h="278569">
                <a:tc>
                  <a:txBody>
                    <a:bodyPr/>
                    <a:lstStyle/>
                    <a:p>
                      <a:pPr algn="ctr"/>
                      <a:r>
                        <a:rPr kumimoji="1" lang="ja-JP" altLang="en-US" dirty="0"/>
                        <a:t>時期</a:t>
                      </a:r>
                    </a:p>
                  </a:txBody>
                  <a:tcPr/>
                </a:tc>
                <a:tc>
                  <a:txBody>
                    <a:bodyPr/>
                    <a:lstStyle/>
                    <a:p>
                      <a:pPr algn="ctr"/>
                      <a:r>
                        <a:rPr kumimoji="1" lang="ja-JP" altLang="en-US" dirty="0"/>
                        <a:t>内容</a:t>
                      </a:r>
                    </a:p>
                  </a:txBody>
                  <a:tcPr/>
                </a:tc>
                <a:extLst>
                  <a:ext uri="{0D108BD9-81ED-4DB2-BD59-A6C34878D82A}">
                    <a16:rowId xmlns:a16="http://schemas.microsoft.com/office/drawing/2014/main" val="3716010822"/>
                  </a:ext>
                </a:extLst>
              </a:tr>
              <a:tr h="476115">
                <a:tc>
                  <a:txBody>
                    <a:bodyPr/>
                    <a:lstStyle/>
                    <a:p>
                      <a:r>
                        <a:rPr kumimoji="1" lang="ja-JP" altLang="en-US" strike="noStrike" baseline="0" dirty="0">
                          <a:solidFill>
                            <a:schemeClr val="tx1"/>
                          </a:solidFill>
                        </a:rPr>
                        <a:t>令和６</a:t>
                      </a:r>
                      <a:r>
                        <a:rPr kumimoji="1" lang="ja-JP" altLang="en-US" dirty="0">
                          <a:solidFill>
                            <a:schemeClr val="tx1"/>
                          </a:solidFill>
                        </a:rPr>
                        <a:t>年１０月</a:t>
                      </a:r>
                    </a:p>
                  </a:txBody>
                  <a:tcPr/>
                </a:tc>
                <a:tc>
                  <a:txBody>
                    <a:bodyPr/>
                    <a:lstStyle/>
                    <a:p>
                      <a:r>
                        <a:rPr kumimoji="1" lang="ja-JP" altLang="en-US" dirty="0"/>
                        <a:t>意思確認票提出</a:t>
                      </a:r>
                      <a:endParaRPr kumimoji="1" lang="en-US" altLang="ja-JP" dirty="0"/>
                    </a:p>
                    <a:p>
                      <a:r>
                        <a:rPr kumimoji="1" lang="ja-JP" altLang="en-US" dirty="0"/>
                        <a:t>→　定年前再任用短時間勤務選考申込票を兼ねる</a:t>
                      </a:r>
                    </a:p>
                  </a:txBody>
                  <a:tcPr/>
                </a:tc>
                <a:extLst>
                  <a:ext uri="{0D108BD9-81ED-4DB2-BD59-A6C34878D82A}">
                    <a16:rowId xmlns:a16="http://schemas.microsoft.com/office/drawing/2014/main" val="2810661684"/>
                  </a:ext>
                </a:extLst>
              </a:tr>
              <a:tr h="602655">
                <a:tc>
                  <a:txBody>
                    <a:bodyPr/>
                    <a:lstStyle/>
                    <a:p>
                      <a:r>
                        <a:rPr kumimoji="1" lang="ja-JP" altLang="en-US" dirty="0">
                          <a:solidFill>
                            <a:schemeClr val="tx1"/>
                          </a:solidFill>
                        </a:rPr>
                        <a:t>令和７年６月末</a:t>
                      </a:r>
                    </a:p>
                  </a:txBody>
                  <a:tcPr/>
                </a:tc>
                <a:tc>
                  <a:txBody>
                    <a:bodyPr/>
                    <a:lstStyle/>
                    <a:p>
                      <a:r>
                        <a:rPr kumimoji="1" lang="ja-JP" altLang="en-US" dirty="0">
                          <a:solidFill>
                            <a:schemeClr val="tx1"/>
                          </a:solidFill>
                        </a:rPr>
                        <a:t>意思確認変更届の提出期限</a:t>
                      </a:r>
                      <a:r>
                        <a:rPr kumimoji="1" lang="ja-JP" altLang="en-US" spc="-60" dirty="0">
                          <a:solidFill>
                            <a:schemeClr val="tx1"/>
                          </a:solidFill>
                        </a:rPr>
                        <a:t>（</a:t>
                      </a:r>
                      <a:r>
                        <a:rPr kumimoji="1" lang="ja-JP" altLang="en-US" sz="1400" spc="-60" baseline="0" dirty="0">
                          <a:solidFill>
                            <a:schemeClr val="tx1"/>
                          </a:solidFill>
                        </a:rPr>
                        <a:t>定年前再任用短時間勤務を</a:t>
                      </a:r>
                      <a:r>
                        <a:rPr kumimoji="1" lang="ja-JP" altLang="en-US" sz="1400" dirty="0">
                          <a:solidFill>
                            <a:schemeClr val="tx1"/>
                          </a:solidFill>
                        </a:rPr>
                        <a:t>希望する場合）</a:t>
                      </a:r>
                      <a:endParaRPr kumimoji="1" lang="en-US" altLang="ja-JP" sz="1200" dirty="0">
                        <a:solidFill>
                          <a:schemeClr val="tx1"/>
                        </a:solidFill>
                      </a:endParaRPr>
                    </a:p>
                    <a:p>
                      <a:r>
                        <a:rPr kumimoji="1" lang="ja-JP" altLang="en-US" sz="1200" dirty="0">
                          <a:solidFill>
                            <a:schemeClr val="tx1"/>
                          </a:solidFill>
                        </a:rPr>
                        <a:t>　</a:t>
                      </a:r>
                      <a:r>
                        <a:rPr kumimoji="1" lang="en-US" altLang="ja-JP" sz="1200" dirty="0">
                          <a:solidFill>
                            <a:schemeClr val="tx1"/>
                          </a:solidFill>
                        </a:rPr>
                        <a:t>※</a:t>
                      </a:r>
                      <a:r>
                        <a:rPr kumimoji="1" lang="ja-JP" altLang="en-US" sz="1200" dirty="0">
                          <a:solidFill>
                            <a:schemeClr val="tx1"/>
                          </a:solidFill>
                        </a:rPr>
                        <a:t>上記以外の変更は令和７年１２月末までに提出</a:t>
                      </a:r>
                    </a:p>
                  </a:txBody>
                  <a:tcPr/>
                </a:tc>
                <a:extLst>
                  <a:ext uri="{0D108BD9-81ED-4DB2-BD59-A6C34878D82A}">
                    <a16:rowId xmlns:a16="http://schemas.microsoft.com/office/drawing/2014/main" val="3412419774"/>
                  </a:ext>
                </a:extLst>
              </a:tr>
              <a:tr h="278569">
                <a:tc>
                  <a:txBody>
                    <a:bodyPr/>
                    <a:lstStyle/>
                    <a:p>
                      <a:r>
                        <a:rPr kumimoji="1" lang="ja-JP" altLang="en-US" strike="noStrike" baseline="0" dirty="0">
                          <a:solidFill>
                            <a:schemeClr val="tx1"/>
                          </a:solidFill>
                        </a:rPr>
                        <a:t>令和７</a:t>
                      </a:r>
                      <a:r>
                        <a:rPr kumimoji="1" lang="ja-JP" altLang="en-US" dirty="0">
                          <a:solidFill>
                            <a:schemeClr val="tx1"/>
                          </a:solidFill>
                        </a:rPr>
                        <a:t>年８月頃</a:t>
                      </a:r>
                    </a:p>
                  </a:txBody>
                  <a:tcPr/>
                </a:tc>
                <a:tc>
                  <a:txBody>
                    <a:bodyPr/>
                    <a:lstStyle/>
                    <a:p>
                      <a:r>
                        <a:rPr kumimoji="1" lang="ja-JP" altLang="en-US" dirty="0"/>
                        <a:t>選考</a:t>
                      </a:r>
                    </a:p>
                  </a:txBody>
                  <a:tcPr/>
                </a:tc>
                <a:extLst>
                  <a:ext uri="{0D108BD9-81ED-4DB2-BD59-A6C34878D82A}">
                    <a16:rowId xmlns:a16="http://schemas.microsoft.com/office/drawing/2014/main" val="2807020113"/>
                  </a:ext>
                </a:extLst>
              </a:tr>
              <a:tr h="278569">
                <a:tc>
                  <a:txBody>
                    <a:bodyPr/>
                    <a:lstStyle/>
                    <a:p>
                      <a:r>
                        <a:rPr kumimoji="1" lang="ja-JP" altLang="en-US" strike="noStrike" baseline="0" dirty="0">
                          <a:solidFill>
                            <a:schemeClr val="tx1"/>
                          </a:solidFill>
                        </a:rPr>
                        <a:t>令和７</a:t>
                      </a:r>
                      <a:r>
                        <a:rPr kumimoji="1" lang="ja-JP" altLang="en-US" dirty="0">
                          <a:solidFill>
                            <a:schemeClr val="tx1"/>
                          </a:solidFill>
                        </a:rPr>
                        <a:t>年９月～１０月頃</a:t>
                      </a:r>
                    </a:p>
                  </a:txBody>
                  <a:tcPr/>
                </a:tc>
                <a:tc>
                  <a:txBody>
                    <a:bodyPr/>
                    <a:lstStyle/>
                    <a:p>
                      <a:r>
                        <a:rPr kumimoji="1" lang="ja-JP" altLang="en-US" dirty="0"/>
                        <a:t>選考結果通知</a:t>
                      </a:r>
                    </a:p>
                  </a:txBody>
                  <a:tcPr/>
                </a:tc>
                <a:extLst>
                  <a:ext uri="{0D108BD9-81ED-4DB2-BD59-A6C34878D82A}">
                    <a16:rowId xmlns:a16="http://schemas.microsoft.com/office/drawing/2014/main" val="3910086350"/>
                  </a:ext>
                </a:extLst>
              </a:tr>
              <a:tr h="278569">
                <a:tc>
                  <a:txBody>
                    <a:bodyPr/>
                    <a:lstStyle/>
                    <a:p>
                      <a:r>
                        <a:rPr kumimoji="1" lang="ja-JP" altLang="en-US" strike="noStrike" baseline="0" dirty="0">
                          <a:solidFill>
                            <a:schemeClr val="tx1"/>
                          </a:solidFill>
                        </a:rPr>
                        <a:t>令和８年１月頃</a:t>
                      </a:r>
                      <a:endParaRPr kumimoji="1" lang="ja-JP" altLang="en-US" strike="noStrike" dirty="0">
                        <a:solidFill>
                          <a:schemeClr val="tx1"/>
                        </a:solidFill>
                      </a:endParaRPr>
                    </a:p>
                  </a:txBody>
                  <a:tcPr/>
                </a:tc>
                <a:tc>
                  <a:txBody>
                    <a:bodyPr/>
                    <a:lstStyle/>
                    <a:p>
                      <a:r>
                        <a:rPr kumimoji="1" lang="ja-JP" altLang="en-US" dirty="0"/>
                        <a:t>退職願提出</a:t>
                      </a:r>
                    </a:p>
                  </a:txBody>
                  <a:tcPr/>
                </a:tc>
                <a:extLst>
                  <a:ext uri="{0D108BD9-81ED-4DB2-BD59-A6C34878D82A}">
                    <a16:rowId xmlns:a16="http://schemas.microsoft.com/office/drawing/2014/main" val="2470618331"/>
                  </a:ext>
                </a:extLst>
              </a:tr>
              <a:tr h="27856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trike="noStrike" baseline="0" dirty="0">
                          <a:solidFill>
                            <a:schemeClr val="tx1"/>
                          </a:solidFill>
                        </a:rPr>
                        <a:t>令和８</a:t>
                      </a:r>
                      <a:r>
                        <a:rPr kumimoji="1" lang="ja-JP" altLang="en-US" dirty="0">
                          <a:solidFill>
                            <a:schemeClr val="tx1"/>
                          </a:solidFill>
                        </a:rPr>
                        <a:t>年２月頃</a:t>
                      </a:r>
                    </a:p>
                  </a:txBody>
                  <a:tcPr/>
                </a:tc>
                <a:tc>
                  <a:txBody>
                    <a:bodyPr/>
                    <a:lstStyle/>
                    <a:p>
                      <a:r>
                        <a:rPr kumimoji="1" lang="ja-JP" altLang="en-US" dirty="0"/>
                        <a:t>退職予定者の退職準備説明会</a:t>
                      </a:r>
                    </a:p>
                  </a:txBody>
                  <a:tcPr/>
                </a:tc>
                <a:extLst>
                  <a:ext uri="{0D108BD9-81ED-4DB2-BD59-A6C34878D82A}">
                    <a16:rowId xmlns:a16="http://schemas.microsoft.com/office/drawing/2014/main" val="4123915800"/>
                  </a:ext>
                </a:extLst>
              </a:tr>
              <a:tr h="278569">
                <a:tc>
                  <a:txBody>
                    <a:bodyPr/>
                    <a:lstStyle/>
                    <a:p>
                      <a:r>
                        <a:rPr kumimoji="1" lang="ja-JP" altLang="en-US" strike="noStrike" baseline="0" dirty="0">
                          <a:solidFill>
                            <a:schemeClr val="tx1"/>
                          </a:solidFill>
                        </a:rPr>
                        <a:t>令和８</a:t>
                      </a:r>
                      <a:r>
                        <a:rPr kumimoji="1" lang="ja-JP" altLang="en-US" dirty="0">
                          <a:solidFill>
                            <a:schemeClr val="tx1"/>
                          </a:solidFill>
                        </a:rPr>
                        <a:t>年３月</a:t>
                      </a:r>
                    </a:p>
                  </a:txBody>
                  <a:tcPr/>
                </a:tc>
                <a:tc>
                  <a:txBody>
                    <a:bodyPr/>
                    <a:lstStyle/>
                    <a:p>
                      <a:r>
                        <a:rPr kumimoji="1" lang="ja-JP" altLang="en-US" dirty="0"/>
                        <a:t>内示</a:t>
                      </a:r>
                    </a:p>
                  </a:txBody>
                  <a:tcPr/>
                </a:tc>
                <a:extLst>
                  <a:ext uri="{0D108BD9-81ED-4DB2-BD59-A6C34878D82A}">
                    <a16:rowId xmlns:a16="http://schemas.microsoft.com/office/drawing/2014/main" val="513838124"/>
                  </a:ext>
                </a:extLst>
              </a:tr>
              <a:tr h="278569">
                <a:tc>
                  <a:txBody>
                    <a:bodyPr/>
                    <a:lstStyle/>
                    <a:p>
                      <a:r>
                        <a:rPr kumimoji="1" lang="ja-JP" altLang="en-US" strike="noStrike" baseline="0" dirty="0">
                          <a:solidFill>
                            <a:schemeClr val="tx1"/>
                          </a:solidFill>
                        </a:rPr>
                        <a:t>令和８</a:t>
                      </a:r>
                      <a:r>
                        <a:rPr kumimoji="1" lang="ja-JP" altLang="en-US" dirty="0">
                          <a:solidFill>
                            <a:schemeClr val="tx1"/>
                          </a:solidFill>
                        </a:rPr>
                        <a:t>年４月</a:t>
                      </a:r>
                    </a:p>
                  </a:txBody>
                  <a:tcPr/>
                </a:tc>
                <a:tc>
                  <a:txBody>
                    <a:bodyPr/>
                    <a:lstStyle/>
                    <a:p>
                      <a:r>
                        <a:rPr kumimoji="1" lang="ja-JP" altLang="en-US" dirty="0"/>
                        <a:t>短時間勤務教職員として再任用</a:t>
                      </a:r>
                    </a:p>
                  </a:txBody>
                  <a:tcPr/>
                </a:tc>
                <a:extLst>
                  <a:ext uri="{0D108BD9-81ED-4DB2-BD59-A6C34878D82A}">
                    <a16:rowId xmlns:a16="http://schemas.microsoft.com/office/drawing/2014/main" val="114512893"/>
                  </a:ext>
                </a:extLst>
              </a:tr>
            </a:tbl>
          </a:graphicData>
        </a:graphic>
      </p:graphicFrame>
      <p:sp>
        <p:nvSpPr>
          <p:cNvPr id="10" name="右中かっこ 9">
            <a:extLst>
              <a:ext uri="{FF2B5EF4-FFF2-40B4-BE49-F238E27FC236}">
                <a16:creationId xmlns:a16="http://schemas.microsoft.com/office/drawing/2014/main" id="{95708D27-8DAA-4230-A2BD-5230A1430D8F}"/>
              </a:ext>
            </a:extLst>
          </p:cNvPr>
          <p:cNvSpPr/>
          <p:nvPr/>
        </p:nvSpPr>
        <p:spPr>
          <a:xfrm>
            <a:off x="7674600" y="4689169"/>
            <a:ext cx="179700" cy="1135941"/>
          </a:xfrm>
          <a:prstGeom prst="rightBrace">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61CBD861-2D85-470F-AF59-3FECF4EC34CD}"/>
              </a:ext>
            </a:extLst>
          </p:cNvPr>
          <p:cNvSpPr txBox="1"/>
          <p:nvPr/>
        </p:nvSpPr>
        <p:spPr>
          <a:xfrm>
            <a:off x="7914922" y="4618502"/>
            <a:ext cx="1728555" cy="1277273"/>
          </a:xfrm>
          <a:prstGeom prst="rect">
            <a:avLst/>
          </a:prstGeom>
          <a:noFill/>
        </p:spPr>
        <p:txBody>
          <a:bodyPr wrap="square" rtlCol="0">
            <a:spAutoFit/>
          </a:bodyPr>
          <a:lstStyle/>
          <a:p>
            <a:r>
              <a:rPr kumimoji="1" lang="ja-JP" altLang="en-US" sz="1100" b="1" dirty="0">
                <a:solidFill>
                  <a:srgbClr val="FF0000"/>
                </a:solidFill>
              </a:rPr>
              <a:t>注：</a:t>
            </a:r>
            <a:r>
              <a:rPr kumimoji="1" lang="ja-JP" altLang="en-US" sz="1100" b="1" u="sng" dirty="0">
                <a:solidFill>
                  <a:srgbClr val="FF0000"/>
                </a:solidFill>
              </a:rPr>
              <a:t>一度退職するため、常勤職員には戻れません</a:t>
            </a:r>
            <a:r>
              <a:rPr kumimoji="1" lang="ja-JP" altLang="en-US" sz="1100" b="1" dirty="0">
                <a:solidFill>
                  <a:srgbClr val="FF0000"/>
                </a:solidFill>
              </a:rPr>
              <a:t>。ただし、段階的引上げ期間中は、定年相当年齢後に暫定再任用フルタイムとして勤務することは可能です。</a:t>
            </a:r>
          </a:p>
        </p:txBody>
      </p:sp>
      <p:sp>
        <p:nvSpPr>
          <p:cNvPr id="11" name="スライド番号プレースホルダー 10">
            <a:extLst>
              <a:ext uri="{FF2B5EF4-FFF2-40B4-BE49-F238E27FC236}">
                <a16:creationId xmlns:a16="http://schemas.microsoft.com/office/drawing/2014/main" id="{09D0707D-C933-4B7E-96AC-A90F00124FC6}"/>
              </a:ext>
            </a:extLst>
          </p:cNvPr>
          <p:cNvSpPr>
            <a:spLocks noGrp="1"/>
          </p:cNvSpPr>
          <p:nvPr>
            <p:ph type="sldNum" sz="quarter" idx="12"/>
          </p:nvPr>
        </p:nvSpPr>
        <p:spPr/>
        <p:txBody>
          <a:bodyPr/>
          <a:lstStyle/>
          <a:p>
            <a:fld id="{5B6709DF-EC61-433D-BD3A-50B4378470A9}" type="slidenum">
              <a:rPr kumimoji="1" lang="ja-JP" altLang="en-US" smtClean="0"/>
              <a:t>21</a:t>
            </a:fld>
            <a:endParaRPr kumimoji="1" lang="ja-JP" altLang="en-US"/>
          </a:p>
        </p:txBody>
      </p:sp>
    </p:spTree>
    <p:extLst>
      <p:ext uri="{BB962C8B-B14F-4D97-AF65-F5344CB8AC3E}">
        <p14:creationId xmlns:p14="http://schemas.microsoft.com/office/powerpoint/2010/main" val="264054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4190302"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６　給料・諸手当</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47187F84-18A7-4DDA-9C2B-CF731C2C32D5}"/>
              </a:ext>
            </a:extLst>
          </p:cNvPr>
          <p:cNvSpPr>
            <a:spLocks noGrp="1"/>
          </p:cNvSpPr>
          <p:nvPr>
            <p:ph type="sldNum" sz="quarter" idx="12"/>
          </p:nvPr>
        </p:nvSpPr>
        <p:spPr/>
        <p:txBody>
          <a:bodyPr/>
          <a:lstStyle/>
          <a:p>
            <a:fld id="{5B6709DF-EC61-433D-BD3A-50B4378470A9}" type="slidenum">
              <a:rPr kumimoji="1" lang="ja-JP" altLang="en-US" smtClean="0"/>
              <a:t>22</a:t>
            </a:fld>
            <a:endParaRPr kumimoji="1" lang="ja-JP" altLang="en-US"/>
          </a:p>
        </p:txBody>
      </p:sp>
    </p:spTree>
    <p:extLst>
      <p:ext uri="{BB962C8B-B14F-4D97-AF65-F5344CB8AC3E}">
        <p14:creationId xmlns:p14="http://schemas.microsoft.com/office/powerpoint/2010/main" val="1581490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344288" y="638064"/>
            <a:ext cx="3497923" cy="387559"/>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b="1" dirty="0">
                <a:solidFill>
                  <a:schemeClr val="tx1"/>
                </a:solidFill>
                <a:latin typeface="メイリオ" panose="020B0604030504040204" pitchFamily="50" charset="-128"/>
                <a:ea typeface="メイリオ" panose="020B0604030504040204" pitchFamily="50" charset="-128"/>
              </a:rPr>
              <a:t>1</a:t>
            </a:r>
            <a:r>
              <a:rPr lang="ja-JP" altLang="en-US" b="1" dirty="0">
                <a:solidFill>
                  <a:schemeClr val="tx1"/>
                </a:solidFill>
                <a:latin typeface="メイリオ" panose="020B0604030504040204" pitchFamily="50" charset="-128"/>
                <a:ea typeface="メイリオ" panose="020B0604030504040204" pitchFamily="50" charset="-128"/>
              </a:rPr>
              <a:t>　常勤を継続する職員の給料</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351030" y="1114002"/>
            <a:ext cx="9236030" cy="124343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常勤職員の給料月額は、職員が </a:t>
            </a:r>
            <a:r>
              <a:rPr lang="en-US" altLang="ja-JP" sz="1600" dirty="0">
                <a:solidFill>
                  <a:schemeClr val="tx1"/>
                </a:solidFill>
                <a:latin typeface="メイリオ" panose="020B0604030504040204" pitchFamily="50" charset="-128"/>
                <a:ea typeface="メイリオ" panose="020B0604030504040204" pitchFamily="50" charset="-128"/>
              </a:rPr>
              <a:t>60 </a:t>
            </a:r>
            <a:r>
              <a:rPr lang="ja-JP" altLang="en-US" sz="1600" dirty="0">
                <a:solidFill>
                  <a:schemeClr val="tx1"/>
                </a:solidFill>
                <a:latin typeface="メイリオ" panose="020B0604030504040204" pitchFamily="50" charset="-128"/>
                <a:ea typeface="メイリオ" panose="020B0604030504040204" pitchFamily="50" charset="-128"/>
              </a:rPr>
              <a:t>歳（</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）に達した日後の最初の４月１日以後、</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「７割水準」となります。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労務職給料表適用職員は</a:t>
            </a:r>
            <a:r>
              <a:rPr lang="en-US" altLang="ja-JP" sz="1400" dirty="0">
                <a:solidFill>
                  <a:schemeClr val="tx1"/>
                </a:solidFill>
                <a:latin typeface="メイリオ" panose="020B0604030504040204" pitchFamily="50" charset="-128"/>
                <a:ea typeface="メイリオ" panose="020B0604030504040204" pitchFamily="50" charset="-128"/>
              </a:rPr>
              <a:t>63</a:t>
            </a:r>
            <a:r>
              <a:rPr lang="ja-JP" altLang="en-US" sz="1400" dirty="0">
                <a:solidFill>
                  <a:schemeClr val="tx1"/>
                </a:solidFill>
                <a:latin typeface="メイリオ" panose="020B0604030504040204" pitchFamily="50" charset="-128"/>
                <a:ea typeface="メイリオ" panose="020B0604030504040204" pitchFamily="50" charset="-128"/>
              </a:rPr>
              <a:t>歳（以下同じ。）</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02746AEC-16BA-4233-8424-9FFF4E115A6C}"/>
              </a:ext>
            </a:extLst>
          </p:cNvPr>
          <p:cNvSpPr/>
          <p:nvPr/>
        </p:nvSpPr>
        <p:spPr>
          <a:xfrm>
            <a:off x="619881" y="2596652"/>
            <a:ext cx="9144644" cy="677108"/>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当分の間、職員の給料月額は、その者が６０歳に達した日後の最初の４月１日（以下「特定日」という。）</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以後、その者の受ける号給の給料月額に</a:t>
            </a:r>
            <a:r>
              <a:rPr lang="en-US" altLang="ja-JP" sz="1600" dirty="0">
                <a:latin typeface="Meiryo UI" panose="020B0604030504040204" pitchFamily="50" charset="-128"/>
                <a:ea typeface="Meiryo UI" panose="020B0604030504040204" pitchFamily="50" charset="-128"/>
              </a:rPr>
              <a:t>100</a:t>
            </a:r>
            <a:r>
              <a:rPr lang="ja-JP" altLang="en-US" sz="1600" dirty="0">
                <a:latin typeface="Meiryo UI" panose="020B0604030504040204" pitchFamily="50" charset="-128"/>
                <a:ea typeface="Meiryo UI" panose="020B0604030504040204" pitchFamily="50" charset="-128"/>
              </a:rPr>
              <a:t>分の</a:t>
            </a:r>
            <a:r>
              <a:rPr lang="en-US" altLang="ja-JP" sz="1600" dirty="0">
                <a:latin typeface="Meiryo UI" panose="020B0604030504040204" pitchFamily="50" charset="-128"/>
                <a:ea typeface="Meiryo UI" panose="020B0604030504040204" pitchFamily="50" charset="-128"/>
              </a:rPr>
              <a:t>70</a:t>
            </a:r>
            <a:r>
              <a:rPr lang="ja-JP" altLang="en-US" sz="1600" dirty="0">
                <a:latin typeface="Meiryo UI" panose="020B0604030504040204" pitchFamily="50" charset="-128"/>
                <a:ea typeface="Meiryo UI" panose="020B0604030504040204" pitchFamily="50" charset="-128"/>
              </a:rPr>
              <a:t>を乗じて得た額とします。</a:t>
            </a:r>
            <a:endParaRPr lang="en-US" altLang="ja-JP" sz="1600" dirty="0">
              <a:latin typeface="Meiryo UI" panose="020B0604030504040204" pitchFamily="50" charset="-128"/>
              <a:ea typeface="Meiryo UI" panose="020B0604030504040204" pitchFamily="50" charset="-128"/>
            </a:endParaRPr>
          </a:p>
          <a:p>
            <a:pPr indent="-165100"/>
            <a:endParaRPr lang="ja-JP" altLang="en-US" sz="6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33EEDB76-FF2C-4310-82F9-BFB1355070EE}"/>
              </a:ext>
            </a:extLst>
          </p:cNvPr>
          <p:cNvSpPr/>
          <p:nvPr/>
        </p:nvSpPr>
        <p:spPr>
          <a:xfrm>
            <a:off x="619881" y="3323117"/>
            <a:ext cx="9144644" cy="600164"/>
          </a:xfrm>
          <a:prstGeom prst="rect">
            <a:avLst/>
          </a:prstGeom>
          <a:solidFill>
            <a:schemeClr val="accent3">
              <a:lumMod val="20000"/>
              <a:lumOff val="80000"/>
            </a:schemeClr>
          </a:solidFill>
        </p:spPr>
        <p:txBody>
          <a:bodyPr wrap="square">
            <a:spAutoFit/>
          </a:bodyPr>
          <a:lstStyle/>
          <a:p>
            <a:r>
              <a:rPr lang="en-US" altLang="ja-JP" sz="1700" dirty="0">
                <a:latin typeface="+mn-ea"/>
              </a:rPr>
              <a:t>60</a:t>
            </a:r>
            <a:r>
              <a:rPr lang="ja-JP" altLang="en-US" sz="1700" dirty="0">
                <a:latin typeface="+mn-ea"/>
              </a:rPr>
              <a:t>歳超職員の</a:t>
            </a:r>
            <a:r>
              <a:rPr lang="ja-JP" altLang="en-US" sz="1700" b="1" dirty="0">
                <a:latin typeface="+mn-ea"/>
              </a:rPr>
              <a:t>給料月額</a:t>
            </a:r>
            <a:r>
              <a:rPr lang="ja-JP" altLang="en-US" sz="1700" dirty="0">
                <a:latin typeface="+mn-ea"/>
              </a:rPr>
              <a:t>＝</a:t>
            </a:r>
            <a:r>
              <a:rPr lang="ja-JP" altLang="en-US" sz="1700" b="1" dirty="0">
                <a:latin typeface="+mn-ea"/>
              </a:rPr>
              <a:t>（給料表の職務の級・号給に応じた）給料月額の</a:t>
            </a:r>
            <a:r>
              <a:rPr lang="en-US" altLang="ja-JP" sz="1700" b="1" dirty="0">
                <a:latin typeface="+mn-ea"/>
              </a:rPr>
              <a:t>70</a:t>
            </a:r>
            <a:r>
              <a:rPr lang="ja-JP" altLang="en-US" sz="1700" b="1" dirty="0">
                <a:latin typeface="+mn-ea"/>
              </a:rPr>
              <a:t>％（</a:t>
            </a:r>
            <a:r>
              <a:rPr lang="en-US" altLang="ja-JP" sz="1700" b="1" dirty="0">
                <a:latin typeface="+mn-ea"/>
              </a:rPr>
              <a:t>70</a:t>
            </a:r>
            <a:r>
              <a:rPr lang="ja-JP" altLang="en-US" sz="1700" b="1" dirty="0">
                <a:latin typeface="+mn-ea"/>
              </a:rPr>
              <a:t>／</a:t>
            </a:r>
            <a:r>
              <a:rPr lang="en-US" altLang="ja-JP" sz="1700" b="1" dirty="0">
                <a:latin typeface="+mn-ea"/>
              </a:rPr>
              <a:t>100</a:t>
            </a:r>
            <a:r>
              <a:rPr lang="ja-JP" altLang="en-US" sz="1700" b="1" dirty="0">
                <a:latin typeface="+mn-ea"/>
              </a:rPr>
              <a:t>）</a:t>
            </a:r>
            <a:endParaRPr lang="en-US" altLang="ja-JP" sz="1700" b="1" dirty="0">
              <a:latin typeface="+mn-ea"/>
            </a:endParaRPr>
          </a:p>
          <a:p>
            <a:pPr algn="r"/>
            <a:r>
              <a:rPr lang="ja-JP" altLang="en-US" sz="1600" dirty="0">
                <a:latin typeface="+mn-ea"/>
              </a:rPr>
              <a:t>　　　　　　　　　　　　　　　　　　　　　　　　　</a:t>
            </a:r>
            <a:r>
              <a:rPr lang="en-US" altLang="ja-JP" sz="1200" dirty="0">
                <a:latin typeface="+mn-ea"/>
              </a:rPr>
              <a:t>※ 100</a:t>
            </a:r>
            <a:r>
              <a:rPr lang="ja-JP" altLang="en-US" sz="1200" dirty="0">
                <a:latin typeface="+mn-ea"/>
              </a:rPr>
              <a:t>円未満四捨五入</a:t>
            </a:r>
          </a:p>
        </p:txBody>
      </p:sp>
      <p:grpSp>
        <p:nvGrpSpPr>
          <p:cNvPr id="18" name="Group 50400">
            <a:extLst>
              <a:ext uri="{FF2B5EF4-FFF2-40B4-BE49-F238E27FC236}">
                <a16:creationId xmlns:a16="http://schemas.microsoft.com/office/drawing/2014/main" id="{B27E8A8B-1D53-40DD-8A4D-306E77F0931D}"/>
              </a:ext>
            </a:extLst>
          </p:cNvPr>
          <p:cNvGrpSpPr/>
          <p:nvPr/>
        </p:nvGrpSpPr>
        <p:grpSpPr>
          <a:xfrm>
            <a:off x="1778285" y="4074824"/>
            <a:ext cx="6381519" cy="2539000"/>
            <a:chOff x="714714" y="0"/>
            <a:chExt cx="7235264" cy="3534926"/>
          </a:xfrm>
        </p:grpSpPr>
        <p:sp>
          <p:nvSpPr>
            <p:cNvPr id="19" name="Shape 58769">
              <a:extLst>
                <a:ext uri="{FF2B5EF4-FFF2-40B4-BE49-F238E27FC236}">
                  <a16:creationId xmlns:a16="http://schemas.microsoft.com/office/drawing/2014/main" id="{18599BE3-2354-46E5-B001-D6CD3C0ED5CD}"/>
                </a:ext>
              </a:extLst>
            </p:cNvPr>
            <p:cNvSpPr/>
            <p:nvPr/>
          </p:nvSpPr>
          <p:spPr>
            <a:xfrm>
              <a:off x="4371395" y="1778514"/>
              <a:ext cx="2171700" cy="947928"/>
            </a:xfrm>
            <a:custGeom>
              <a:avLst/>
              <a:gdLst/>
              <a:ahLst/>
              <a:cxnLst/>
              <a:rect l="0" t="0" r="0" b="0"/>
              <a:pathLst>
                <a:path w="2171700" h="947928">
                  <a:moveTo>
                    <a:pt x="0" y="0"/>
                  </a:moveTo>
                  <a:lnTo>
                    <a:pt x="2171700" y="0"/>
                  </a:lnTo>
                  <a:lnTo>
                    <a:pt x="2171700" y="947928"/>
                  </a:lnTo>
                  <a:lnTo>
                    <a:pt x="0" y="947928"/>
                  </a:lnTo>
                  <a:lnTo>
                    <a:pt x="0" y="0"/>
                  </a:lnTo>
                </a:path>
              </a:pathLst>
            </a:custGeom>
            <a:solidFill>
              <a:schemeClr val="accent2">
                <a:lumMod val="60000"/>
                <a:lumOff val="40000"/>
              </a:schemeClr>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1" name="Shape 58770">
              <a:extLst>
                <a:ext uri="{FF2B5EF4-FFF2-40B4-BE49-F238E27FC236}">
                  <a16:creationId xmlns:a16="http://schemas.microsoft.com/office/drawing/2014/main" id="{69CE263C-8880-4F94-AD07-4008D72A4658}"/>
                </a:ext>
              </a:extLst>
            </p:cNvPr>
            <p:cNvSpPr/>
            <p:nvPr/>
          </p:nvSpPr>
          <p:spPr>
            <a:xfrm>
              <a:off x="1364543" y="1024134"/>
              <a:ext cx="3006852" cy="1694688"/>
            </a:xfrm>
            <a:custGeom>
              <a:avLst/>
              <a:gdLst/>
              <a:ahLst/>
              <a:cxnLst/>
              <a:rect l="0" t="0" r="0" b="0"/>
              <a:pathLst>
                <a:path w="3006852" h="1694688">
                  <a:moveTo>
                    <a:pt x="0" y="0"/>
                  </a:moveTo>
                  <a:lnTo>
                    <a:pt x="3006852" y="0"/>
                  </a:lnTo>
                  <a:lnTo>
                    <a:pt x="3006852" y="1694688"/>
                  </a:lnTo>
                  <a:lnTo>
                    <a:pt x="0" y="1694688"/>
                  </a:lnTo>
                  <a:lnTo>
                    <a:pt x="0" y="0"/>
                  </a:lnTo>
                </a:path>
              </a:pathLst>
            </a:custGeom>
            <a:solidFill>
              <a:schemeClr val="accent1">
                <a:lumMod val="40000"/>
                <a:lumOff val="60000"/>
              </a:schemeClr>
            </a:solidFill>
            <a:ln w="12192" cap="flat" cmpd="sng" algn="ctr">
              <a:solidFill>
                <a:srgbClr val="000000"/>
              </a:solidFill>
              <a:custDash>
                <a:ds d="768000" sp="288000"/>
              </a:custDash>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2" name="Shape 1868">
              <a:extLst>
                <a:ext uri="{FF2B5EF4-FFF2-40B4-BE49-F238E27FC236}">
                  <a16:creationId xmlns:a16="http://schemas.microsoft.com/office/drawing/2014/main" id="{77A16F3D-DD92-4655-9220-EE85AD4178C1}"/>
                </a:ext>
              </a:extLst>
            </p:cNvPr>
            <p:cNvSpPr/>
            <p:nvPr/>
          </p:nvSpPr>
          <p:spPr>
            <a:xfrm>
              <a:off x="3921053" y="3239270"/>
              <a:ext cx="1008887" cy="295656"/>
            </a:xfrm>
            <a:custGeom>
              <a:avLst/>
              <a:gdLst/>
              <a:ahLst/>
              <a:cxnLst/>
              <a:rect l="0" t="0" r="0" b="0"/>
              <a:pathLst>
                <a:path w="1008888" h="295656">
                  <a:moveTo>
                    <a:pt x="504444" y="0"/>
                  </a:moveTo>
                  <a:cubicBezTo>
                    <a:pt x="783044" y="0"/>
                    <a:pt x="1008888" y="66180"/>
                    <a:pt x="1008888" y="147828"/>
                  </a:cubicBezTo>
                  <a:cubicBezTo>
                    <a:pt x="1008888" y="229477"/>
                    <a:pt x="783044" y="295656"/>
                    <a:pt x="504444" y="295656"/>
                  </a:cubicBezTo>
                  <a:cubicBezTo>
                    <a:pt x="225844" y="295656"/>
                    <a:pt x="0" y="229477"/>
                    <a:pt x="0" y="147828"/>
                  </a:cubicBezTo>
                  <a:cubicBezTo>
                    <a:pt x="0" y="66180"/>
                    <a:pt x="225844" y="0"/>
                    <a:pt x="504444" y="0"/>
                  </a:cubicBezTo>
                  <a:close/>
                </a:path>
              </a:pathLst>
            </a:custGeom>
            <a:solidFill>
              <a:srgbClr val="FFCCFF"/>
            </a:solidFill>
            <a:ln w="0" cap="flat">
              <a:noFill/>
              <a:custDash>
                <a:ds d="768000" sp="288000"/>
              </a:custDash>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3" name="Shape 1869">
              <a:extLst>
                <a:ext uri="{FF2B5EF4-FFF2-40B4-BE49-F238E27FC236}">
                  <a16:creationId xmlns:a16="http://schemas.microsoft.com/office/drawing/2014/main" id="{13D79EF8-AA05-45FA-A675-87B0E911871E}"/>
                </a:ext>
              </a:extLst>
            </p:cNvPr>
            <p:cNvSpPr/>
            <p:nvPr/>
          </p:nvSpPr>
          <p:spPr>
            <a:xfrm>
              <a:off x="3892796" y="3239270"/>
              <a:ext cx="1008887" cy="295656"/>
            </a:xfrm>
            <a:custGeom>
              <a:avLst/>
              <a:gdLst/>
              <a:ahLst/>
              <a:cxnLst/>
              <a:rect l="0" t="0" r="0" b="0"/>
              <a:pathLst>
                <a:path w="1008888" h="295656">
                  <a:moveTo>
                    <a:pt x="0" y="147828"/>
                  </a:moveTo>
                  <a:cubicBezTo>
                    <a:pt x="0" y="66180"/>
                    <a:pt x="225844" y="0"/>
                    <a:pt x="504444" y="0"/>
                  </a:cubicBezTo>
                  <a:cubicBezTo>
                    <a:pt x="783044" y="0"/>
                    <a:pt x="1008888" y="66180"/>
                    <a:pt x="1008888" y="147828"/>
                  </a:cubicBezTo>
                  <a:cubicBezTo>
                    <a:pt x="1008888" y="229477"/>
                    <a:pt x="783044" y="295656"/>
                    <a:pt x="504444" y="295656"/>
                  </a:cubicBezTo>
                  <a:cubicBezTo>
                    <a:pt x="225844" y="295656"/>
                    <a:pt x="0" y="229477"/>
                    <a:pt x="0" y="147828"/>
                  </a:cubicBezTo>
                  <a:close/>
                </a:path>
              </a:pathLst>
            </a:custGeom>
            <a:noFill/>
            <a:ln w="28956"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26" name="Rectangle 1873">
              <a:extLst>
                <a:ext uri="{FF2B5EF4-FFF2-40B4-BE49-F238E27FC236}">
                  <a16:creationId xmlns:a16="http://schemas.microsoft.com/office/drawing/2014/main" id="{497B6A4F-2015-43BF-8BF0-53DA5C2FEA20}"/>
                </a:ext>
              </a:extLst>
            </p:cNvPr>
            <p:cNvSpPr/>
            <p:nvPr/>
          </p:nvSpPr>
          <p:spPr>
            <a:xfrm>
              <a:off x="7264178" y="752940"/>
              <a:ext cx="202692"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7" name="Rectangle 1874">
              <a:extLst>
                <a:ext uri="{FF2B5EF4-FFF2-40B4-BE49-F238E27FC236}">
                  <a16:creationId xmlns:a16="http://schemas.microsoft.com/office/drawing/2014/main" id="{1D221AE0-CF4E-4753-A69E-455762C0A387}"/>
                </a:ext>
              </a:extLst>
            </p:cNvPr>
            <p:cNvSpPr/>
            <p:nvPr/>
          </p:nvSpPr>
          <p:spPr>
            <a:xfrm>
              <a:off x="7416578" y="752940"/>
              <a:ext cx="165397"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9" name="Rectangle 1876">
              <a:extLst>
                <a:ext uri="{FF2B5EF4-FFF2-40B4-BE49-F238E27FC236}">
                  <a16:creationId xmlns:a16="http://schemas.microsoft.com/office/drawing/2014/main" id="{6385FD34-ED1F-4357-B60B-996D14C26FFC}"/>
                </a:ext>
              </a:extLst>
            </p:cNvPr>
            <p:cNvSpPr/>
            <p:nvPr/>
          </p:nvSpPr>
          <p:spPr>
            <a:xfrm>
              <a:off x="7747286" y="752940"/>
              <a:ext cx="202692" cy="22050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36" name="Rectangle 1883">
              <a:extLst>
                <a:ext uri="{FF2B5EF4-FFF2-40B4-BE49-F238E27FC236}">
                  <a16:creationId xmlns:a16="http://schemas.microsoft.com/office/drawing/2014/main" id="{218D3220-364B-4193-8697-2E0DCC060677}"/>
                </a:ext>
              </a:extLst>
            </p:cNvPr>
            <p:cNvSpPr/>
            <p:nvPr/>
          </p:nvSpPr>
          <p:spPr>
            <a:xfrm>
              <a:off x="2285467" y="376412"/>
              <a:ext cx="1338754" cy="293274"/>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60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4</a:t>
              </a:r>
              <a:r>
                <a:rPr kumimoji="0" lang="en-US" altLang="ja-JP" sz="1600" b="1" i="0" u="none" strike="noStrike" kern="1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18</a:t>
              </a:r>
              <a:r>
                <a:rPr kumimoji="0" lang="en-US" sz="160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,600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37" name="Rectangle 1884">
              <a:extLst>
                <a:ext uri="{FF2B5EF4-FFF2-40B4-BE49-F238E27FC236}">
                  <a16:creationId xmlns:a16="http://schemas.microsoft.com/office/drawing/2014/main" id="{F435A503-33C0-4756-8BBF-1C6A8118124B}"/>
                </a:ext>
              </a:extLst>
            </p:cNvPr>
            <p:cNvSpPr/>
            <p:nvPr/>
          </p:nvSpPr>
          <p:spPr>
            <a:xfrm>
              <a:off x="3419998" y="376412"/>
              <a:ext cx="269580"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円</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41" name="Rectangle 1888">
              <a:extLst>
                <a:ext uri="{FF2B5EF4-FFF2-40B4-BE49-F238E27FC236}">
                  <a16:creationId xmlns:a16="http://schemas.microsoft.com/office/drawing/2014/main" id="{FAA27A4D-3D2A-438D-ABAF-E4A9FFB15932}"/>
                </a:ext>
              </a:extLst>
            </p:cNvPr>
            <p:cNvSpPr/>
            <p:nvPr/>
          </p:nvSpPr>
          <p:spPr>
            <a:xfrm>
              <a:off x="1919180" y="744893"/>
              <a:ext cx="2255549" cy="307142"/>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高校等教育職</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級</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150</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号給</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45" name="Shape 1892">
              <a:extLst>
                <a:ext uri="{FF2B5EF4-FFF2-40B4-BE49-F238E27FC236}">
                  <a16:creationId xmlns:a16="http://schemas.microsoft.com/office/drawing/2014/main" id="{CE774968-EE40-443A-A91C-A20D9EAEC44A}"/>
                </a:ext>
              </a:extLst>
            </p:cNvPr>
            <p:cNvSpPr/>
            <p:nvPr/>
          </p:nvSpPr>
          <p:spPr>
            <a:xfrm>
              <a:off x="1364543" y="460261"/>
              <a:ext cx="0" cy="2279294"/>
            </a:xfrm>
            <a:custGeom>
              <a:avLst/>
              <a:gdLst/>
              <a:ahLst/>
              <a:cxnLst/>
              <a:rect l="0" t="0" r="0" b="0"/>
              <a:pathLst>
                <a:path h="2279294">
                  <a:moveTo>
                    <a:pt x="0" y="2279294"/>
                  </a:moveTo>
                  <a:lnTo>
                    <a:pt x="0" y="0"/>
                  </a:lnTo>
                </a:path>
              </a:pathLst>
            </a:custGeom>
            <a:noFill/>
            <a:ln w="57912"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6" name="Shape 1893">
              <a:extLst>
                <a:ext uri="{FF2B5EF4-FFF2-40B4-BE49-F238E27FC236}">
                  <a16:creationId xmlns:a16="http://schemas.microsoft.com/office/drawing/2014/main" id="{CDBE66A4-780D-45C3-BD6E-C901071F48EE}"/>
                </a:ext>
              </a:extLst>
            </p:cNvPr>
            <p:cNvSpPr/>
            <p:nvPr/>
          </p:nvSpPr>
          <p:spPr>
            <a:xfrm>
              <a:off x="1277683" y="315471"/>
              <a:ext cx="173736" cy="173749"/>
            </a:xfrm>
            <a:custGeom>
              <a:avLst/>
              <a:gdLst/>
              <a:ahLst/>
              <a:cxnLst/>
              <a:rect l="0" t="0" r="0" b="0"/>
              <a:pathLst>
                <a:path w="173736" h="173749">
                  <a:moveTo>
                    <a:pt x="86855" y="0"/>
                  </a:moveTo>
                  <a:lnTo>
                    <a:pt x="173736" y="173736"/>
                  </a:lnTo>
                  <a:lnTo>
                    <a:pt x="0" y="173749"/>
                  </a:lnTo>
                  <a:lnTo>
                    <a:pt x="86855" y="0"/>
                  </a:lnTo>
                  <a:close/>
                </a:path>
              </a:pathLst>
            </a:custGeom>
            <a:solidFill>
              <a:srgbClr val="000000"/>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7" name="Shape 1894">
              <a:extLst>
                <a:ext uri="{FF2B5EF4-FFF2-40B4-BE49-F238E27FC236}">
                  <a16:creationId xmlns:a16="http://schemas.microsoft.com/office/drawing/2014/main" id="{30C36A74-64A4-42A9-940A-5143B8051C77}"/>
                </a:ext>
              </a:extLst>
            </p:cNvPr>
            <p:cNvSpPr/>
            <p:nvPr/>
          </p:nvSpPr>
          <p:spPr>
            <a:xfrm>
              <a:off x="1364543" y="2718821"/>
              <a:ext cx="5620371" cy="63652"/>
            </a:xfrm>
            <a:custGeom>
              <a:avLst/>
              <a:gdLst/>
              <a:ahLst/>
              <a:cxnLst/>
              <a:rect l="0" t="0" r="0" b="0"/>
              <a:pathLst>
                <a:path w="6144083">
                  <a:moveTo>
                    <a:pt x="0" y="0"/>
                  </a:moveTo>
                  <a:lnTo>
                    <a:pt x="6144083" y="0"/>
                  </a:lnTo>
                </a:path>
              </a:pathLst>
            </a:custGeom>
            <a:noFill/>
            <a:ln w="57912"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8" name="Shape 1895">
              <a:extLst>
                <a:ext uri="{FF2B5EF4-FFF2-40B4-BE49-F238E27FC236}">
                  <a16:creationId xmlns:a16="http://schemas.microsoft.com/office/drawing/2014/main" id="{5E794F7B-DEFE-462A-9324-D9AD176257D6}"/>
                </a:ext>
              </a:extLst>
            </p:cNvPr>
            <p:cNvSpPr/>
            <p:nvPr/>
          </p:nvSpPr>
          <p:spPr>
            <a:xfrm>
              <a:off x="6991003" y="2631953"/>
              <a:ext cx="173749" cy="173736"/>
            </a:xfrm>
            <a:custGeom>
              <a:avLst/>
              <a:gdLst/>
              <a:ahLst/>
              <a:cxnLst/>
              <a:rect l="0" t="0" r="0" b="0"/>
              <a:pathLst>
                <a:path w="173748" h="173736">
                  <a:moveTo>
                    <a:pt x="12" y="0"/>
                  </a:moveTo>
                  <a:lnTo>
                    <a:pt x="173748" y="86881"/>
                  </a:lnTo>
                  <a:lnTo>
                    <a:pt x="0" y="173736"/>
                  </a:lnTo>
                  <a:lnTo>
                    <a:pt x="12" y="0"/>
                  </a:lnTo>
                  <a:close/>
                </a:path>
              </a:pathLst>
            </a:custGeom>
            <a:solidFill>
              <a:srgbClr val="000000"/>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49" name="Rectangle 1896">
              <a:extLst>
                <a:ext uri="{FF2B5EF4-FFF2-40B4-BE49-F238E27FC236}">
                  <a16:creationId xmlns:a16="http://schemas.microsoft.com/office/drawing/2014/main" id="{F8247658-FF67-41C1-B458-9F8CFD6E51BB}"/>
                </a:ext>
              </a:extLst>
            </p:cNvPr>
            <p:cNvSpPr/>
            <p:nvPr/>
          </p:nvSpPr>
          <p:spPr>
            <a:xfrm>
              <a:off x="714714" y="0"/>
              <a:ext cx="2110920" cy="397547"/>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職員の給料月額</a:t>
              </a:r>
              <a:endParaRPr kumimoji="0" lang="ja-JP" altLang="en-US" sz="160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50" name="Shape 1897">
              <a:extLst>
                <a:ext uri="{FF2B5EF4-FFF2-40B4-BE49-F238E27FC236}">
                  <a16:creationId xmlns:a16="http://schemas.microsoft.com/office/drawing/2014/main" id="{F7A5007E-7EA0-41C9-B957-79EDBE1EED04}"/>
                </a:ext>
              </a:extLst>
            </p:cNvPr>
            <p:cNvSpPr/>
            <p:nvPr/>
          </p:nvSpPr>
          <p:spPr>
            <a:xfrm>
              <a:off x="4278431" y="2727967"/>
              <a:ext cx="178308" cy="147828"/>
            </a:xfrm>
            <a:custGeom>
              <a:avLst/>
              <a:gdLst/>
              <a:ahLst/>
              <a:cxnLst/>
              <a:rect l="0" t="0" r="0" b="0"/>
              <a:pathLst>
                <a:path w="178308" h="147828">
                  <a:moveTo>
                    <a:pt x="89154" y="0"/>
                  </a:moveTo>
                  <a:lnTo>
                    <a:pt x="178308" y="147828"/>
                  </a:lnTo>
                  <a:lnTo>
                    <a:pt x="0" y="147828"/>
                  </a:lnTo>
                  <a:lnTo>
                    <a:pt x="89154" y="0"/>
                  </a:lnTo>
                  <a:close/>
                </a:path>
              </a:pathLst>
            </a:custGeom>
            <a:solidFill>
              <a:srgbClr val="ED7D31"/>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1" name="Shape 1898">
              <a:extLst>
                <a:ext uri="{FF2B5EF4-FFF2-40B4-BE49-F238E27FC236}">
                  <a16:creationId xmlns:a16="http://schemas.microsoft.com/office/drawing/2014/main" id="{C485FC70-B26F-4717-8012-69735A9B285F}"/>
                </a:ext>
              </a:extLst>
            </p:cNvPr>
            <p:cNvSpPr/>
            <p:nvPr/>
          </p:nvSpPr>
          <p:spPr>
            <a:xfrm>
              <a:off x="4278431" y="2727967"/>
              <a:ext cx="178308" cy="147828"/>
            </a:xfrm>
            <a:custGeom>
              <a:avLst/>
              <a:gdLst/>
              <a:ahLst/>
              <a:cxnLst/>
              <a:rect l="0" t="0" r="0" b="0"/>
              <a:pathLst>
                <a:path w="178308" h="147828">
                  <a:moveTo>
                    <a:pt x="0" y="147828"/>
                  </a:moveTo>
                  <a:lnTo>
                    <a:pt x="89154" y="0"/>
                  </a:lnTo>
                  <a:lnTo>
                    <a:pt x="178308" y="147828"/>
                  </a:lnTo>
                  <a:lnTo>
                    <a:pt x="0" y="147828"/>
                  </a:ln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2" name="Shape 1899">
              <a:extLst>
                <a:ext uri="{FF2B5EF4-FFF2-40B4-BE49-F238E27FC236}">
                  <a16:creationId xmlns:a16="http://schemas.microsoft.com/office/drawing/2014/main" id="{DEB20B70-81FE-4CC0-9998-041EB049C84E}"/>
                </a:ext>
              </a:extLst>
            </p:cNvPr>
            <p:cNvSpPr/>
            <p:nvPr/>
          </p:nvSpPr>
          <p:spPr>
            <a:xfrm>
              <a:off x="1365305" y="1024898"/>
              <a:ext cx="3031935" cy="0"/>
            </a:xfrm>
            <a:custGeom>
              <a:avLst/>
              <a:gdLst/>
              <a:ahLst/>
              <a:cxnLst/>
              <a:rect l="0" t="0" r="0" b="0"/>
              <a:pathLst>
                <a:path w="3031935">
                  <a:moveTo>
                    <a:pt x="0" y="0"/>
                  </a:moveTo>
                  <a:lnTo>
                    <a:pt x="3031935" y="0"/>
                  </a:lnTo>
                </a:path>
              </a:pathLst>
            </a:custGeom>
            <a:noFill/>
            <a:ln w="28956"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3" name="Shape 1900">
              <a:extLst>
                <a:ext uri="{FF2B5EF4-FFF2-40B4-BE49-F238E27FC236}">
                  <a16:creationId xmlns:a16="http://schemas.microsoft.com/office/drawing/2014/main" id="{93590E35-024F-4F28-BAD6-63094C4350BA}"/>
                </a:ext>
              </a:extLst>
            </p:cNvPr>
            <p:cNvSpPr/>
            <p:nvPr/>
          </p:nvSpPr>
          <p:spPr>
            <a:xfrm>
              <a:off x="4385873" y="1767085"/>
              <a:ext cx="2171866" cy="0"/>
            </a:xfrm>
            <a:custGeom>
              <a:avLst/>
              <a:gdLst/>
              <a:ahLst/>
              <a:cxnLst/>
              <a:rect l="0" t="0" r="0" b="0"/>
              <a:pathLst>
                <a:path w="2171866">
                  <a:moveTo>
                    <a:pt x="0" y="0"/>
                  </a:moveTo>
                  <a:lnTo>
                    <a:pt x="2171866" y="0"/>
                  </a:lnTo>
                </a:path>
              </a:pathLst>
            </a:custGeom>
            <a:noFill/>
            <a:ln w="28956" cap="flat" cmpd="sng" algn="ctr">
              <a:solidFill>
                <a:srgbClr val="00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4" name="Shape 1901">
              <a:extLst>
                <a:ext uri="{FF2B5EF4-FFF2-40B4-BE49-F238E27FC236}">
                  <a16:creationId xmlns:a16="http://schemas.microsoft.com/office/drawing/2014/main" id="{ED924E56-7A35-45CE-B806-5833488B70B4}"/>
                </a:ext>
              </a:extLst>
            </p:cNvPr>
            <p:cNvSpPr/>
            <p:nvPr/>
          </p:nvSpPr>
          <p:spPr>
            <a:xfrm>
              <a:off x="4185467" y="1053091"/>
              <a:ext cx="385572" cy="691896"/>
            </a:xfrm>
            <a:custGeom>
              <a:avLst/>
              <a:gdLst/>
              <a:ahLst/>
              <a:cxnLst/>
              <a:rect l="0" t="0" r="0" b="0"/>
              <a:pathLst>
                <a:path w="385572" h="691896">
                  <a:moveTo>
                    <a:pt x="96393" y="0"/>
                  </a:moveTo>
                  <a:lnTo>
                    <a:pt x="289179" y="0"/>
                  </a:lnTo>
                  <a:lnTo>
                    <a:pt x="289179" y="499110"/>
                  </a:lnTo>
                  <a:lnTo>
                    <a:pt x="385572" y="499110"/>
                  </a:lnTo>
                  <a:lnTo>
                    <a:pt x="192786" y="691896"/>
                  </a:lnTo>
                  <a:lnTo>
                    <a:pt x="0" y="499110"/>
                  </a:lnTo>
                  <a:lnTo>
                    <a:pt x="96393" y="499110"/>
                  </a:lnTo>
                  <a:lnTo>
                    <a:pt x="96393" y="0"/>
                  </a:lnTo>
                  <a:close/>
                </a:path>
              </a:pathLst>
            </a:custGeom>
            <a:solidFill>
              <a:srgbClr val="FF99FF"/>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5" name="Shape 1902">
              <a:extLst>
                <a:ext uri="{FF2B5EF4-FFF2-40B4-BE49-F238E27FC236}">
                  <a16:creationId xmlns:a16="http://schemas.microsoft.com/office/drawing/2014/main" id="{EF9057BF-9AFD-4722-A7CF-17C83F0AFE51}"/>
                </a:ext>
              </a:extLst>
            </p:cNvPr>
            <p:cNvSpPr/>
            <p:nvPr/>
          </p:nvSpPr>
          <p:spPr>
            <a:xfrm>
              <a:off x="4185467" y="1053091"/>
              <a:ext cx="385572" cy="691896"/>
            </a:xfrm>
            <a:custGeom>
              <a:avLst/>
              <a:gdLst/>
              <a:ahLst/>
              <a:cxnLst/>
              <a:rect l="0" t="0" r="0" b="0"/>
              <a:pathLst>
                <a:path w="385572" h="691896">
                  <a:moveTo>
                    <a:pt x="0" y="499110"/>
                  </a:moveTo>
                  <a:lnTo>
                    <a:pt x="96393" y="499110"/>
                  </a:lnTo>
                  <a:lnTo>
                    <a:pt x="96393" y="0"/>
                  </a:lnTo>
                  <a:lnTo>
                    <a:pt x="289179" y="0"/>
                  </a:lnTo>
                  <a:lnTo>
                    <a:pt x="289179" y="499110"/>
                  </a:lnTo>
                  <a:lnTo>
                    <a:pt x="385572" y="499110"/>
                  </a:lnTo>
                  <a:lnTo>
                    <a:pt x="192786" y="691896"/>
                  </a:lnTo>
                  <a:lnTo>
                    <a:pt x="0" y="499110"/>
                  </a:ln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56" name="Rectangle 1903">
              <a:extLst>
                <a:ext uri="{FF2B5EF4-FFF2-40B4-BE49-F238E27FC236}">
                  <a16:creationId xmlns:a16="http://schemas.microsoft.com/office/drawing/2014/main" id="{6EE88612-BFF8-4B15-8C34-FC105F0D82F8}"/>
                </a:ext>
              </a:extLst>
            </p:cNvPr>
            <p:cNvSpPr/>
            <p:nvPr/>
          </p:nvSpPr>
          <p:spPr>
            <a:xfrm>
              <a:off x="4797252" y="1073576"/>
              <a:ext cx="1188256"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60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293,000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57" name="Rectangle 1904">
              <a:extLst>
                <a:ext uri="{FF2B5EF4-FFF2-40B4-BE49-F238E27FC236}">
                  <a16:creationId xmlns:a16="http://schemas.microsoft.com/office/drawing/2014/main" id="{627ACFC8-9599-422D-9A96-B9CEB144FA88}"/>
                </a:ext>
              </a:extLst>
            </p:cNvPr>
            <p:cNvSpPr/>
            <p:nvPr/>
          </p:nvSpPr>
          <p:spPr>
            <a:xfrm>
              <a:off x="5909820" y="1071320"/>
              <a:ext cx="269580" cy="29327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6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円</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5" name="Rectangle 1912">
              <a:extLst>
                <a:ext uri="{FF2B5EF4-FFF2-40B4-BE49-F238E27FC236}">
                  <a16:creationId xmlns:a16="http://schemas.microsoft.com/office/drawing/2014/main" id="{EFF4F0CA-6186-40BA-B831-8723383FE575}"/>
                </a:ext>
              </a:extLst>
            </p:cNvPr>
            <p:cNvSpPr/>
            <p:nvPr/>
          </p:nvSpPr>
          <p:spPr>
            <a:xfrm>
              <a:off x="3260782" y="1224333"/>
              <a:ext cx="304038"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800" b="1" i="0" u="none" strike="noStrike" kern="100" cap="none" spc="0" normalizeH="0" baseline="0" noProof="0" dirty="0">
                  <a:ln>
                    <a:noFill/>
                  </a:ln>
                  <a:solidFill>
                    <a:srgbClr val="FF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6" name="Rectangle 1913">
              <a:extLst>
                <a:ext uri="{FF2B5EF4-FFF2-40B4-BE49-F238E27FC236}">
                  <a16:creationId xmlns:a16="http://schemas.microsoft.com/office/drawing/2014/main" id="{52901956-EFFD-4ACF-9C30-FB3644532418}"/>
                </a:ext>
              </a:extLst>
            </p:cNvPr>
            <p:cNvSpPr/>
            <p:nvPr/>
          </p:nvSpPr>
          <p:spPr>
            <a:xfrm>
              <a:off x="3545033" y="1236976"/>
              <a:ext cx="412581"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800" b="1" i="0" u="none" strike="noStrike" kern="100" cap="none" spc="0" normalizeH="0" baseline="0" noProof="0" dirty="0">
                  <a:ln>
                    <a:noFill/>
                  </a:ln>
                  <a:solidFill>
                    <a:srgbClr val="FF0000"/>
                  </a:solidFill>
                  <a:effectLst/>
                  <a:uLnTx/>
                  <a:uFillTx/>
                  <a:latin typeface="Meiryo UI" panose="020B0604030504040204" pitchFamily="50" charset="-128"/>
                  <a:ea typeface="Calibri" panose="020F0502020204030204" pitchFamily="34" charset="0"/>
                  <a:cs typeface="Meiryo UI" panose="020B0604030504040204" pitchFamily="50" charset="-128"/>
                </a:rPr>
                <a:t>30</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7" name="Rectangle 1914">
              <a:extLst>
                <a:ext uri="{FF2B5EF4-FFF2-40B4-BE49-F238E27FC236}">
                  <a16:creationId xmlns:a16="http://schemas.microsoft.com/office/drawing/2014/main" id="{EF0EF855-BDA9-4C01-9EB4-2EC3B8E66135}"/>
                </a:ext>
              </a:extLst>
            </p:cNvPr>
            <p:cNvSpPr/>
            <p:nvPr/>
          </p:nvSpPr>
          <p:spPr>
            <a:xfrm>
              <a:off x="3936708" y="1236977"/>
              <a:ext cx="304038" cy="330760"/>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800" b="1" i="0" u="none" strike="noStrike" kern="100" cap="none" spc="0" normalizeH="0" baseline="0" noProof="0">
                  <a:ln>
                    <a:noFill/>
                  </a:ln>
                  <a:solidFill>
                    <a:srgbClr val="FF0000"/>
                  </a:solidFill>
                  <a:effectLst/>
                  <a:uLnTx/>
                  <a:uFillTx/>
                  <a:latin typeface="Calibri" panose="020F0502020204030204" pitchFamily="34" charset="0"/>
                  <a:ea typeface="Meiryo UI" panose="020B0604030504040204" pitchFamily="50" charset="-128"/>
                  <a:cs typeface="Meiryo UI" panose="020B0604030504040204" pitchFamily="50" charset="-128"/>
                </a:rPr>
                <a:t>％</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68" name="Rectangle 1915">
              <a:extLst>
                <a:ext uri="{FF2B5EF4-FFF2-40B4-BE49-F238E27FC236}">
                  <a16:creationId xmlns:a16="http://schemas.microsoft.com/office/drawing/2014/main" id="{77F48C39-6442-48D1-AF43-26C3E44B86D8}"/>
                </a:ext>
              </a:extLst>
            </p:cNvPr>
            <p:cNvSpPr/>
            <p:nvPr/>
          </p:nvSpPr>
          <p:spPr>
            <a:xfrm>
              <a:off x="4101014" y="3253737"/>
              <a:ext cx="711449"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1"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特定日</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69" name="Shape 1916">
              <a:extLst>
                <a:ext uri="{FF2B5EF4-FFF2-40B4-BE49-F238E27FC236}">
                  <a16:creationId xmlns:a16="http://schemas.microsoft.com/office/drawing/2014/main" id="{BD867309-ABD7-4F4E-8F58-2C5451C8F530}"/>
                </a:ext>
              </a:extLst>
            </p:cNvPr>
            <p:cNvSpPr/>
            <p:nvPr/>
          </p:nvSpPr>
          <p:spPr>
            <a:xfrm>
              <a:off x="1867463" y="2726444"/>
              <a:ext cx="190500" cy="163068"/>
            </a:xfrm>
            <a:custGeom>
              <a:avLst/>
              <a:gdLst/>
              <a:ahLst/>
              <a:cxnLst/>
              <a:rect l="0" t="0" r="0" b="0"/>
              <a:pathLst>
                <a:path w="190500" h="163068">
                  <a:moveTo>
                    <a:pt x="95250" y="0"/>
                  </a:moveTo>
                  <a:cubicBezTo>
                    <a:pt x="147853" y="0"/>
                    <a:pt x="190500" y="36499"/>
                    <a:pt x="190500" y="81534"/>
                  </a:cubicBezTo>
                  <a:cubicBezTo>
                    <a:pt x="190500" y="126568"/>
                    <a:pt x="147853" y="163068"/>
                    <a:pt x="95250" y="163068"/>
                  </a:cubicBezTo>
                  <a:cubicBezTo>
                    <a:pt x="42647" y="163068"/>
                    <a:pt x="0" y="126568"/>
                    <a:pt x="0" y="81534"/>
                  </a:cubicBezTo>
                  <a:cubicBezTo>
                    <a:pt x="0" y="36499"/>
                    <a:pt x="42647" y="0"/>
                    <a:pt x="95250" y="0"/>
                  </a:cubicBezTo>
                  <a:close/>
                </a:path>
              </a:pathLst>
            </a:custGeom>
            <a:solidFill>
              <a:srgbClr val="ED7D31"/>
            </a:solidFill>
            <a:ln w="0" cap="flat">
              <a:noFill/>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70" name="Shape 1917">
              <a:extLst>
                <a:ext uri="{FF2B5EF4-FFF2-40B4-BE49-F238E27FC236}">
                  <a16:creationId xmlns:a16="http://schemas.microsoft.com/office/drawing/2014/main" id="{96D36C39-90D5-494C-982D-732E7FDCCE7A}"/>
                </a:ext>
              </a:extLst>
            </p:cNvPr>
            <p:cNvSpPr/>
            <p:nvPr/>
          </p:nvSpPr>
          <p:spPr>
            <a:xfrm>
              <a:off x="1867463" y="2726444"/>
              <a:ext cx="190500" cy="163068"/>
            </a:xfrm>
            <a:custGeom>
              <a:avLst/>
              <a:gdLst/>
              <a:ahLst/>
              <a:cxnLst/>
              <a:rect l="0" t="0" r="0" b="0"/>
              <a:pathLst>
                <a:path w="190500" h="163068">
                  <a:moveTo>
                    <a:pt x="0" y="81534"/>
                  </a:moveTo>
                  <a:cubicBezTo>
                    <a:pt x="0" y="36499"/>
                    <a:pt x="42647" y="0"/>
                    <a:pt x="95250" y="0"/>
                  </a:cubicBezTo>
                  <a:cubicBezTo>
                    <a:pt x="147853" y="0"/>
                    <a:pt x="190500" y="36499"/>
                    <a:pt x="190500" y="81534"/>
                  </a:cubicBezTo>
                  <a:cubicBezTo>
                    <a:pt x="190500" y="126568"/>
                    <a:pt x="147853" y="163068"/>
                    <a:pt x="95250" y="163068"/>
                  </a:cubicBezTo>
                  <a:cubicBezTo>
                    <a:pt x="42647" y="163068"/>
                    <a:pt x="0" y="126568"/>
                    <a:pt x="0" y="81534"/>
                  </a:cubicBezTo>
                  <a:close/>
                </a:path>
              </a:pathLst>
            </a:custGeom>
            <a:noFill/>
            <a:ln w="12192" cap="flat" cmpd="sng" algn="ctr">
              <a:solidFill>
                <a:srgbClr val="FF0000"/>
              </a:solidFill>
              <a:prstDash val="solid"/>
              <a:miter lim="101600"/>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ysClr val="windowText" lastClr="000000"/>
                </a:solidFill>
                <a:effectLst/>
                <a:uLnTx/>
                <a:uFillTx/>
              </a:endParaRPr>
            </a:p>
          </p:txBody>
        </p:sp>
        <p:sp>
          <p:nvSpPr>
            <p:cNvPr id="71" name="Rectangle 1918">
              <a:extLst>
                <a:ext uri="{FF2B5EF4-FFF2-40B4-BE49-F238E27FC236}">
                  <a16:creationId xmlns:a16="http://schemas.microsoft.com/office/drawing/2014/main" id="{98E24794-2153-4491-8AC7-74F157268A0C}"/>
                </a:ext>
              </a:extLst>
            </p:cNvPr>
            <p:cNvSpPr/>
            <p:nvPr/>
          </p:nvSpPr>
          <p:spPr>
            <a:xfrm>
              <a:off x="1160094" y="2969078"/>
              <a:ext cx="237150"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2" name="Rectangle 1919">
              <a:extLst>
                <a:ext uri="{FF2B5EF4-FFF2-40B4-BE49-F238E27FC236}">
                  <a16:creationId xmlns:a16="http://schemas.microsoft.com/office/drawing/2014/main" id="{BAFF9D9B-E975-472A-BC83-0E30ED86DC1B}"/>
                </a:ext>
              </a:extLst>
            </p:cNvPr>
            <p:cNvSpPr/>
            <p:nvPr/>
          </p:nvSpPr>
          <p:spPr>
            <a:xfrm>
              <a:off x="1338402" y="2969078"/>
              <a:ext cx="295251"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sz="1400" b="0" i="0" u="none" strike="noStrike" kern="100" cap="none" spc="0" normalizeH="0" baseline="0" noProof="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60</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3" name="Rectangle 1920">
              <a:extLst>
                <a:ext uri="{FF2B5EF4-FFF2-40B4-BE49-F238E27FC236}">
                  <a16:creationId xmlns:a16="http://schemas.microsoft.com/office/drawing/2014/main" id="{A2DF8B20-18F6-497F-AF65-E37D76098644}"/>
                </a:ext>
              </a:extLst>
            </p:cNvPr>
            <p:cNvSpPr/>
            <p:nvPr/>
          </p:nvSpPr>
          <p:spPr>
            <a:xfrm>
              <a:off x="1560931" y="2969078"/>
              <a:ext cx="1493829" cy="257993"/>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歳に達した日）</a:t>
              </a:r>
              <a:endParaRPr kumimoji="0" lang="ja-JP" altLang="en-US" sz="1100" b="0" i="0" u="none" strike="noStrike" kern="100" cap="none" spc="0" normalizeH="0" baseline="0" noProof="0">
                <a:ln>
                  <a:noFill/>
                </a:ln>
                <a:solidFill>
                  <a:srgbClr val="000000"/>
                </a:solidFill>
                <a:effectLst/>
                <a:uLnTx/>
                <a:uFillTx/>
                <a:latin typeface="Calibri" panose="020F0502020204030204" pitchFamily="34" charset="0"/>
                <a:ea typeface="Calibri" panose="020F0502020204030204" pitchFamily="34" charset="0"/>
              </a:endParaRPr>
            </a:p>
          </p:txBody>
        </p:sp>
        <p:sp>
          <p:nvSpPr>
            <p:cNvPr id="74" name="Rectangle 1921">
              <a:extLst>
                <a:ext uri="{FF2B5EF4-FFF2-40B4-BE49-F238E27FC236}">
                  <a16:creationId xmlns:a16="http://schemas.microsoft.com/office/drawing/2014/main" id="{55597FF3-1B29-4FDD-94DB-80BEB7987AFF}"/>
                </a:ext>
              </a:extLst>
            </p:cNvPr>
            <p:cNvSpPr/>
            <p:nvPr/>
          </p:nvSpPr>
          <p:spPr>
            <a:xfrm>
              <a:off x="3779898" y="2936697"/>
              <a:ext cx="1422898" cy="257992"/>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ja-JP" altLang="en-US" sz="1400" b="0" i="0" u="none" strike="noStrike" kern="100" cap="none" spc="0" normalizeH="0" baseline="0" noProof="0" dirty="0">
                  <a:ln>
                    <a:noFill/>
                  </a:ln>
                  <a:solidFill>
                    <a:srgbClr val="000000"/>
                  </a:solidFill>
                  <a:effectLst/>
                  <a:uLnTx/>
                  <a:uFillTx/>
                  <a:latin typeface="Calibri" panose="020F0502020204030204" pitchFamily="34" charset="0"/>
                  <a:ea typeface="Meiryo UI" panose="020B0604030504040204" pitchFamily="50" charset="-128"/>
                  <a:cs typeface="Meiryo UI" panose="020B0604030504040204" pitchFamily="50" charset="-128"/>
                </a:rPr>
                <a:t>（４月１日）</a:t>
              </a:r>
              <a:endParaRPr kumimoji="0" lang="ja-JP" altLang="en-US" sz="11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grpSp>
      <p:cxnSp>
        <p:nvCxnSpPr>
          <p:cNvPr id="75" name="直線コネクタ 74">
            <a:extLst>
              <a:ext uri="{FF2B5EF4-FFF2-40B4-BE49-F238E27FC236}">
                <a16:creationId xmlns:a16="http://schemas.microsoft.com/office/drawing/2014/main" id="{43B63A85-9833-420B-B635-58AC1AFA7719}"/>
              </a:ext>
            </a:extLst>
          </p:cNvPr>
          <p:cNvCxnSpPr>
            <a:cxnSpLocks/>
          </p:cNvCxnSpPr>
          <p:nvPr/>
        </p:nvCxnSpPr>
        <p:spPr>
          <a:xfrm>
            <a:off x="526375" y="133320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77" name="Rectangle 1888">
            <a:extLst>
              <a:ext uri="{FF2B5EF4-FFF2-40B4-BE49-F238E27FC236}">
                <a16:creationId xmlns:a16="http://schemas.microsoft.com/office/drawing/2014/main" id="{ECB80D42-8AC7-420B-B0B3-B049FACEC3E5}"/>
              </a:ext>
            </a:extLst>
          </p:cNvPr>
          <p:cNvSpPr/>
          <p:nvPr/>
        </p:nvSpPr>
        <p:spPr>
          <a:xfrm>
            <a:off x="5179572" y="5111751"/>
            <a:ext cx="2024082" cy="160071"/>
          </a:xfrm>
          <a:prstGeom prst="rect">
            <a:avLst/>
          </a:prstGeom>
          <a:ln>
            <a:noFill/>
          </a:ln>
        </p:spPr>
        <p:txBody>
          <a:bodyPr vert="horz" lIns="0" tIns="0" rIns="0" bIns="0" rtlCol="0">
            <a:noAutofit/>
          </a:bodyPr>
          <a:lstStyle/>
          <a:p>
            <a:pPr marL="0" marR="0" lvl="0" indent="0" defTabSz="914400" eaLnBrk="1" fontAlgn="auto" latinLnBrk="0" hangingPunct="1">
              <a:lnSpc>
                <a:spcPct val="107000"/>
              </a:lnSpc>
              <a:spcBef>
                <a:spcPts val="0"/>
              </a:spcBef>
              <a:spcAft>
                <a:spcPts val="800"/>
              </a:spcAft>
              <a:buClrTx/>
              <a:buSzTx/>
              <a:buFontTx/>
              <a:buNone/>
              <a:tabLst/>
              <a:defRPr/>
            </a:pP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高校等教育職</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2</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級</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150</a:t>
            </a:r>
            <a:r>
              <a:rPr kumimoji="0" lang="ja-JP" altLang="en-US"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号給</a:t>
            </a:r>
            <a:r>
              <a:rPr kumimoji="0" lang="en-US" altLang="ja-JP" sz="1050" b="1" i="0" u="none" strike="noStrike" kern="100" cap="none" spc="0" normalizeH="0" baseline="0" noProof="0" dirty="0">
                <a:ln>
                  <a:noFill/>
                </a:ln>
                <a:solidFill>
                  <a:srgbClr val="000000"/>
                </a:solidFill>
                <a:effectLst/>
                <a:uLnTx/>
                <a:uFillTx/>
                <a:latin typeface="Meiryo UI" panose="020B0604030504040204" pitchFamily="50" charset="-128"/>
                <a:ea typeface="Calibri" panose="020F0502020204030204" pitchFamily="34" charset="0"/>
                <a:cs typeface="Meiryo UI" panose="020B0604030504040204" pitchFamily="50" charset="-128"/>
              </a:rPr>
              <a:t>】</a:t>
            </a:r>
            <a:endParaRPr kumimoji="0" lang="ja-JP" altLang="en-US" sz="1100" b="1"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endParaRPr>
          </a:p>
        </p:txBody>
      </p:sp>
      <p:sp>
        <p:nvSpPr>
          <p:cNvPr id="2" name="スライド番号プレースホルダー 1">
            <a:extLst>
              <a:ext uri="{FF2B5EF4-FFF2-40B4-BE49-F238E27FC236}">
                <a16:creationId xmlns:a16="http://schemas.microsoft.com/office/drawing/2014/main" id="{335AC963-5DC1-4CF5-AECA-BB22FFC178E8}"/>
              </a:ext>
            </a:extLst>
          </p:cNvPr>
          <p:cNvSpPr>
            <a:spLocks noGrp="1"/>
          </p:cNvSpPr>
          <p:nvPr>
            <p:ph type="sldNum" sz="quarter" idx="12"/>
          </p:nvPr>
        </p:nvSpPr>
        <p:spPr/>
        <p:txBody>
          <a:bodyPr/>
          <a:lstStyle/>
          <a:p>
            <a:fld id="{5B6709DF-EC61-433D-BD3A-50B4378470A9}" type="slidenum">
              <a:rPr kumimoji="1" lang="ja-JP" altLang="en-US" smtClean="0"/>
              <a:t>23</a:t>
            </a:fld>
            <a:endParaRPr kumimoji="1" lang="ja-JP" altLang="en-US"/>
          </a:p>
        </p:txBody>
      </p:sp>
    </p:spTree>
    <p:extLst>
      <p:ext uri="{BB962C8B-B14F-4D97-AF65-F5344CB8AC3E}">
        <p14:creationId xmlns:p14="http://schemas.microsoft.com/office/powerpoint/2010/main" val="3480195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正方形/長方形 219">
            <a:extLst>
              <a:ext uri="{FF2B5EF4-FFF2-40B4-BE49-F238E27FC236}">
                <a16:creationId xmlns:a16="http://schemas.microsoft.com/office/drawing/2014/main" id="{2C60504C-C368-46CB-A54C-D092FAE556B4}"/>
              </a:ext>
            </a:extLst>
          </p:cNvPr>
          <p:cNvSpPr/>
          <p:nvPr/>
        </p:nvSpPr>
        <p:spPr>
          <a:xfrm>
            <a:off x="345679" y="1176832"/>
            <a:ext cx="9337139" cy="120231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ポイント</a:t>
            </a: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E7E6E6">
                    <a:lumMod val="90000"/>
                  </a:srgbClr>
                </a:solidFill>
                <a:effectLst/>
                <a:uLnTx/>
                <a:uFillTx/>
                <a:latin typeface="メイリオ" panose="020B0604030504040204" pitchFamily="50" charset="-128"/>
                <a:ea typeface="メイリオ" panose="020B0604030504040204" pitchFamily="50" charset="-128"/>
                <a:cs typeface="+mn-cs"/>
              </a:rPr>
              <a:t>　●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管理監督職の職員が役職定年により管理監督職以外の職に降任等された場合は、７割措置後の</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給料月額に加えて、管理監督職勤務上限年齢調整額を支給し、役職定年年齢前の給料月額の</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７割水準となるよう措置します</a:t>
            </a:r>
            <a:r>
              <a:rPr kumimoji="1" lang="ja-JP" altLang="en-US"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1" name="正方形/長方形 220">
            <a:extLst>
              <a:ext uri="{FF2B5EF4-FFF2-40B4-BE49-F238E27FC236}">
                <a16:creationId xmlns:a16="http://schemas.microsoft.com/office/drawing/2014/main" id="{23D60271-516A-4769-B2EF-BF09501EB654}"/>
              </a:ext>
            </a:extLst>
          </p:cNvPr>
          <p:cNvSpPr/>
          <p:nvPr/>
        </p:nvSpPr>
        <p:spPr>
          <a:xfrm>
            <a:off x="345679" y="654777"/>
            <a:ext cx="5089922"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ts val="28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　役職定年により降任等をされた職員の給料</a:t>
            </a:r>
            <a:endPar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3" name="正方形/長方形 222">
            <a:extLst>
              <a:ext uri="{FF2B5EF4-FFF2-40B4-BE49-F238E27FC236}">
                <a16:creationId xmlns:a16="http://schemas.microsoft.com/office/drawing/2014/main" id="{6DE626F2-78D0-42C4-9D8C-14A0265AA6DD}"/>
              </a:ext>
            </a:extLst>
          </p:cNvPr>
          <p:cNvSpPr/>
          <p:nvPr/>
        </p:nvSpPr>
        <p:spPr>
          <a:xfrm>
            <a:off x="368216" y="2537524"/>
            <a:ext cx="9206708" cy="2203167"/>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（１）管理監督職勤務上限年齢制による降任等された後の給料格付について</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① 降任等された後の「級」</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教育職給料表適用職員は教諭へ降任するため、「２級」への格付けとなります。</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事務職給料表適用職員は専門員</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補佐</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総括</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または統括補佐専門員へ降任するため、「６級」への</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格付けとなります。</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ts val="5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② 降任等された後の「号給」</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降格した日の前日に受けていた号給と同じ額の号給（同じ額の号給がないときは、直近下位の額の</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号給）と</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なります</a:t>
            </a:r>
            <a:r>
              <a:rPr kumimoji="1" lang="ja-JP"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224" name="直線コネクタ 223">
            <a:extLst>
              <a:ext uri="{FF2B5EF4-FFF2-40B4-BE49-F238E27FC236}">
                <a16:creationId xmlns:a16="http://schemas.microsoft.com/office/drawing/2014/main" id="{E662A7EB-AC7E-4F39-BD2F-DE14C233C385}"/>
              </a:ext>
            </a:extLst>
          </p:cNvPr>
          <p:cNvCxnSpPr>
            <a:cxnSpLocks/>
          </p:cNvCxnSpPr>
          <p:nvPr/>
        </p:nvCxnSpPr>
        <p:spPr>
          <a:xfrm>
            <a:off x="479241" y="1455758"/>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1" name="正方形/長方形 10">
            <a:extLst>
              <a:ext uri="{FF2B5EF4-FFF2-40B4-BE49-F238E27FC236}">
                <a16:creationId xmlns:a16="http://schemas.microsoft.com/office/drawing/2014/main" id="{98A92A53-6207-401F-A390-C3B5750888FF}"/>
              </a:ext>
            </a:extLst>
          </p:cNvPr>
          <p:cNvSpPr/>
          <p:nvPr/>
        </p:nvSpPr>
        <p:spPr>
          <a:xfrm>
            <a:off x="203861" y="10304"/>
            <a:ext cx="7629397" cy="83099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　給料・諸手当</a:t>
            </a:r>
            <a:endPar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4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12" name="直線コネクタ 11">
            <a:extLst>
              <a:ext uri="{FF2B5EF4-FFF2-40B4-BE49-F238E27FC236}">
                <a16:creationId xmlns:a16="http://schemas.microsoft.com/office/drawing/2014/main" id="{853F806B-245D-4B2E-BAB1-EDB8E2E59440}"/>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 name="表 3">
            <a:extLst>
              <a:ext uri="{FF2B5EF4-FFF2-40B4-BE49-F238E27FC236}">
                <a16:creationId xmlns:a16="http://schemas.microsoft.com/office/drawing/2014/main" id="{58579837-E1C2-4CEA-8B71-5F5FA0BDFA65}"/>
              </a:ext>
            </a:extLst>
          </p:cNvPr>
          <p:cNvGraphicFramePr>
            <a:graphicFrameLocks noGrp="1"/>
          </p:cNvGraphicFramePr>
          <p:nvPr>
            <p:extLst/>
          </p:nvPr>
        </p:nvGraphicFramePr>
        <p:xfrm>
          <a:off x="3389619" y="4936261"/>
          <a:ext cx="5780268" cy="710180"/>
        </p:xfrm>
        <a:graphic>
          <a:graphicData uri="http://schemas.openxmlformats.org/drawingml/2006/table">
            <a:tbl>
              <a:tblPr>
                <a:tableStyleId>{5C22544A-7EE6-4342-B048-85BDC9FD1C3A}</a:tableStyleId>
              </a:tblPr>
              <a:tblGrid>
                <a:gridCol w="963378">
                  <a:extLst>
                    <a:ext uri="{9D8B030D-6E8A-4147-A177-3AD203B41FA5}">
                      <a16:colId xmlns:a16="http://schemas.microsoft.com/office/drawing/2014/main" val="454891912"/>
                    </a:ext>
                  </a:extLst>
                </a:gridCol>
                <a:gridCol w="1374359">
                  <a:extLst>
                    <a:ext uri="{9D8B030D-6E8A-4147-A177-3AD203B41FA5}">
                      <a16:colId xmlns:a16="http://schemas.microsoft.com/office/drawing/2014/main" val="2434915761"/>
                    </a:ext>
                  </a:extLst>
                </a:gridCol>
                <a:gridCol w="1104396">
                  <a:extLst>
                    <a:ext uri="{9D8B030D-6E8A-4147-A177-3AD203B41FA5}">
                      <a16:colId xmlns:a16="http://schemas.microsoft.com/office/drawing/2014/main" val="2703059228"/>
                    </a:ext>
                  </a:extLst>
                </a:gridCol>
                <a:gridCol w="1144194">
                  <a:extLst>
                    <a:ext uri="{9D8B030D-6E8A-4147-A177-3AD203B41FA5}">
                      <a16:colId xmlns:a16="http://schemas.microsoft.com/office/drawing/2014/main" val="3825919896"/>
                    </a:ext>
                  </a:extLst>
                </a:gridCol>
                <a:gridCol w="1193941">
                  <a:extLst>
                    <a:ext uri="{9D8B030D-6E8A-4147-A177-3AD203B41FA5}">
                      <a16:colId xmlns:a16="http://schemas.microsoft.com/office/drawing/2014/main" val="3017508700"/>
                    </a:ext>
                  </a:extLst>
                </a:gridCol>
              </a:tblGrid>
              <a:tr h="377908">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職名</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教諭</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4">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教頭</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副校長</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校長</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57290358"/>
                  </a:ext>
                </a:extLst>
              </a:tr>
              <a:tr h="332272">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40000"/>
                        <a:lumOff val="60000"/>
                      </a:schemeClr>
                    </a:solidFill>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２級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4">
                        <a:lumMod val="40000"/>
                        <a:lumOff val="60000"/>
                      </a:schemeClr>
                    </a:solidFill>
                  </a:tcPr>
                </a:tc>
                <a:tc gridSpan="2">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３級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tc hMerge="1">
                  <a:txBody>
                    <a:bodyPr/>
                    <a:lstStyle/>
                    <a:p>
                      <a:endParaRPr kumimoji="1" lang="ja-JP" altLang="en-US"/>
                    </a:p>
                  </a:txBody>
                  <a:tcPr/>
                </a:tc>
                <a:tc>
                  <a:txBody>
                    <a:bodyPr/>
                    <a:lstStyle/>
                    <a:p>
                      <a:pPr algn="ctr" fontAlgn="ctr"/>
                      <a:r>
                        <a:rPr lang="ja-JP" altLang="en-US" sz="1400" u="none" strike="noStrike" dirty="0">
                          <a:effectLst/>
                          <a:latin typeface="Meiryo UI" panose="020B0604030504040204" pitchFamily="50" charset="-128"/>
                          <a:ea typeface="Meiryo UI" panose="020B0604030504040204" pitchFamily="50" charset="-128"/>
                        </a:rPr>
                        <a:t>４級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6">
                        <a:lumMod val="40000"/>
                        <a:lumOff val="60000"/>
                      </a:schemeClr>
                    </a:solidFill>
                  </a:tcPr>
                </a:tc>
                <a:extLst>
                  <a:ext uri="{0D108BD9-81ED-4DB2-BD59-A6C34878D82A}">
                    <a16:rowId xmlns:a16="http://schemas.microsoft.com/office/drawing/2014/main" val="884261653"/>
                  </a:ext>
                </a:extLst>
              </a:tr>
            </a:tbl>
          </a:graphicData>
        </a:graphic>
      </p:graphicFrame>
      <p:sp>
        <p:nvSpPr>
          <p:cNvPr id="13" name="楕円 12">
            <a:extLst>
              <a:ext uri="{FF2B5EF4-FFF2-40B4-BE49-F238E27FC236}">
                <a16:creationId xmlns:a16="http://schemas.microsoft.com/office/drawing/2014/main" id="{2F653CB3-00A2-4997-AAFB-8D979C093F9C}"/>
              </a:ext>
            </a:extLst>
          </p:cNvPr>
          <p:cNvSpPr/>
          <p:nvPr/>
        </p:nvSpPr>
        <p:spPr>
          <a:xfrm>
            <a:off x="4631705" y="4934630"/>
            <a:ext cx="854410" cy="710179"/>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7" name="矢印: 上カーブ 6">
            <a:extLst>
              <a:ext uri="{FF2B5EF4-FFF2-40B4-BE49-F238E27FC236}">
                <a16:creationId xmlns:a16="http://schemas.microsoft.com/office/drawing/2014/main" id="{95C8C006-ABFD-4DC1-92B7-7E5FD1E70899}"/>
              </a:ext>
            </a:extLst>
          </p:cNvPr>
          <p:cNvSpPr/>
          <p:nvPr/>
        </p:nvSpPr>
        <p:spPr>
          <a:xfrm flipH="1" flipV="1">
            <a:off x="4953000" y="4592194"/>
            <a:ext cx="1564758" cy="307777"/>
          </a:xfrm>
          <a:prstGeom prst="curved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E75386A4-F532-41EB-9FD2-79ED18EDA188}"/>
              </a:ext>
            </a:extLst>
          </p:cNvPr>
          <p:cNvSpPr txBox="1"/>
          <p:nvPr/>
        </p:nvSpPr>
        <p:spPr>
          <a:xfrm>
            <a:off x="6509556" y="4634115"/>
            <a:ext cx="1056875"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降任・降格</a:t>
            </a:r>
          </a:p>
        </p:txBody>
      </p:sp>
      <p:graphicFrame>
        <p:nvGraphicFramePr>
          <p:cNvPr id="16" name="表 15">
            <a:extLst>
              <a:ext uri="{FF2B5EF4-FFF2-40B4-BE49-F238E27FC236}">
                <a16:creationId xmlns:a16="http://schemas.microsoft.com/office/drawing/2014/main" id="{61FC64FD-FE3F-4220-B274-C9F3FDE63194}"/>
              </a:ext>
            </a:extLst>
          </p:cNvPr>
          <p:cNvGraphicFramePr>
            <a:graphicFrameLocks noGrp="1"/>
          </p:cNvGraphicFramePr>
          <p:nvPr>
            <p:extLst/>
          </p:nvPr>
        </p:nvGraphicFramePr>
        <p:xfrm>
          <a:off x="3389619" y="5646441"/>
          <a:ext cx="3429879" cy="710180"/>
        </p:xfrm>
        <a:graphic>
          <a:graphicData uri="http://schemas.openxmlformats.org/drawingml/2006/table">
            <a:tbl>
              <a:tblPr>
                <a:tableStyleId>{5C22544A-7EE6-4342-B048-85BDC9FD1C3A}</a:tableStyleId>
              </a:tblPr>
              <a:tblGrid>
                <a:gridCol w="964220">
                  <a:extLst>
                    <a:ext uri="{9D8B030D-6E8A-4147-A177-3AD203B41FA5}">
                      <a16:colId xmlns:a16="http://schemas.microsoft.com/office/drawing/2014/main" val="454891912"/>
                    </a:ext>
                  </a:extLst>
                </a:gridCol>
                <a:gridCol w="1373830">
                  <a:extLst>
                    <a:ext uri="{9D8B030D-6E8A-4147-A177-3AD203B41FA5}">
                      <a16:colId xmlns:a16="http://schemas.microsoft.com/office/drawing/2014/main" val="2434915761"/>
                    </a:ext>
                  </a:extLst>
                </a:gridCol>
                <a:gridCol w="1091829">
                  <a:extLst>
                    <a:ext uri="{9D8B030D-6E8A-4147-A177-3AD203B41FA5}">
                      <a16:colId xmlns:a16="http://schemas.microsoft.com/office/drawing/2014/main" val="2703059228"/>
                    </a:ext>
                  </a:extLst>
                </a:gridCol>
              </a:tblGrid>
              <a:tr h="377908">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級号給</a:t>
                      </a:r>
                    </a:p>
                  </a:txBody>
                  <a:tcPr marL="9525" marR="9525" marT="9525" marB="0" anchor="ctr">
                    <a:solidFill>
                      <a:schemeClr val="accent1">
                        <a:lumMod val="40000"/>
                        <a:lumOff val="6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２級</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165</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号給</a:t>
                      </a:r>
                    </a:p>
                  </a:txBody>
                  <a:tcPr marL="9525" marR="9525" marT="9525" marB="0" anchor="ctr">
                    <a:solidFill>
                      <a:schemeClr val="accent4">
                        <a:lumMod val="40000"/>
                        <a:lumOff val="6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３級</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97</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号給</a:t>
                      </a:r>
                    </a:p>
                  </a:txBody>
                  <a:tcPr marL="9525" marR="9525" marT="9525" marB="0" anchor="ctr">
                    <a:solidFill>
                      <a:schemeClr val="accent6">
                        <a:lumMod val="40000"/>
                        <a:lumOff val="60000"/>
                      </a:schemeClr>
                    </a:solidFill>
                  </a:tcPr>
                </a:tc>
                <a:extLst>
                  <a:ext uri="{0D108BD9-81ED-4DB2-BD59-A6C34878D82A}">
                    <a16:rowId xmlns:a16="http://schemas.microsoft.com/office/drawing/2014/main" val="57290358"/>
                  </a:ext>
                </a:extLst>
              </a:tr>
              <a:tr h="332272">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給料月額</a:t>
                      </a:r>
                    </a:p>
                  </a:txBody>
                  <a:tcPr marL="9525" marR="9525" marT="9525" marB="0" anchor="ctr">
                    <a:solidFill>
                      <a:schemeClr val="accent1">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408,500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9525" marR="9525" marT="9525" marB="0" anchor="ctr">
                    <a:solidFill>
                      <a:schemeClr val="accent4">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424,500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円</a:t>
                      </a:r>
                    </a:p>
                  </a:txBody>
                  <a:tcPr marL="9525" marR="9525" marT="9525" marB="0" anchor="ctr">
                    <a:solidFill>
                      <a:schemeClr val="accent6">
                        <a:lumMod val="40000"/>
                        <a:lumOff val="60000"/>
                      </a:schemeClr>
                    </a:solidFill>
                  </a:tcPr>
                </a:tc>
                <a:extLst>
                  <a:ext uri="{0D108BD9-81ED-4DB2-BD59-A6C34878D82A}">
                    <a16:rowId xmlns:a16="http://schemas.microsoft.com/office/drawing/2014/main" val="884261653"/>
                  </a:ext>
                </a:extLst>
              </a:tr>
            </a:tbl>
          </a:graphicData>
        </a:graphic>
      </p:graphicFrame>
      <p:sp>
        <p:nvSpPr>
          <p:cNvPr id="17" name="正方形/長方形 16">
            <a:extLst>
              <a:ext uri="{FF2B5EF4-FFF2-40B4-BE49-F238E27FC236}">
                <a16:creationId xmlns:a16="http://schemas.microsoft.com/office/drawing/2014/main" id="{151D8D9F-033A-4023-A469-FD9FFDDC59BE}"/>
              </a:ext>
            </a:extLst>
          </p:cNvPr>
          <p:cNvSpPr/>
          <p:nvPr/>
        </p:nvSpPr>
        <p:spPr>
          <a:xfrm>
            <a:off x="2679406" y="4485939"/>
            <a:ext cx="6776566" cy="2280621"/>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 name="楕円 5">
            <a:extLst>
              <a:ext uri="{FF2B5EF4-FFF2-40B4-BE49-F238E27FC236}">
                <a16:creationId xmlns:a16="http://schemas.microsoft.com/office/drawing/2014/main" id="{A14210C8-6099-4756-8265-C016712C5C15}"/>
              </a:ext>
            </a:extLst>
          </p:cNvPr>
          <p:cNvSpPr/>
          <p:nvPr/>
        </p:nvSpPr>
        <p:spPr>
          <a:xfrm rot="1717502">
            <a:off x="5809285" y="5022772"/>
            <a:ext cx="1400542" cy="53389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矢印: 上カーブ 17">
            <a:extLst>
              <a:ext uri="{FF2B5EF4-FFF2-40B4-BE49-F238E27FC236}">
                <a16:creationId xmlns:a16="http://schemas.microsoft.com/office/drawing/2014/main" id="{2197EC1F-522B-4FC4-BE43-1EA3118071F0}"/>
              </a:ext>
            </a:extLst>
          </p:cNvPr>
          <p:cNvSpPr/>
          <p:nvPr/>
        </p:nvSpPr>
        <p:spPr>
          <a:xfrm flipH="1">
            <a:off x="4944798" y="6391044"/>
            <a:ext cx="1564758" cy="297510"/>
          </a:xfrm>
          <a:prstGeom prst="curved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9" name="テキスト ボックス 18">
            <a:extLst>
              <a:ext uri="{FF2B5EF4-FFF2-40B4-BE49-F238E27FC236}">
                <a16:creationId xmlns:a16="http://schemas.microsoft.com/office/drawing/2014/main" id="{750979C4-38FE-48BD-AB50-7261BF3B652C}"/>
              </a:ext>
            </a:extLst>
          </p:cNvPr>
          <p:cNvSpPr txBox="1"/>
          <p:nvPr/>
        </p:nvSpPr>
        <p:spPr>
          <a:xfrm>
            <a:off x="6526716" y="6346336"/>
            <a:ext cx="2387512"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同額または直近下位の額</a:t>
            </a:r>
          </a:p>
        </p:txBody>
      </p:sp>
      <p:sp>
        <p:nvSpPr>
          <p:cNvPr id="20" name="正方形/長方形 19">
            <a:extLst>
              <a:ext uri="{FF2B5EF4-FFF2-40B4-BE49-F238E27FC236}">
                <a16:creationId xmlns:a16="http://schemas.microsoft.com/office/drawing/2014/main" id="{331EEE0C-DBCF-41A5-8ADC-7E5C432932CF}"/>
              </a:ext>
            </a:extLst>
          </p:cNvPr>
          <p:cNvSpPr/>
          <p:nvPr/>
        </p:nvSpPr>
        <p:spPr>
          <a:xfrm>
            <a:off x="2756151" y="4565580"/>
            <a:ext cx="2120105" cy="323165"/>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小中学校教育職給料表</a:t>
            </a:r>
            <a:endParaRPr kumimoji="1" lang="en-US" altLang="ja-JP" sz="1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1" name="正方形/長方形 20">
            <a:extLst>
              <a:ext uri="{FF2B5EF4-FFF2-40B4-BE49-F238E27FC236}">
                <a16:creationId xmlns:a16="http://schemas.microsoft.com/office/drawing/2014/main" id="{D1AEEC08-C6DC-4AFD-A42E-4C1FE8E78ACE}"/>
              </a:ext>
            </a:extLst>
          </p:cNvPr>
          <p:cNvSpPr/>
          <p:nvPr/>
        </p:nvSpPr>
        <p:spPr>
          <a:xfrm>
            <a:off x="1185771" y="5366999"/>
            <a:ext cx="1555610" cy="338554"/>
          </a:xfrm>
          <a:prstGeom prst="rect">
            <a:avLst/>
          </a:prstGeom>
        </p:spPr>
        <p:txBody>
          <a:bodyPr wrap="square">
            <a:spAutoFit/>
          </a:bodyPr>
          <a:lstStyle/>
          <a:p>
            <a:pPr marL="0" marR="0" lvl="0" indent="-1651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３級職員の例</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7B495000-2110-423A-B809-1C6A84511B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B6709DF-EC61-433D-BD3A-50B4378470A9}" type="slidenum">
              <a:rPr kumimoji="1" lang="ja-JP" altLang="en-US" sz="975"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975" b="0" i="0" u="none" strike="noStrike" kern="1200" cap="none" spc="0" normalizeH="0" baseline="0" noProof="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061764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04375095-B22C-499D-8AE8-330CD3EBDBC0}"/>
              </a:ext>
            </a:extLst>
          </p:cNvPr>
          <p:cNvPicPr>
            <a:picLocks noChangeAspect="1"/>
          </p:cNvPicPr>
          <p:nvPr/>
        </p:nvPicPr>
        <p:blipFill>
          <a:blip r:embed="rId2"/>
          <a:stretch>
            <a:fillRect/>
          </a:stretch>
        </p:blipFill>
        <p:spPr>
          <a:xfrm>
            <a:off x="7479" y="3263766"/>
            <a:ext cx="7520524" cy="3540070"/>
          </a:xfrm>
          <a:prstGeom prst="rect">
            <a:avLst/>
          </a:prstGeom>
        </p:spPr>
      </p:pic>
      <p:sp>
        <p:nvSpPr>
          <p:cNvPr id="223" name="正方形/長方形 222">
            <a:extLst>
              <a:ext uri="{FF2B5EF4-FFF2-40B4-BE49-F238E27FC236}">
                <a16:creationId xmlns:a16="http://schemas.microsoft.com/office/drawing/2014/main" id="{6DE626F2-78D0-42C4-9D8C-14A0265AA6DD}"/>
              </a:ext>
            </a:extLst>
          </p:cNvPr>
          <p:cNvSpPr/>
          <p:nvPr/>
        </p:nvSpPr>
        <p:spPr>
          <a:xfrm>
            <a:off x="290518" y="1117083"/>
            <a:ext cx="9339922" cy="1123384"/>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（２）管理監督職勤務上限年齢調整額</a:t>
            </a:r>
            <a:endParaRPr lang="en-US" altLang="ja-JP" sz="1600" dirty="0">
              <a:latin typeface="Meiryo UI" panose="020B0604030504040204" pitchFamily="50" charset="-128"/>
              <a:ea typeface="Meiryo UI" panose="020B0604030504040204" pitchFamily="50" charset="-128"/>
            </a:endParaRPr>
          </a:p>
          <a:p>
            <a:pPr indent="-165100"/>
            <a:endParaRPr lang="en-US" altLang="ja-JP" sz="3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　管理監督職勤務上限年齢による降任等をされた職員は、給料月額７割措置による減額と、降任等による</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給料月額の減額との二重の引下げになるため、７割措置後の給料月額のほか、管理監督職勤務上限</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年齢調整額を給料として支給し、降任等される前の給料月額の７割水準となるよう措置します。</a:t>
            </a:r>
            <a:endParaRPr lang="en-US" altLang="ja-JP" sz="16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A9E6AA3F-3A30-4818-AE65-9F4C1765B12E}"/>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8" name="直線コネクタ 7">
            <a:extLst>
              <a:ext uri="{FF2B5EF4-FFF2-40B4-BE49-F238E27FC236}">
                <a16:creationId xmlns:a16="http://schemas.microsoft.com/office/drawing/2014/main" id="{63CD70D6-9420-47D5-9D82-B6143A9DD814}"/>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0" name="吹き出し: 角を丸めた四角形 9">
            <a:extLst>
              <a:ext uri="{FF2B5EF4-FFF2-40B4-BE49-F238E27FC236}">
                <a16:creationId xmlns:a16="http://schemas.microsoft.com/office/drawing/2014/main" id="{D0908296-1835-49E7-B51F-E2045824C8CB}"/>
              </a:ext>
            </a:extLst>
          </p:cNvPr>
          <p:cNvSpPr/>
          <p:nvPr/>
        </p:nvSpPr>
        <p:spPr>
          <a:xfrm>
            <a:off x="6783976" y="4229509"/>
            <a:ext cx="2917372" cy="758734"/>
          </a:xfrm>
          <a:prstGeom prst="wedgeRoundRectCallout">
            <a:avLst>
              <a:gd name="adj1" fmla="val -57715"/>
              <a:gd name="adj2" fmla="val 10288"/>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114300" indent="-114300" algn="l" hangingPunct="0">
              <a:lnSpc>
                <a:spcPts val="1200"/>
              </a:lnSpc>
              <a:spcAft>
                <a:spcPts val="0"/>
              </a:spcAft>
            </a:pP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降任後の給料月額×</a:t>
            </a:r>
            <a:r>
              <a:rPr lang="en-US"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 ＋</a:t>
            </a:r>
            <a:r>
              <a:rPr lang="ja-JP" sz="1000" u="sng"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（Ａ－Ｂ）</a:t>
            </a:r>
            <a:endPar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marL="82550" indent="-82550" algn="l" hangingPunct="0">
              <a:lnSpc>
                <a:spcPts val="1200"/>
              </a:lnSpc>
              <a:spcAft>
                <a:spcPts val="0"/>
              </a:spcAft>
            </a:pP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　　　　　　　　　　　 ※</a:t>
            </a:r>
            <a:r>
              <a:rPr lang="ja-JP" sz="800" u="sng"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管理監督職勤務上限年齢調整額</a:t>
            </a:r>
            <a:endPar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marL="82550" indent="-82550" algn="l" hangingPunct="0">
              <a:lnSpc>
                <a:spcPts val="1200"/>
              </a:lnSpc>
              <a:spcAft>
                <a:spcPts val="0"/>
              </a:spcAft>
            </a:pP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２</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９３</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５</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００円＋（</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３１７</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９００</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２９３</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５</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００円）</a:t>
            </a:r>
            <a:endPar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marL="82550" indent="-82550" algn="l" hangingPunct="0">
              <a:lnSpc>
                <a:spcPts val="1200"/>
              </a:lnSpc>
              <a:spcAft>
                <a:spcPts val="0"/>
              </a:spcAft>
            </a:pP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３１７</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９００</a:t>
            </a:r>
            <a:r>
              <a:rPr lang="ja-JP" sz="8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円</a:t>
            </a:r>
            <a:endPar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11" name="吹き出し: 角を丸めた四角形 10">
            <a:extLst>
              <a:ext uri="{FF2B5EF4-FFF2-40B4-BE49-F238E27FC236}">
                <a16:creationId xmlns:a16="http://schemas.microsoft.com/office/drawing/2014/main" id="{22DF0778-1DDA-43B7-BADE-EDA9E54E49D8}"/>
              </a:ext>
            </a:extLst>
          </p:cNvPr>
          <p:cNvSpPr/>
          <p:nvPr/>
        </p:nvSpPr>
        <p:spPr>
          <a:xfrm>
            <a:off x="3960471" y="3485711"/>
            <a:ext cx="2496851" cy="572935"/>
          </a:xfrm>
          <a:prstGeom prst="wedgeRoundRectCallout">
            <a:avLst>
              <a:gd name="adj1" fmla="val -58908"/>
              <a:gd name="adj2" fmla="val 47516"/>
              <a:gd name="adj3" fmla="val 1666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L="82550" indent="-82550" algn="l" hangingPunct="0">
              <a:lnSpc>
                <a:spcPts val="1200"/>
              </a:lnSpc>
              <a:spcAft>
                <a:spcPts val="0"/>
              </a:spcAft>
            </a:pP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降任・降格に伴う給料月額</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marL="82550" indent="-82550" algn="l" hangingPunct="0">
              <a:lnSpc>
                <a:spcPts val="1200"/>
              </a:lnSpc>
              <a:spcAft>
                <a:spcPts val="0"/>
              </a:spcAft>
            </a:pP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高校</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教育職３級</a:t>
            </a: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７０</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号給４</a:t>
            </a: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５４</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２</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００円</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marL="82550" indent="-82550" algn="l" hangingPunct="0">
              <a:lnSpc>
                <a:spcPts val="1200"/>
              </a:lnSpc>
              <a:spcAft>
                <a:spcPts val="0"/>
              </a:spcAft>
            </a:pP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　</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　</a:t>
            </a:r>
            <a:r>
              <a:rPr lang="ja-JP" sz="9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２級</a:t>
            </a:r>
            <a:r>
              <a:rPr lang="ja-JP"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１</a:t>
            </a:r>
            <a:r>
              <a:rPr lang="ja-JP" altLang="en-US"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５３</a:t>
            </a:r>
            <a:r>
              <a:rPr lang="ja-JP"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号給４</a:t>
            </a:r>
            <a:r>
              <a:rPr lang="ja-JP" altLang="en-US"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１９</a:t>
            </a:r>
            <a:r>
              <a:rPr lang="ja-JP"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altLang="en-US"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３</a:t>
            </a:r>
            <a:r>
              <a:rPr lang="ja-JP" sz="90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００円</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12" name="四角形: 角を丸くする 11">
            <a:extLst>
              <a:ext uri="{FF2B5EF4-FFF2-40B4-BE49-F238E27FC236}">
                <a16:creationId xmlns:a16="http://schemas.microsoft.com/office/drawing/2014/main" id="{477B2C62-F2DC-4F28-9C33-060E01AEF27C}"/>
              </a:ext>
            </a:extLst>
          </p:cNvPr>
          <p:cNvSpPr/>
          <p:nvPr/>
        </p:nvSpPr>
        <p:spPr>
          <a:xfrm>
            <a:off x="644433" y="2351313"/>
            <a:ext cx="2176054" cy="68935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降任後の給料表の級号給の</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給料月額×７０％</a:t>
            </a:r>
          </a:p>
          <a:p>
            <a:pPr algn="ctr" hangingPunct="0">
              <a:spcAft>
                <a:spcPts val="0"/>
              </a:spcAft>
            </a:pPr>
            <a:r>
              <a:rPr lang="ja-JP"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（降任後の給料月額×</a:t>
            </a:r>
            <a:r>
              <a:rPr lang="en-US"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5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13" name="十字形 12">
            <a:extLst>
              <a:ext uri="{FF2B5EF4-FFF2-40B4-BE49-F238E27FC236}">
                <a16:creationId xmlns:a16="http://schemas.microsoft.com/office/drawing/2014/main" id="{14B55B66-0558-4FDC-ADC4-7C691D6FBA14}"/>
              </a:ext>
            </a:extLst>
          </p:cNvPr>
          <p:cNvSpPr/>
          <p:nvPr/>
        </p:nvSpPr>
        <p:spPr>
          <a:xfrm flipV="1">
            <a:off x="2981912" y="2588700"/>
            <a:ext cx="247650" cy="241300"/>
          </a:xfrm>
          <a:prstGeom prst="plus">
            <a:avLst>
              <a:gd name="adj" fmla="val 38158"/>
            </a:avLst>
          </a:prstGeom>
        </p:spPr>
        <p:style>
          <a:lnRef idx="2">
            <a:schemeClr val="dk1">
              <a:shade val="50000"/>
            </a:schemeClr>
          </a:lnRef>
          <a:fillRef idx="1">
            <a:schemeClr val="dk1"/>
          </a:fillRef>
          <a:effectRef idx="0">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4" name="四角形: 角を丸くする 13">
            <a:extLst>
              <a:ext uri="{FF2B5EF4-FFF2-40B4-BE49-F238E27FC236}">
                <a16:creationId xmlns:a16="http://schemas.microsoft.com/office/drawing/2014/main" id="{2B509D77-EE09-4910-94F0-15377D9AF742}"/>
              </a:ext>
            </a:extLst>
          </p:cNvPr>
          <p:cNvSpPr/>
          <p:nvPr/>
        </p:nvSpPr>
        <p:spPr>
          <a:xfrm>
            <a:off x="3390987" y="2349375"/>
            <a:ext cx="3392989" cy="69128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1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管理監督職勤務上限年齢調整額」</a:t>
            </a:r>
          </a:p>
          <a:p>
            <a:pPr algn="ctr" hangingPunct="0">
              <a:spcAft>
                <a:spcPts val="0"/>
              </a:spcAft>
            </a:pP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（降任前の給料月額×</a:t>
            </a:r>
            <a:r>
              <a:rPr lang="en-US"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％－降任後の給料月額×</a:t>
            </a:r>
            <a:r>
              <a:rPr lang="en-US"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70</a:t>
            </a:r>
            <a:r>
              <a:rPr lang="ja-JP" sz="10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a:t>
            </a:r>
            <a:endPar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BE13B175-0494-4C6D-83D3-27B581673951}"/>
              </a:ext>
            </a:extLst>
          </p:cNvPr>
          <p:cNvSpPr txBox="1"/>
          <p:nvPr/>
        </p:nvSpPr>
        <p:spPr>
          <a:xfrm>
            <a:off x="6783976" y="2463572"/>
            <a:ext cx="705394" cy="523220"/>
          </a:xfrm>
          <a:prstGeom prst="rect">
            <a:avLst/>
          </a:prstGeom>
          <a:noFill/>
        </p:spPr>
        <p:txBody>
          <a:bodyPr wrap="square" rtlCol="0" anchor="ctr" anchorCtr="1">
            <a:spAutoFit/>
          </a:bodyPr>
          <a:lstStyle/>
          <a:p>
            <a:r>
              <a:rPr kumimoji="1" lang="ja-JP" altLang="en-US" sz="2800" dirty="0">
                <a:latin typeface="ＤＦ特太ゴシック体" panose="020B0509000000000000" pitchFamily="49" charset="-128"/>
                <a:ea typeface="ＤＦ特太ゴシック体" panose="020B0509000000000000" pitchFamily="49" charset="-128"/>
              </a:rPr>
              <a:t>＝</a:t>
            </a:r>
          </a:p>
        </p:txBody>
      </p:sp>
      <p:sp>
        <p:nvSpPr>
          <p:cNvPr id="15" name="四角形: 角を丸くする 14">
            <a:extLst>
              <a:ext uri="{FF2B5EF4-FFF2-40B4-BE49-F238E27FC236}">
                <a16:creationId xmlns:a16="http://schemas.microsoft.com/office/drawing/2014/main" id="{FC6BE90C-BA56-429D-98C4-A54EC1AA73DE}"/>
              </a:ext>
            </a:extLst>
          </p:cNvPr>
          <p:cNvSpPr/>
          <p:nvPr/>
        </p:nvSpPr>
        <p:spPr>
          <a:xfrm>
            <a:off x="7525294" y="2349375"/>
            <a:ext cx="2176054" cy="69128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降任前の給料表の級号給の</a:t>
            </a:r>
            <a:endParaRPr lang="en-US" alt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a:p>
            <a:pPr algn="ctr" hangingPunct="0">
              <a:spcAft>
                <a:spcPts val="0"/>
              </a:spcAft>
            </a:pPr>
            <a:r>
              <a:rPr lang="ja-JP" sz="1200" dirty="0">
                <a:solidFill>
                  <a:srgbClr val="00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rPr>
              <a:t>給料月額×７０％</a:t>
            </a:r>
          </a:p>
        </p:txBody>
      </p:sp>
      <p:sp>
        <p:nvSpPr>
          <p:cNvPr id="3" name="正方形/長方形 2">
            <a:extLst>
              <a:ext uri="{FF2B5EF4-FFF2-40B4-BE49-F238E27FC236}">
                <a16:creationId xmlns:a16="http://schemas.microsoft.com/office/drawing/2014/main" id="{5BBD7F94-EAD4-4DA4-9F76-92F698E1BDBB}"/>
              </a:ext>
            </a:extLst>
          </p:cNvPr>
          <p:cNvSpPr/>
          <p:nvPr/>
        </p:nvSpPr>
        <p:spPr>
          <a:xfrm>
            <a:off x="6753478" y="3483641"/>
            <a:ext cx="3160001" cy="600164"/>
          </a:xfrm>
          <a:prstGeom prst="rect">
            <a:avLst/>
          </a:prstGeom>
        </p:spPr>
        <p:txBody>
          <a:bodyPr wrap="square">
            <a:spAutoFit/>
          </a:bodyPr>
          <a:lstStyle/>
          <a:p>
            <a:pPr lvl="0" hangingPunct="0">
              <a:spcAft>
                <a:spcPts val="0"/>
              </a:spcAft>
              <a:tabLst>
                <a:tab pos="450215" algn="l"/>
              </a:tabLst>
            </a:pPr>
            <a:r>
              <a:rPr lang="en-US"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a:t>
            </a:r>
            <a:r>
              <a:rPr lang="ja-JP"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基本的には、降任前（管理監督職時）の</a:t>
            </a:r>
            <a:endParaRPr lang="en-US"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endParaRPr>
          </a:p>
          <a:p>
            <a:pPr lvl="0" hangingPunct="0">
              <a:spcAft>
                <a:spcPts val="0"/>
              </a:spcAft>
              <a:tabLst>
                <a:tab pos="450215" algn="l"/>
              </a:tabLst>
            </a:pPr>
            <a:r>
              <a:rPr lang="ja-JP" altLang="en-US"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　 </a:t>
            </a:r>
            <a:r>
              <a:rPr lang="ja-JP"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給料月額の７割が保障されます。</a:t>
            </a:r>
            <a:br>
              <a:rPr lang="en-US"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br>
            <a:r>
              <a:rPr lang="ja-JP" altLang="en-US"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　</a:t>
            </a:r>
            <a:r>
              <a:rPr lang="ja-JP" altLang="ja-JP" sz="1100" dirty="0">
                <a:solidFill>
                  <a:srgbClr val="000000"/>
                </a:solidFill>
                <a:latin typeface="Meiryo UI" panose="020B0604030504040204" pitchFamily="50" charset="-128"/>
                <a:ea typeface="Meiryo UI" panose="020B0604030504040204" pitchFamily="50" charset="-128"/>
                <a:cs typeface="ＭＳ ゴシック" panose="020B0609070205080204" pitchFamily="49" charset="-128"/>
              </a:rPr>
              <a:t>（給料月額には、管理職手当は含まれません。）</a:t>
            </a:r>
          </a:p>
        </p:txBody>
      </p:sp>
      <p:sp>
        <p:nvSpPr>
          <p:cNvPr id="4" name="スライド番号プレースホルダー 3">
            <a:extLst>
              <a:ext uri="{FF2B5EF4-FFF2-40B4-BE49-F238E27FC236}">
                <a16:creationId xmlns:a16="http://schemas.microsoft.com/office/drawing/2014/main" id="{DB0947EE-23D5-4469-84ED-17B11784850B}"/>
              </a:ext>
            </a:extLst>
          </p:cNvPr>
          <p:cNvSpPr>
            <a:spLocks noGrp="1"/>
          </p:cNvSpPr>
          <p:nvPr>
            <p:ph type="sldNum" sz="quarter" idx="12"/>
          </p:nvPr>
        </p:nvSpPr>
        <p:spPr>
          <a:xfrm>
            <a:off x="7593812" y="6433487"/>
            <a:ext cx="2228850" cy="365125"/>
          </a:xfrm>
        </p:spPr>
        <p:txBody>
          <a:bodyPr/>
          <a:lstStyle/>
          <a:p>
            <a:fld id="{5B6709DF-EC61-433D-BD3A-50B4378470A9}" type="slidenum">
              <a:rPr kumimoji="1" lang="ja-JP" altLang="en-US" smtClean="0"/>
              <a:t>25</a:t>
            </a:fld>
            <a:endParaRPr kumimoji="1" lang="ja-JP" altLang="en-US" dirty="0"/>
          </a:p>
        </p:txBody>
      </p:sp>
    </p:spTree>
    <p:extLst>
      <p:ext uri="{BB962C8B-B14F-4D97-AF65-F5344CB8AC3E}">
        <p14:creationId xmlns:p14="http://schemas.microsoft.com/office/powerpoint/2010/main" val="14836077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559244" y="2077977"/>
            <a:ext cx="8787510" cy="1748955"/>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anose="020B0604030504040204" pitchFamily="50" charset="-128"/>
                <a:ea typeface="Meiryo UI" panose="020B0604030504040204" pitchFamily="50" charset="-128"/>
              </a:rPr>
              <a:t>・　特定日以後、給料月額の７割措置が適用される職員の諸手当の取扱いは下表のとおりです。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5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①　給料月額に一定率を乗ずる手当であり、給料月額が７割水準となることにより、当該給料月額に</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連動して、６０歳前の７割水準の額を支給します。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②　給料月額の水準を調整するための手当であり、給料月額が７割水準となることを踏まえ、６０歳前</a:t>
            </a:r>
            <a:endParaRPr lang="en-US" altLang="ja-JP" sz="16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の７割水準の額を支給します。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a:p>
            <a:endParaRPr lang="en-US" altLang="ja-JP" sz="400" dirty="0">
              <a:solidFill>
                <a:schemeClr val="tx1"/>
              </a:solidFill>
              <a:latin typeface="Meiryo UI" panose="020B0604030504040204" pitchFamily="50" charset="-128"/>
              <a:ea typeface="Meiryo UI" panose="020B0604030504040204" pitchFamily="50" charset="-128"/>
            </a:endParaRPr>
          </a:p>
          <a:p>
            <a:r>
              <a:rPr lang="ja-JP" altLang="en-US" sz="1600" dirty="0">
                <a:solidFill>
                  <a:schemeClr val="tx1"/>
                </a:solidFill>
                <a:latin typeface="Meiryo UI" panose="020B0604030504040204" pitchFamily="50" charset="-128"/>
                <a:ea typeface="Meiryo UI" panose="020B0604030504040204" pitchFamily="50" charset="-128"/>
              </a:rPr>
              <a:t>　　③　各手当の趣旨や目的を踏まえ、６０歳前の水準と同額を支給します。</a:t>
            </a: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5DCA7706-FD79-4B57-BC5C-F8412782B9E2}"/>
              </a:ext>
            </a:extLst>
          </p:cNvPr>
          <p:cNvSpPr/>
          <p:nvPr/>
        </p:nvSpPr>
        <p:spPr>
          <a:xfrm>
            <a:off x="297342" y="645904"/>
            <a:ext cx="810981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b="1" dirty="0">
                <a:solidFill>
                  <a:schemeClr val="tx1"/>
                </a:solidFill>
                <a:latin typeface="メイリオ" panose="020B0604030504040204" pitchFamily="50" charset="-128"/>
                <a:ea typeface="メイリオ" panose="020B0604030504040204" pitchFamily="50" charset="-128"/>
              </a:rPr>
              <a:t>3 </a:t>
            </a:r>
            <a:r>
              <a:rPr lang="ja-JP" altLang="en-US" b="1" dirty="0">
                <a:solidFill>
                  <a:schemeClr val="tx1"/>
                </a:solidFill>
                <a:latin typeface="メイリオ" panose="020B0604030504040204" pitchFamily="50" charset="-128"/>
                <a:ea typeface="メイリオ" panose="020B0604030504040204" pitchFamily="50" charset="-128"/>
              </a:rPr>
              <a:t>常勤を継続する職員（役職定年により降任等をされた職員含む）の諸手当</a:t>
            </a:r>
            <a:endParaRPr lang="en-US" altLang="ja-JP" b="1" dirty="0">
              <a:solidFill>
                <a:schemeClr val="tx1"/>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12FBC699-B76A-4B9D-9CBB-C40D231942DA}"/>
              </a:ext>
            </a:extLst>
          </p:cNvPr>
          <p:cNvSpPr/>
          <p:nvPr/>
        </p:nvSpPr>
        <p:spPr>
          <a:xfrm>
            <a:off x="284430" y="1162938"/>
            <a:ext cx="9191139" cy="83099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Meiryo UI" panose="020B0604030504040204" pitchFamily="50" charset="-128"/>
                <a:ea typeface="Meiryo UI" panose="020B0604030504040204" pitchFamily="50" charset="-128"/>
              </a:rPr>
              <a:t>６０歳前</a:t>
            </a:r>
            <a:r>
              <a:rPr lang="ja-JP" altLang="en-US" sz="1600" dirty="0">
                <a:solidFill>
                  <a:schemeClr val="tx1"/>
                </a:solidFill>
                <a:latin typeface="メイリオ" panose="020B0604030504040204" pitchFamily="50" charset="-128"/>
                <a:ea typeface="メイリオ" panose="020B0604030504040204" pitchFamily="50" charset="-128"/>
              </a:rPr>
              <a:t>の手当額の「７割水準」となる手当があります。</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9BE0933B-9FE5-4332-BB5D-C5082EA27504}"/>
              </a:ext>
            </a:extLst>
          </p:cNvPr>
          <p:cNvGraphicFramePr>
            <a:graphicFrameLocks noGrp="1"/>
          </p:cNvGraphicFramePr>
          <p:nvPr>
            <p:extLst/>
          </p:nvPr>
        </p:nvGraphicFramePr>
        <p:xfrm>
          <a:off x="430431" y="3953674"/>
          <a:ext cx="9279626" cy="2449901"/>
        </p:xfrm>
        <a:graphic>
          <a:graphicData uri="http://schemas.openxmlformats.org/drawingml/2006/table">
            <a:tbl>
              <a:tblPr firstRow="1" firstCol="1" bandRow="1">
                <a:tableStyleId>{5C22544A-7EE6-4342-B048-85BDC9FD1C3A}</a:tableStyleId>
              </a:tblPr>
              <a:tblGrid>
                <a:gridCol w="2547900">
                  <a:extLst>
                    <a:ext uri="{9D8B030D-6E8A-4147-A177-3AD203B41FA5}">
                      <a16:colId xmlns:a16="http://schemas.microsoft.com/office/drawing/2014/main" val="2757733138"/>
                    </a:ext>
                  </a:extLst>
                </a:gridCol>
                <a:gridCol w="6731726">
                  <a:extLst>
                    <a:ext uri="{9D8B030D-6E8A-4147-A177-3AD203B41FA5}">
                      <a16:colId xmlns:a16="http://schemas.microsoft.com/office/drawing/2014/main" val="1216599521"/>
                    </a:ext>
                  </a:extLst>
                </a:gridCol>
              </a:tblGrid>
              <a:tr h="332451">
                <a:tc>
                  <a:txBody>
                    <a:bodyPr/>
                    <a:lstStyle/>
                    <a:p>
                      <a:pPr algn="ctr">
                        <a:spcAft>
                          <a:spcPts val="0"/>
                        </a:spcAft>
                      </a:pPr>
                      <a:r>
                        <a:rPr lang="ja-JP" sz="1400" kern="100" dirty="0">
                          <a:effectLst/>
                        </a:rPr>
                        <a:t>支給額</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spcAft>
                          <a:spcPts val="0"/>
                        </a:spcAft>
                      </a:pPr>
                      <a:r>
                        <a:rPr lang="ja-JP" sz="1400" kern="100" dirty="0">
                          <a:effectLst/>
                        </a:rPr>
                        <a:t>手当等の名称</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3318235386"/>
                  </a:ext>
                </a:extLst>
              </a:tr>
              <a:tr h="799681">
                <a:tc>
                  <a:txBody>
                    <a:bodyPr/>
                    <a:lstStyle/>
                    <a:p>
                      <a:pPr marL="152400" indent="-152400" algn="just">
                        <a:spcAft>
                          <a:spcPts val="0"/>
                        </a:spcAft>
                      </a:pPr>
                      <a:endParaRPr lang="en-US" altLang="ja-JP" sz="500" kern="100" dirty="0">
                        <a:effectLst/>
                      </a:endParaRPr>
                    </a:p>
                    <a:p>
                      <a:pPr marL="152400" indent="-152400" algn="just">
                        <a:spcAft>
                          <a:spcPts val="0"/>
                        </a:spcAft>
                      </a:pPr>
                      <a:r>
                        <a:rPr lang="ja-JP" sz="1400" kern="100" dirty="0">
                          <a:effectLst/>
                        </a:rPr>
                        <a:t>①</a:t>
                      </a:r>
                      <a:r>
                        <a:rPr lang="ja-JP" sz="1400" kern="0" spc="60" dirty="0">
                          <a:effectLst/>
                        </a:rPr>
                        <a:t>７割水準に</a:t>
                      </a:r>
                      <a:r>
                        <a:rPr lang="ja-JP" sz="1400" kern="100" dirty="0">
                          <a:effectLst/>
                        </a:rPr>
                        <a:t>よる給料月額等に連動するもの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altLang="en-US" sz="1400" kern="100" dirty="0">
                          <a:effectLst/>
                        </a:rPr>
                        <a:t>教職調整額、</a:t>
                      </a:r>
                      <a:r>
                        <a:rPr lang="ja-JP" sz="1400" kern="100" dirty="0">
                          <a:effectLst/>
                        </a:rPr>
                        <a:t>地域手当、</a:t>
                      </a:r>
                      <a:r>
                        <a:rPr lang="ja-JP" altLang="ja-JP" sz="1400" kern="100" dirty="0">
                          <a:effectLst/>
                        </a:rPr>
                        <a:t>へき地手当、へき地手当に準ずる手当</a:t>
                      </a:r>
                      <a:r>
                        <a:rPr lang="ja-JP" sz="1400" kern="100" dirty="0">
                          <a:effectLst/>
                        </a:rPr>
                        <a:t>、時間外勤務手当、休日勤務手当、夜間勤務手当、期末手当、勤勉手当、定時制通信教育手当、</a:t>
                      </a:r>
                      <a:endParaRPr lang="en-US" altLang="ja-JP" sz="1400" kern="100" dirty="0">
                        <a:effectLst/>
                      </a:endParaRPr>
                    </a:p>
                    <a:p>
                      <a:pPr algn="just">
                        <a:spcAft>
                          <a:spcPts val="0"/>
                        </a:spcAft>
                      </a:pPr>
                      <a:r>
                        <a:rPr lang="ja-JP" sz="1400" kern="100" dirty="0">
                          <a:effectLst/>
                        </a:rPr>
                        <a:t>産業教育手当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305496802"/>
                  </a:ext>
                </a:extLst>
              </a:tr>
              <a:tr h="592183">
                <a:tc>
                  <a:txBody>
                    <a:bodyPr/>
                    <a:lstStyle/>
                    <a:p>
                      <a:pPr marL="152400" indent="-152400" algn="just">
                        <a:spcAft>
                          <a:spcPts val="0"/>
                        </a:spcAft>
                      </a:pPr>
                      <a:endParaRPr lang="en-US" altLang="ja-JP" sz="400" kern="100" dirty="0">
                        <a:effectLst/>
                      </a:endParaRPr>
                    </a:p>
                    <a:p>
                      <a:pPr marL="152400" indent="-152400" algn="just">
                        <a:spcAft>
                          <a:spcPts val="0"/>
                        </a:spcAft>
                      </a:pPr>
                      <a:r>
                        <a:rPr lang="ja-JP" sz="1400" kern="100" dirty="0">
                          <a:effectLst/>
                        </a:rPr>
                        <a:t>②７割水準の額とするもの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給料の調整額、管理職手当、</a:t>
                      </a:r>
                      <a:r>
                        <a:rPr lang="ja-JP" sz="1400" kern="100" spc="-20" dirty="0">
                          <a:effectLst/>
                        </a:rPr>
                        <a:t>管理職員特別勤務手当、義務教育等教員特別手当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601404065"/>
                  </a:ext>
                </a:extLst>
              </a:tr>
              <a:tr h="725586">
                <a:tc>
                  <a:txBody>
                    <a:bodyPr/>
                    <a:lstStyle/>
                    <a:p>
                      <a:pPr marL="152400" indent="-152400" algn="just">
                        <a:spcAft>
                          <a:spcPts val="0"/>
                        </a:spcAft>
                      </a:pPr>
                      <a:endParaRPr lang="en-US" altLang="ja-JP" sz="400" kern="100" dirty="0">
                        <a:effectLst/>
                      </a:endParaRPr>
                    </a:p>
                    <a:p>
                      <a:pPr marL="152400" indent="-152400" algn="just">
                        <a:spcAft>
                          <a:spcPts val="0"/>
                        </a:spcAft>
                      </a:pPr>
                      <a:r>
                        <a:rPr lang="ja-JP" sz="1400" kern="100" dirty="0">
                          <a:effectLst/>
                        </a:rPr>
                        <a:t>③現行と同額のもの</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扶養手当、住居手当、通勤手当、単身赴任手当、特殊勤務手当、宿日直手当、</a:t>
                      </a:r>
                      <a:endParaRPr lang="en-US" altLang="ja-JP" sz="1400" kern="100" dirty="0">
                        <a:effectLst/>
                      </a:endParaRPr>
                    </a:p>
                    <a:p>
                      <a:pPr algn="just">
                        <a:spcAft>
                          <a:spcPts val="0"/>
                        </a:spcAft>
                      </a:pPr>
                      <a:r>
                        <a:rPr lang="ja-JP" sz="1400" kern="100" dirty="0">
                          <a:effectLst/>
                        </a:rPr>
                        <a:t>寒冷地手当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accent3">
                        <a:lumMod val="20000"/>
                        <a:lumOff val="80000"/>
                      </a:schemeClr>
                    </a:solidFill>
                  </a:tcPr>
                </a:tc>
                <a:extLst>
                  <a:ext uri="{0D108BD9-81ED-4DB2-BD59-A6C34878D82A}">
                    <a16:rowId xmlns:a16="http://schemas.microsoft.com/office/drawing/2014/main" val="904344620"/>
                  </a:ext>
                </a:extLst>
              </a:tr>
            </a:tbl>
          </a:graphicData>
        </a:graphic>
      </p:graphicFrame>
      <p:cxnSp>
        <p:nvCxnSpPr>
          <p:cNvPr id="10" name="直線コネクタ 9">
            <a:extLst>
              <a:ext uri="{FF2B5EF4-FFF2-40B4-BE49-F238E27FC236}">
                <a16:creationId xmlns:a16="http://schemas.microsoft.com/office/drawing/2014/main" id="{A3257EF0-8745-4B77-90EE-B832FEEFAF63}"/>
              </a:ext>
            </a:extLst>
          </p:cNvPr>
          <p:cNvCxnSpPr>
            <a:cxnSpLocks/>
          </p:cNvCxnSpPr>
          <p:nvPr/>
        </p:nvCxnSpPr>
        <p:spPr>
          <a:xfrm>
            <a:off x="430431" y="1416872"/>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1" name="正方形/長方形 10">
            <a:extLst>
              <a:ext uri="{FF2B5EF4-FFF2-40B4-BE49-F238E27FC236}">
                <a16:creationId xmlns:a16="http://schemas.microsoft.com/office/drawing/2014/main" id="{7CFEAE55-D127-4F80-BB95-4248873D6958}"/>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A21A4D73-659F-484F-9009-EBA30006FC6D}"/>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1C0720F4-913A-4ED8-89C0-6CBA8694C838}"/>
              </a:ext>
            </a:extLst>
          </p:cNvPr>
          <p:cNvSpPr>
            <a:spLocks noGrp="1"/>
          </p:cNvSpPr>
          <p:nvPr>
            <p:ph type="sldNum" sz="quarter" idx="12"/>
          </p:nvPr>
        </p:nvSpPr>
        <p:spPr/>
        <p:txBody>
          <a:bodyPr/>
          <a:lstStyle/>
          <a:p>
            <a:fld id="{5B6709DF-EC61-433D-BD3A-50B4378470A9}" type="slidenum">
              <a:rPr kumimoji="1" lang="ja-JP" altLang="en-US" smtClean="0"/>
              <a:t>26</a:t>
            </a:fld>
            <a:endParaRPr kumimoji="1" lang="ja-JP" altLang="en-US"/>
          </a:p>
        </p:txBody>
      </p:sp>
    </p:spTree>
    <p:extLst>
      <p:ext uri="{BB962C8B-B14F-4D97-AF65-F5344CB8AC3E}">
        <p14:creationId xmlns:p14="http://schemas.microsoft.com/office/powerpoint/2010/main" val="2531628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7479" y="627130"/>
            <a:ext cx="5963250"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a:t>
            </a:r>
            <a:r>
              <a:rPr lang="en-US" altLang="ja-JP" dirty="0">
                <a:solidFill>
                  <a:schemeClr val="tx1"/>
                </a:solidFill>
                <a:latin typeface="メイリオ" panose="020B0604030504040204" pitchFamily="50" charset="-128"/>
                <a:ea typeface="メイリオ" panose="020B0604030504040204" pitchFamily="50" charset="-128"/>
              </a:rPr>
              <a:t>60</a:t>
            </a:r>
            <a:r>
              <a:rPr lang="ja-JP" altLang="en-US" dirty="0">
                <a:solidFill>
                  <a:schemeClr val="tx1"/>
                </a:solidFill>
                <a:latin typeface="メイリオ" panose="020B0604030504040204" pitchFamily="50" charset="-128"/>
                <a:ea typeface="メイリオ" panose="020B0604030504040204" pitchFamily="50" charset="-128"/>
              </a:rPr>
              <a:t>歳超職員の給料・諸手当のイメージ</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C37A3C7-A0F3-414B-988E-F6C560A10C09}"/>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0" name="直線コネクタ 9">
            <a:extLst>
              <a:ext uri="{FF2B5EF4-FFF2-40B4-BE49-F238E27FC236}">
                <a16:creationId xmlns:a16="http://schemas.microsoft.com/office/drawing/2014/main" id="{7630FDDF-2D04-47AB-AB93-975B9AC10D46}"/>
              </a:ext>
            </a:extLst>
          </p:cNvPr>
          <p:cNvCxnSpPr/>
          <p:nvPr/>
        </p:nvCxnSpPr>
        <p:spPr>
          <a:xfrm>
            <a:off x="7479" y="52754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FA60E1A4-C25C-4D47-9F9D-5EE336D9CF43}"/>
              </a:ext>
            </a:extLst>
          </p:cNvPr>
          <p:cNvGrpSpPr/>
          <p:nvPr/>
        </p:nvGrpSpPr>
        <p:grpSpPr>
          <a:xfrm>
            <a:off x="2758615" y="3928407"/>
            <a:ext cx="4826524" cy="563495"/>
            <a:chOff x="2489750" y="3774595"/>
            <a:chExt cx="4826524" cy="563495"/>
          </a:xfrm>
        </p:grpSpPr>
        <p:sp>
          <p:nvSpPr>
            <p:cNvPr id="2" name="二等辺三角形 1">
              <a:extLst>
                <a:ext uri="{FF2B5EF4-FFF2-40B4-BE49-F238E27FC236}">
                  <a16:creationId xmlns:a16="http://schemas.microsoft.com/office/drawing/2014/main" id="{B8D17073-6FC6-4A82-B983-6D48B973FFD3}"/>
                </a:ext>
              </a:extLst>
            </p:cNvPr>
            <p:cNvSpPr/>
            <p:nvPr/>
          </p:nvSpPr>
          <p:spPr>
            <a:xfrm flipV="1">
              <a:off x="2489750" y="3786063"/>
              <a:ext cx="4826524" cy="552027"/>
            </a:xfrm>
            <a:prstGeom prst="triangle">
              <a:avLst>
                <a:gd name="adj" fmla="val 5000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7969FFB5-7C57-4173-B85C-958369C7F1F7}"/>
                </a:ext>
              </a:extLst>
            </p:cNvPr>
            <p:cNvSpPr txBox="1"/>
            <p:nvPr/>
          </p:nvSpPr>
          <p:spPr>
            <a:xfrm>
              <a:off x="3528243" y="3774595"/>
              <a:ext cx="3122394" cy="369332"/>
            </a:xfrm>
            <a:prstGeom prst="rect">
              <a:avLst/>
            </a:prstGeom>
            <a:noFill/>
          </p:spPr>
          <p:txBody>
            <a:bodyPr wrap="square" rtlCol="0">
              <a:spAutoFit/>
            </a:bodyPr>
            <a:lstStyle/>
            <a:p>
              <a:r>
                <a:rPr kumimoji="1" lang="ja-JP" altLang="en-US" b="1" dirty="0">
                  <a:latin typeface="ＭＳ Ｐゴシック" panose="020B0600070205080204" pitchFamily="50" charset="-128"/>
                  <a:ea typeface="ＭＳ Ｐゴシック" panose="020B0600070205080204" pitchFamily="50" charset="-128"/>
                </a:rPr>
                <a:t>＜定年引上げ後の給与＞</a:t>
              </a:r>
            </a:p>
          </p:txBody>
        </p:sp>
      </p:grpSp>
      <p:sp>
        <p:nvSpPr>
          <p:cNvPr id="14" name="テキスト ボックス 13">
            <a:extLst>
              <a:ext uri="{FF2B5EF4-FFF2-40B4-BE49-F238E27FC236}">
                <a16:creationId xmlns:a16="http://schemas.microsoft.com/office/drawing/2014/main" id="{E144F7CB-4D14-4C4D-B75C-D9040E12CA71}"/>
              </a:ext>
            </a:extLst>
          </p:cNvPr>
          <p:cNvSpPr txBox="1"/>
          <p:nvPr/>
        </p:nvSpPr>
        <p:spPr>
          <a:xfrm>
            <a:off x="151854" y="1210177"/>
            <a:ext cx="1906277" cy="338554"/>
          </a:xfrm>
          <a:prstGeom prst="rect">
            <a:avLst/>
          </a:prstGeom>
          <a:noFill/>
        </p:spPr>
        <p:txBody>
          <a:bodyPr wrap="square" rtlCol="0">
            <a:spAutoFit/>
          </a:bodyPr>
          <a:lstStyle/>
          <a:p>
            <a:r>
              <a:rPr kumimoji="1" lang="ja-JP" altLang="en-US" sz="1600" b="1" dirty="0"/>
              <a:t>○</a:t>
            </a:r>
            <a:r>
              <a:rPr kumimoji="1" lang="en-US" altLang="ja-JP" sz="1600" b="1" dirty="0"/>
              <a:t>60</a:t>
            </a:r>
            <a:r>
              <a:rPr kumimoji="1" lang="ja-JP" altLang="en-US" sz="1600" b="1" dirty="0"/>
              <a:t>歳時点の給与</a:t>
            </a:r>
          </a:p>
        </p:txBody>
      </p:sp>
      <p:sp>
        <p:nvSpPr>
          <p:cNvPr id="16" name="テキスト ボックス 15">
            <a:extLst>
              <a:ext uri="{FF2B5EF4-FFF2-40B4-BE49-F238E27FC236}">
                <a16:creationId xmlns:a16="http://schemas.microsoft.com/office/drawing/2014/main" id="{872CC0C6-4FFB-4130-AF6F-FBD190F98750}"/>
              </a:ext>
            </a:extLst>
          </p:cNvPr>
          <p:cNvSpPr txBox="1"/>
          <p:nvPr/>
        </p:nvSpPr>
        <p:spPr>
          <a:xfrm>
            <a:off x="203861" y="4275192"/>
            <a:ext cx="2322468" cy="338554"/>
          </a:xfrm>
          <a:prstGeom prst="rect">
            <a:avLst/>
          </a:prstGeom>
          <a:noFill/>
        </p:spPr>
        <p:txBody>
          <a:bodyPr wrap="square" rtlCol="0">
            <a:spAutoFit/>
          </a:bodyPr>
          <a:lstStyle/>
          <a:p>
            <a:r>
              <a:rPr kumimoji="1" lang="ja-JP" altLang="en-US" sz="1600" b="1" dirty="0"/>
              <a:t>○</a:t>
            </a:r>
            <a:r>
              <a:rPr kumimoji="1" lang="en-US" altLang="ja-JP" sz="1600" b="1" dirty="0"/>
              <a:t>60</a:t>
            </a:r>
            <a:r>
              <a:rPr kumimoji="1" lang="ja-JP" altLang="en-US" sz="1600" b="1" dirty="0"/>
              <a:t>歳超職員の給与</a:t>
            </a:r>
          </a:p>
        </p:txBody>
      </p:sp>
      <p:sp>
        <p:nvSpPr>
          <p:cNvPr id="12" name="スライド番号プレースホルダー 1">
            <a:extLst>
              <a:ext uri="{FF2B5EF4-FFF2-40B4-BE49-F238E27FC236}">
                <a16:creationId xmlns:a16="http://schemas.microsoft.com/office/drawing/2014/main" id="{8C406703-7FC6-4438-8F97-35816D6BBBCF}"/>
              </a:ext>
            </a:extLst>
          </p:cNvPr>
          <p:cNvSpPr>
            <a:spLocks noGrp="1"/>
          </p:cNvSpPr>
          <p:nvPr>
            <p:ph type="sldNum" sz="quarter" idx="12"/>
          </p:nvPr>
        </p:nvSpPr>
        <p:spPr>
          <a:xfrm>
            <a:off x="7739063" y="6480176"/>
            <a:ext cx="2228850" cy="365125"/>
          </a:xfrm>
        </p:spPr>
        <p:txBody>
          <a:bodyPr/>
          <a:lstStyle/>
          <a:p>
            <a:fld id="{5B6709DF-EC61-433D-BD3A-50B4378470A9}" type="slidenum">
              <a:rPr kumimoji="1" lang="ja-JP" altLang="en-US" smtClean="0"/>
              <a:t>27</a:t>
            </a:fld>
            <a:endParaRPr kumimoji="1" lang="ja-JP" altLang="en-US" dirty="0"/>
          </a:p>
        </p:txBody>
      </p:sp>
      <p:pic>
        <p:nvPicPr>
          <p:cNvPr id="3" name="図 2">
            <a:extLst>
              <a:ext uri="{FF2B5EF4-FFF2-40B4-BE49-F238E27FC236}">
                <a16:creationId xmlns:a16="http://schemas.microsoft.com/office/drawing/2014/main" id="{C39C41D2-5145-4224-B1E2-DD5474544792}"/>
              </a:ext>
            </a:extLst>
          </p:cNvPr>
          <p:cNvPicPr>
            <a:picLocks noChangeAspect="1"/>
          </p:cNvPicPr>
          <p:nvPr/>
        </p:nvPicPr>
        <p:blipFill>
          <a:blip r:embed="rId2"/>
          <a:stretch>
            <a:fillRect/>
          </a:stretch>
        </p:blipFill>
        <p:spPr>
          <a:xfrm>
            <a:off x="151854" y="4572157"/>
            <a:ext cx="9640226" cy="1946089"/>
          </a:xfrm>
          <a:prstGeom prst="rect">
            <a:avLst/>
          </a:prstGeom>
        </p:spPr>
      </p:pic>
      <p:pic>
        <p:nvPicPr>
          <p:cNvPr id="5" name="図 4">
            <a:extLst>
              <a:ext uri="{FF2B5EF4-FFF2-40B4-BE49-F238E27FC236}">
                <a16:creationId xmlns:a16="http://schemas.microsoft.com/office/drawing/2014/main" id="{EEC1B5E6-B9DC-44E9-B029-2DBFA63D97EE}"/>
              </a:ext>
            </a:extLst>
          </p:cNvPr>
          <p:cNvPicPr>
            <a:picLocks noChangeAspect="1"/>
          </p:cNvPicPr>
          <p:nvPr/>
        </p:nvPicPr>
        <p:blipFill>
          <a:blip r:embed="rId3"/>
          <a:stretch>
            <a:fillRect/>
          </a:stretch>
        </p:blipFill>
        <p:spPr>
          <a:xfrm>
            <a:off x="61913" y="1648484"/>
            <a:ext cx="9730167" cy="2348661"/>
          </a:xfrm>
          <a:prstGeom prst="rect">
            <a:avLst/>
          </a:prstGeom>
        </p:spPr>
      </p:pic>
    </p:spTree>
    <p:extLst>
      <p:ext uri="{BB962C8B-B14F-4D97-AF65-F5344CB8AC3E}">
        <p14:creationId xmlns:p14="http://schemas.microsoft.com/office/powerpoint/2010/main" val="2399129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表 4">
            <a:extLst>
              <a:ext uri="{FF2B5EF4-FFF2-40B4-BE49-F238E27FC236}">
                <a16:creationId xmlns:a16="http://schemas.microsoft.com/office/drawing/2014/main" id="{038DEF3F-BE63-4D2D-B283-D1D2C86EF18B}"/>
              </a:ext>
            </a:extLst>
          </p:cNvPr>
          <p:cNvGraphicFramePr>
            <a:graphicFrameLocks noGrp="1"/>
          </p:cNvGraphicFramePr>
          <p:nvPr>
            <p:extLst/>
          </p:nvPr>
        </p:nvGraphicFramePr>
        <p:xfrm>
          <a:off x="400050" y="1079943"/>
          <a:ext cx="9144000" cy="5394960"/>
        </p:xfrm>
        <a:graphic>
          <a:graphicData uri="http://schemas.openxmlformats.org/drawingml/2006/table">
            <a:tbl>
              <a:tblPr firstRow="1" bandRow="1">
                <a:tableStyleId>{5C22544A-7EE6-4342-B048-85BDC9FD1C3A}</a:tableStyleId>
              </a:tblPr>
              <a:tblGrid>
                <a:gridCol w="504000">
                  <a:extLst>
                    <a:ext uri="{9D8B030D-6E8A-4147-A177-3AD203B41FA5}">
                      <a16:colId xmlns:a16="http://schemas.microsoft.com/office/drawing/2014/main" val="2203940289"/>
                    </a:ext>
                  </a:extLst>
                </a:gridCol>
                <a:gridCol w="1800000">
                  <a:extLst>
                    <a:ext uri="{9D8B030D-6E8A-4147-A177-3AD203B41FA5}">
                      <a16:colId xmlns:a16="http://schemas.microsoft.com/office/drawing/2014/main" val="3754995157"/>
                    </a:ext>
                  </a:extLst>
                </a:gridCol>
                <a:gridCol w="1800000">
                  <a:extLst>
                    <a:ext uri="{9D8B030D-6E8A-4147-A177-3AD203B41FA5}">
                      <a16:colId xmlns:a16="http://schemas.microsoft.com/office/drawing/2014/main" val="667103784"/>
                    </a:ext>
                  </a:extLst>
                </a:gridCol>
                <a:gridCol w="792000">
                  <a:extLst>
                    <a:ext uri="{9D8B030D-6E8A-4147-A177-3AD203B41FA5}">
                      <a16:colId xmlns:a16="http://schemas.microsoft.com/office/drawing/2014/main" val="3824217761"/>
                    </a:ext>
                  </a:extLst>
                </a:gridCol>
                <a:gridCol w="576000">
                  <a:extLst>
                    <a:ext uri="{9D8B030D-6E8A-4147-A177-3AD203B41FA5}">
                      <a16:colId xmlns:a16="http://schemas.microsoft.com/office/drawing/2014/main" val="2260526484"/>
                    </a:ext>
                  </a:extLst>
                </a:gridCol>
                <a:gridCol w="1836000">
                  <a:extLst>
                    <a:ext uri="{9D8B030D-6E8A-4147-A177-3AD203B41FA5}">
                      <a16:colId xmlns:a16="http://schemas.microsoft.com/office/drawing/2014/main" val="662165847"/>
                    </a:ext>
                  </a:extLst>
                </a:gridCol>
                <a:gridCol w="1836000">
                  <a:extLst>
                    <a:ext uri="{9D8B030D-6E8A-4147-A177-3AD203B41FA5}">
                      <a16:colId xmlns:a16="http://schemas.microsoft.com/office/drawing/2014/main" val="3180817137"/>
                    </a:ext>
                  </a:extLst>
                </a:gridCol>
              </a:tblGrid>
              <a:tr h="163954">
                <a:tc>
                  <a:txBody>
                    <a:bodyPr/>
                    <a:lstStyle/>
                    <a:p>
                      <a:pPr algn="ctr"/>
                      <a:r>
                        <a:rPr kumimoji="1" lang="ja-JP" altLang="en-US" sz="1200" dirty="0"/>
                        <a:t>学校種別</a:t>
                      </a:r>
                    </a:p>
                  </a:txBody>
                  <a:tcPr>
                    <a:lnB w="19050" cap="flat" cmpd="sng" algn="ctr">
                      <a:solidFill>
                        <a:schemeClr val="tx1"/>
                      </a:solidFill>
                      <a:prstDash val="solid"/>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退職時の職種等</a:t>
                      </a:r>
                    </a:p>
                  </a:txBody>
                  <a:tcPr>
                    <a:lnB w="19050" cap="flat" cmpd="sng" algn="ctr">
                      <a:solidFill>
                        <a:schemeClr val="tx1"/>
                      </a:solidFill>
                      <a:prstDash val="solid"/>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再任用時の職種等</a:t>
                      </a:r>
                    </a:p>
                  </a:txBody>
                  <a:tcPr>
                    <a:lnB w="19050" cap="flat" cmpd="sng" algn="ctr">
                      <a:solidFill>
                        <a:schemeClr val="tx1"/>
                      </a:solidFill>
                      <a:prstDash val="solid"/>
                      <a:round/>
                      <a:headEnd type="none" w="med" len="med"/>
                      <a:tailEnd type="none" w="med" len="med"/>
                    </a:lnB>
                  </a:tcPr>
                </a:tc>
                <a:tc>
                  <a:txBody>
                    <a:bodyPr/>
                    <a:lstStyle/>
                    <a:p>
                      <a:pPr algn="ctr"/>
                      <a:r>
                        <a:rPr kumimoji="1" lang="ja-JP" altLang="en-US" sz="1400" dirty="0"/>
                        <a:t>給料表</a:t>
                      </a:r>
                    </a:p>
                  </a:txBody>
                  <a:tcPr>
                    <a:lnB w="19050" cap="flat" cmpd="sng" algn="ctr">
                      <a:solidFill>
                        <a:schemeClr val="tx1"/>
                      </a:solidFill>
                      <a:prstDash val="solid"/>
                      <a:round/>
                      <a:headEnd type="none" w="med" len="med"/>
                      <a:tailEnd type="none" w="med" len="med"/>
                    </a:lnB>
                  </a:tcPr>
                </a:tc>
                <a:tc>
                  <a:txBody>
                    <a:bodyPr/>
                    <a:lstStyle/>
                    <a:p>
                      <a:pPr algn="ctr"/>
                      <a:r>
                        <a:rPr kumimoji="1" lang="ja-JP" altLang="en-US" sz="1200" dirty="0"/>
                        <a:t>職務</a:t>
                      </a:r>
                      <a:endParaRPr kumimoji="1" lang="en-US" altLang="ja-JP" sz="1200" dirty="0"/>
                    </a:p>
                    <a:p>
                      <a:pPr algn="ctr"/>
                      <a:r>
                        <a:rPr kumimoji="1" lang="ja-JP" altLang="en-US" sz="1200" dirty="0"/>
                        <a:t>の級</a:t>
                      </a:r>
                    </a:p>
                  </a:txBody>
                  <a:tcPr>
                    <a:lnB w="19050" cap="flat" cmpd="sng" algn="ctr">
                      <a:solidFill>
                        <a:schemeClr val="tx1"/>
                      </a:solidFill>
                      <a:prstDash val="solid"/>
                      <a:round/>
                      <a:headEnd type="none" w="med" len="med"/>
                      <a:tailEnd type="none" w="med" len="med"/>
                    </a:lnB>
                  </a:tcPr>
                </a:tc>
                <a:tc>
                  <a:txBody>
                    <a:bodyPr/>
                    <a:lstStyle/>
                    <a:p>
                      <a:pPr algn="l"/>
                      <a:r>
                        <a:rPr kumimoji="1" lang="ja-JP" altLang="en-US" sz="1000" dirty="0"/>
                        <a:t>再任用短時間勤務給料月額</a:t>
                      </a:r>
                      <a:endParaRPr kumimoji="1" lang="en-US" altLang="ja-JP" sz="1000" dirty="0"/>
                    </a:p>
                    <a:p>
                      <a:pPr algn="l"/>
                      <a:r>
                        <a:rPr kumimoji="1" lang="en-US" altLang="ja-JP" sz="1000" dirty="0"/>
                        <a:t>(</a:t>
                      </a:r>
                      <a:r>
                        <a:rPr kumimoji="1" lang="ja-JP" altLang="en-US" sz="1000" dirty="0"/>
                        <a:t>定年前再任用・暫定再任用</a:t>
                      </a:r>
                      <a:r>
                        <a:rPr kumimoji="1" lang="en-US" altLang="ja-JP" sz="1000" dirty="0"/>
                        <a:t>)</a:t>
                      </a:r>
                      <a:endParaRPr kumimoji="1" lang="ja-JP" altLang="en-US" sz="1000" dirty="0"/>
                    </a:p>
                  </a:txBody>
                  <a:tcPr>
                    <a:lnB w="19050" cap="flat" cmpd="sng" algn="ctr">
                      <a:solidFill>
                        <a:schemeClr val="tx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00" dirty="0"/>
                        <a:t>再任用ﾌﾙﾀｲﾑ勤務給料月額</a:t>
                      </a:r>
                      <a:endParaRPr kumimoji="1" lang="en-US" altLang="ja-JP" sz="1000" dirty="0"/>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暫定再任用</a:t>
                      </a:r>
                      <a:r>
                        <a:rPr kumimoji="1" lang="en-US" altLang="ja-JP" sz="1000" dirty="0"/>
                        <a:t>)</a:t>
                      </a:r>
                      <a:endParaRPr kumimoji="1" lang="ja-JP" altLang="en-US" sz="1000" dirty="0"/>
                    </a:p>
                  </a:txBody>
                  <a:tcPr>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9017617"/>
                  </a:ext>
                </a:extLst>
              </a:tr>
              <a:tr h="0">
                <a:tc rowSpan="6">
                  <a:txBody>
                    <a:bodyPr/>
                    <a:lstStyle/>
                    <a:p>
                      <a:pPr algn="ctr"/>
                      <a:r>
                        <a:rPr lang="ja-JP" altLang="en-US" dirty="0"/>
                        <a:t>市町村立学校</a:t>
                      </a:r>
                    </a:p>
                  </a:txBody>
                  <a:tcPr vert="eaVert" anchor="ct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050" dirty="0"/>
                        <a:t>校長、副校長、教頭</a:t>
                      </a:r>
                    </a:p>
                  </a:txBody>
                  <a:tcPr>
                    <a:lnT w="19050" cap="flat" cmpd="sng" algn="ctr">
                      <a:solidFill>
                        <a:schemeClr val="tx1"/>
                      </a:solidFill>
                      <a:prstDash val="solid"/>
                      <a:round/>
                      <a:headEnd type="none" w="med" len="med"/>
                      <a:tailEnd type="none" w="med" len="med"/>
                    </a:lnT>
                  </a:tcPr>
                </a:tc>
                <a:tc>
                  <a:txBody>
                    <a:bodyPr/>
                    <a:lstStyle/>
                    <a:p>
                      <a:r>
                        <a:rPr kumimoji="1" lang="ja-JP" altLang="en-US" sz="1050" dirty="0"/>
                        <a:t>原則として教諭</a:t>
                      </a:r>
                    </a:p>
                  </a:txBody>
                  <a:tcPr>
                    <a:lnT w="19050" cap="flat" cmpd="sng" algn="ctr">
                      <a:solidFill>
                        <a:schemeClr val="tx1"/>
                      </a:solidFill>
                      <a:prstDash val="solid"/>
                      <a:round/>
                      <a:headEnd type="none" w="med" len="med"/>
                      <a:tailEnd type="none" w="med" len="med"/>
                    </a:lnT>
                  </a:tcPr>
                </a:tc>
                <a:tc rowSpan="4">
                  <a:txBody>
                    <a:bodyPr/>
                    <a:lstStyle/>
                    <a:p>
                      <a:pPr algn="ctr"/>
                      <a:r>
                        <a:rPr kumimoji="1" lang="ja-JP" altLang="en-US" sz="1050" dirty="0"/>
                        <a:t>小学校</a:t>
                      </a:r>
                      <a:endParaRPr kumimoji="1" lang="en-US" altLang="ja-JP" sz="1050" dirty="0"/>
                    </a:p>
                    <a:p>
                      <a:pPr algn="ctr"/>
                      <a:r>
                        <a:rPr kumimoji="1" lang="ja-JP" altLang="en-US" sz="1050" dirty="0"/>
                        <a:t>中学校</a:t>
                      </a:r>
                      <a:endParaRPr kumimoji="1" lang="en-US" altLang="ja-JP" sz="1050" dirty="0"/>
                    </a:p>
                    <a:p>
                      <a:pPr algn="ctr"/>
                      <a:r>
                        <a:rPr kumimoji="1" lang="ja-JP" altLang="en-US" sz="1050" dirty="0"/>
                        <a:t>教育職</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２級</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１３６，０５０円</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4">
                  <a:txBody>
                    <a:bodyPr/>
                    <a:lstStyle/>
                    <a:p>
                      <a:pPr algn="ctr"/>
                      <a:r>
                        <a:rPr kumimoji="1" lang="ja-JP" altLang="en-US" sz="1050" dirty="0"/>
                        <a:t>２７２，１００円</a:t>
                      </a:r>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3253575"/>
                  </a:ext>
                </a:extLst>
              </a:tr>
              <a:tr h="0">
                <a:tc vMerge="1">
                  <a:txBody>
                    <a:bodyPr/>
                    <a:lstStyle/>
                    <a:p>
                      <a:endParaRPr lang="ja-JP" altLang="en-US" dirty="0"/>
                    </a:p>
                  </a:txBody>
                  <a:tcPr/>
                </a:tc>
                <a:tc>
                  <a:txBody>
                    <a:bodyPr/>
                    <a:lstStyle/>
                    <a:p>
                      <a:r>
                        <a:rPr kumimoji="1" lang="ja-JP" altLang="en-US" sz="1050" dirty="0"/>
                        <a:t>教諭</a:t>
                      </a:r>
                    </a:p>
                  </a:txBody>
                  <a:tcPr/>
                </a:tc>
                <a:tc>
                  <a:txBody>
                    <a:bodyPr/>
                    <a:lstStyle/>
                    <a:p>
                      <a:r>
                        <a:rPr kumimoji="1" lang="ja-JP" altLang="en-US" sz="1050" dirty="0"/>
                        <a:t>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1818600532"/>
                  </a:ext>
                </a:extLst>
              </a:tr>
              <a:tr h="0">
                <a:tc vMerge="1">
                  <a:txBody>
                    <a:bodyPr/>
                    <a:lstStyle/>
                    <a:p>
                      <a:endParaRPr lang="ja-JP" altLang="en-US" dirty="0"/>
                    </a:p>
                  </a:txBody>
                  <a:tcPr/>
                </a:tc>
                <a:tc>
                  <a:txBody>
                    <a:bodyPr/>
                    <a:lstStyle/>
                    <a:p>
                      <a:r>
                        <a:rPr kumimoji="1" lang="ja-JP" altLang="en-US" sz="1050" dirty="0"/>
                        <a:t>養護教諭</a:t>
                      </a:r>
                    </a:p>
                  </a:txBody>
                  <a:tcPr/>
                </a:tc>
                <a:tc>
                  <a:txBody>
                    <a:bodyPr/>
                    <a:lstStyle/>
                    <a:p>
                      <a:r>
                        <a:rPr kumimoji="1" lang="ja-JP" altLang="en-US" sz="1050" dirty="0"/>
                        <a:t>養護教諭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200448874"/>
                  </a:ext>
                </a:extLst>
              </a:tr>
              <a:tr h="0">
                <a:tc vMerge="1">
                  <a:txBody>
                    <a:bodyPr/>
                    <a:lstStyle/>
                    <a:p>
                      <a:endParaRPr lang="ja-JP" altLang="en-US" dirty="0"/>
                    </a:p>
                  </a:txBody>
                  <a:tcPr/>
                </a:tc>
                <a:tc>
                  <a:txBody>
                    <a:bodyPr/>
                    <a:lstStyle/>
                    <a:p>
                      <a:r>
                        <a:rPr kumimoji="1" lang="ja-JP" altLang="en-US" sz="1050" dirty="0"/>
                        <a:t>栄養教諭</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栄養教諭</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281192979"/>
                  </a:ext>
                </a:extLst>
              </a:tr>
              <a:tr h="0">
                <a:tc vMerge="1">
                  <a:txBody>
                    <a:bodyPr/>
                    <a:lstStyle/>
                    <a:p>
                      <a:endParaRPr lang="ja-JP" altLang="en-US" dirty="0"/>
                    </a:p>
                  </a:txBody>
                  <a:tcPr/>
                </a:tc>
                <a:tc>
                  <a:txBody>
                    <a:bodyPr/>
                    <a:lstStyle/>
                    <a:p>
                      <a:r>
                        <a:rPr kumimoji="1" lang="ja-JP" altLang="en-US" sz="1050" dirty="0"/>
                        <a:t>学校栄養職員</a:t>
                      </a:r>
                      <a:endParaRPr kumimoji="1" lang="ja-JP" altLang="en-US" sz="1050" strike="sngStrike" dirty="0">
                        <a:solidFill>
                          <a:srgbClr val="FF0000"/>
                        </a:solidFill>
                        <a:highlight>
                          <a:srgbClr val="FFFF00"/>
                        </a:highlight>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kumimoji="1" lang="ja-JP" altLang="en-US" sz="1050" dirty="0">
                          <a:solidFill>
                            <a:schemeClr val="tx1"/>
                          </a:solidFill>
                        </a:rPr>
                        <a:t>学校栄養職員</a:t>
                      </a:r>
                      <a:r>
                        <a:rPr kumimoji="1" lang="ja-JP" altLang="en-US" sz="1050" strike="noStrike" dirty="0">
                          <a:solidFill>
                            <a:schemeClr val="tx1"/>
                          </a:solidFill>
                        </a:rPr>
                        <a:t>＜栄養主任＞</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栄養職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１２２，２５０円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２４４，５００円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24483317"/>
                  </a:ext>
                </a:extLst>
              </a:tr>
              <a:tr h="0">
                <a:tc vMerge="1">
                  <a:txBody>
                    <a:bodyPr/>
                    <a:lstStyle/>
                    <a:p>
                      <a:endParaRPr lang="ja-JP" altLang="en-US" dirty="0"/>
                    </a:p>
                  </a:txBody>
                  <a:tcPr/>
                </a:tc>
                <a:tc>
                  <a:txBody>
                    <a:bodyPr/>
                    <a:lstStyle/>
                    <a:p>
                      <a:r>
                        <a:rPr kumimoji="1" lang="ja-JP" altLang="en-US" sz="1050" dirty="0"/>
                        <a:t>事務職員</a:t>
                      </a:r>
                      <a:endParaRPr kumimoji="1" lang="ja-JP" altLang="en-US" sz="1050" strike="sngStrike" dirty="0">
                        <a:solidFill>
                          <a:srgbClr val="FF0000"/>
                        </a:solidFill>
                        <a:highlight>
                          <a:srgbClr val="FFFF00"/>
                        </a:highlight>
                      </a:endParaRPr>
                    </a:p>
                  </a:txBody>
                  <a:tcP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r>
                        <a:rPr kumimoji="1" lang="ja-JP" altLang="en-US" sz="1050" dirty="0">
                          <a:solidFill>
                            <a:schemeClr val="tx1"/>
                          </a:solidFill>
                        </a:rPr>
                        <a:t>事務職員</a:t>
                      </a:r>
                      <a:r>
                        <a:rPr kumimoji="1" lang="ja-JP" altLang="en-US" sz="1050" strike="noStrike" dirty="0">
                          <a:solidFill>
                            <a:schemeClr val="tx1"/>
                          </a:solidFill>
                        </a:rPr>
                        <a:t>＜事務主任＞</a:t>
                      </a:r>
                    </a:p>
                  </a:txBody>
                  <a:tcP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事務職</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１２８，１００円</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a:r>
                        <a:rPr kumimoji="1" lang="ja-JP" altLang="en-US" sz="1050" dirty="0"/>
                        <a:t>２５６，２００円</a:t>
                      </a:r>
                    </a:p>
                  </a:txBody>
                  <a:tcPr anchor="ctr">
                    <a:lnT w="6350" cap="flat" cmpd="sng" algn="ctr">
                      <a:solidFill>
                        <a:schemeClr val="tx1"/>
                      </a:solidFill>
                      <a:prstDash val="sysDash"/>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4190583"/>
                  </a:ext>
                </a:extLst>
              </a:tr>
              <a:tr h="215537">
                <a:tc rowSpan="12">
                  <a:txBody>
                    <a:bodyPr/>
                    <a:lstStyle/>
                    <a:p>
                      <a:pPr algn="ctr"/>
                      <a:r>
                        <a:rPr lang="ja-JP" altLang="en-US" dirty="0"/>
                        <a:t>県立学校</a:t>
                      </a:r>
                    </a:p>
                  </a:txBody>
                  <a:tcPr vert="eaVert" anchor="ctr">
                    <a:lnT w="19050" cap="flat" cmpd="sng" algn="ctr">
                      <a:solidFill>
                        <a:schemeClr val="tx1"/>
                      </a:solidFill>
                      <a:prstDash val="solid"/>
                      <a:round/>
                      <a:headEnd type="none" w="med" len="med"/>
                      <a:tailEnd type="none" w="med" len="med"/>
                    </a:lnT>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dirty="0"/>
                        <a:t>校長、副校長、教頭</a:t>
                      </a:r>
                    </a:p>
                  </a:txBody>
                  <a:tcPr>
                    <a:lnT w="19050" cap="flat" cmpd="sng" algn="ctr">
                      <a:solidFill>
                        <a:schemeClr val="tx1"/>
                      </a:solidFill>
                      <a:prstDash val="solid"/>
                      <a:round/>
                      <a:headEnd type="none" w="med" len="med"/>
                      <a:tailEnd type="none" w="med" len="med"/>
                    </a:lnT>
                  </a:tcPr>
                </a:tc>
                <a:tc>
                  <a:txBody>
                    <a:bodyPr/>
                    <a:lstStyle/>
                    <a:p>
                      <a:r>
                        <a:rPr kumimoji="1" lang="ja-JP" altLang="en-US" sz="1050" dirty="0"/>
                        <a:t>原則として教諭</a:t>
                      </a:r>
                    </a:p>
                  </a:txBody>
                  <a:tcPr>
                    <a:lnT w="19050" cap="flat" cmpd="sng" algn="ctr">
                      <a:solidFill>
                        <a:schemeClr val="tx1"/>
                      </a:solidFill>
                      <a:prstDash val="solid"/>
                      <a:round/>
                      <a:headEnd type="none" w="med" len="med"/>
                      <a:tailEnd type="none" w="med" len="med"/>
                    </a:lnT>
                  </a:tcPr>
                </a:tc>
                <a:tc rowSpan="6">
                  <a:txBody>
                    <a:bodyPr/>
                    <a:lstStyle/>
                    <a:p>
                      <a:pPr algn="ctr"/>
                      <a:r>
                        <a:rPr kumimoji="1" lang="ja-JP" altLang="en-US" sz="1050" dirty="0"/>
                        <a:t>高等学校等教育職</a:t>
                      </a:r>
                      <a:endParaRPr kumimoji="1" lang="en-US" altLang="ja-JP" sz="1050" dirty="0"/>
                    </a:p>
                  </a:txBody>
                  <a:tcPr anchor="ctr">
                    <a:lnT w="1905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rowSpan="5">
                  <a:txBody>
                    <a:bodyPr/>
                    <a:lstStyle/>
                    <a:p>
                      <a:pPr algn="ctr"/>
                      <a:r>
                        <a:rPr kumimoji="1" lang="ja-JP" altLang="en-US" sz="1050" dirty="0"/>
                        <a:t>２級</a:t>
                      </a:r>
                    </a:p>
                  </a:txBody>
                  <a:tcPr anchor="ctr">
                    <a:lnT w="19050" cap="flat" cmpd="sng" algn="ctr">
                      <a:solidFill>
                        <a:schemeClr val="tx1"/>
                      </a:solidFill>
                      <a:prstDash val="solid"/>
                      <a:round/>
                      <a:headEnd type="none" w="med" len="med"/>
                      <a:tailEnd type="none" w="med" len="med"/>
                    </a:lnT>
                  </a:tcPr>
                </a:tc>
                <a:tc rowSpan="5">
                  <a:txBody>
                    <a:bodyPr/>
                    <a:lstStyle/>
                    <a:p>
                      <a:pPr algn="ctr"/>
                      <a:r>
                        <a:rPr kumimoji="1" lang="ja-JP" altLang="en-US" sz="1050" dirty="0"/>
                        <a:t>１３７，６５０円</a:t>
                      </a:r>
                    </a:p>
                  </a:txBody>
                  <a:tcPr anchor="ctr">
                    <a:lnT w="19050" cap="flat" cmpd="sng" algn="ctr">
                      <a:solidFill>
                        <a:schemeClr val="tx1"/>
                      </a:solidFill>
                      <a:prstDash val="solid"/>
                      <a:round/>
                      <a:headEnd type="none" w="med" len="med"/>
                      <a:tailEnd type="none" w="med" len="med"/>
                    </a:lnT>
                  </a:tcPr>
                </a:tc>
                <a:tc rowSpan="5">
                  <a:txBody>
                    <a:bodyPr/>
                    <a:lstStyle/>
                    <a:p>
                      <a:pPr algn="ctr"/>
                      <a:r>
                        <a:rPr kumimoji="1" lang="ja-JP" altLang="en-US" sz="1050" dirty="0"/>
                        <a:t>２７５，３００円</a:t>
                      </a:r>
                    </a:p>
                  </a:txBody>
                  <a:tcPr anchor="ctr">
                    <a:lnT w="190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2138169"/>
                  </a:ext>
                </a:extLst>
              </a:tr>
              <a:tr h="179614">
                <a:tc vMerge="1">
                  <a:txBody>
                    <a:bodyPr/>
                    <a:lstStyle/>
                    <a:p>
                      <a:endParaRPr lang="ja-JP" altLang="en-US" dirty="0"/>
                    </a:p>
                  </a:txBody>
                  <a:tcPr/>
                </a:tc>
                <a:tc>
                  <a:txBody>
                    <a:bodyPr/>
                    <a:lstStyle/>
                    <a:p>
                      <a:r>
                        <a:rPr kumimoji="1" lang="ja-JP" altLang="en-US" sz="1050" dirty="0"/>
                        <a:t>教諭</a:t>
                      </a:r>
                    </a:p>
                  </a:txBody>
                  <a:tcPr/>
                </a:tc>
                <a:tc>
                  <a:txBody>
                    <a:bodyPr/>
                    <a:lstStyle/>
                    <a:p>
                      <a:r>
                        <a:rPr kumimoji="1" lang="ja-JP" altLang="en-US" sz="1050" dirty="0"/>
                        <a:t>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lang="ja-JP" altLang="en-US" dirty="0"/>
                    </a:p>
                  </a:txBody>
                  <a:tcPr/>
                </a:tc>
                <a:tc vMerge="1">
                  <a:txBody>
                    <a:bodyPr/>
                    <a:lstStyle/>
                    <a:p>
                      <a:endParaRPr lang="ja-JP" altLang="en-US" dirty="0"/>
                    </a:p>
                  </a:txBody>
                  <a:tcPr/>
                </a:tc>
                <a:extLst>
                  <a:ext uri="{0D108BD9-81ED-4DB2-BD59-A6C34878D82A}">
                    <a16:rowId xmlns:a16="http://schemas.microsoft.com/office/drawing/2014/main" val="2898672484"/>
                  </a:ext>
                </a:extLst>
              </a:tr>
              <a:tr h="143691">
                <a:tc vMerge="1">
                  <a:txBody>
                    <a:bodyPr/>
                    <a:lstStyle/>
                    <a:p>
                      <a:endParaRPr lang="ja-JP" altLang="en-US" dirty="0"/>
                    </a:p>
                  </a:txBody>
                  <a:tcPr/>
                </a:tc>
                <a:tc>
                  <a:txBody>
                    <a:bodyPr/>
                    <a:lstStyle/>
                    <a:p>
                      <a:r>
                        <a:rPr kumimoji="1" lang="ja-JP" altLang="en-US" sz="1050" dirty="0"/>
                        <a:t>教諭（実習担任）</a:t>
                      </a:r>
                    </a:p>
                  </a:txBody>
                  <a:tcPr/>
                </a:tc>
                <a:tc>
                  <a:txBody>
                    <a:bodyPr/>
                    <a:lstStyle/>
                    <a:p>
                      <a:r>
                        <a:rPr kumimoji="1" lang="ja-JP" altLang="en-US" sz="1050" dirty="0"/>
                        <a:t>教諭（実習担任）</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3410285688"/>
                  </a:ext>
                </a:extLst>
              </a:tr>
              <a:tr h="0">
                <a:tc vMerge="1">
                  <a:txBody>
                    <a:bodyPr/>
                    <a:lstStyle/>
                    <a:p>
                      <a:endParaRPr lang="ja-JP" altLang="en-US" dirty="0"/>
                    </a:p>
                  </a:txBody>
                  <a:tcPr/>
                </a:tc>
                <a:tc>
                  <a:txBody>
                    <a:bodyPr/>
                    <a:lstStyle/>
                    <a:p>
                      <a:r>
                        <a:rPr kumimoji="1" lang="ja-JP" altLang="en-US" sz="1050" dirty="0"/>
                        <a:t>養護教諭</a:t>
                      </a:r>
                    </a:p>
                  </a:txBody>
                  <a:tcPr/>
                </a:tc>
                <a:tc>
                  <a:txBody>
                    <a:bodyPr/>
                    <a:lstStyle/>
                    <a:p>
                      <a:r>
                        <a:rPr kumimoji="1" lang="ja-JP" altLang="en-US" sz="1050" dirty="0"/>
                        <a:t>養護教諭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2191279512"/>
                  </a:ext>
                </a:extLst>
              </a:tr>
              <a:tr h="0">
                <a:tc vMerge="1">
                  <a:txBody>
                    <a:bodyPr/>
                    <a:lstStyle/>
                    <a:p>
                      <a:endParaRPr lang="ja-JP" altLang="en-US" dirty="0"/>
                    </a:p>
                  </a:txBody>
                  <a:tcPr/>
                </a:tc>
                <a:tc>
                  <a:txBody>
                    <a:bodyPr/>
                    <a:lstStyle/>
                    <a:p>
                      <a:r>
                        <a:rPr kumimoji="1" lang="ja-JP" altLang="en-US" sz="1050" dirty="0"/>
                        <a:t>栄養教諭</a:t>
                      </a:r>
                    </a:p>
                  </a:txBody>
                  <a:tcPr/>
                </a:tc>
                <a:tc>
                  <a:txBody>
                    <a:bodyPr/>
                    <a:lstStyle/>
                    <a:p>
                      <a:r>
                        <a:rPr kumimoji="1" lang="ja-JP" altLang="en-US" sz="1050" dirty="0"/>
                        <a:t>栄養教諭</a:t>
                      </a:r>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3935097422"/>
                  </a:ext>
                </a:extLst>
              </a:tr>
              <a:tr h="0">
                <a:tc vMerge="1">
                  <a:txBody>
                    <a:bodyPr/>
                    <a:lstStyle/>
                    <a:p>
                      <a:endParaRPr lang="ja-JP" altLang="en-US" dirty="0"/>
                    </a:p>
                  </a:txBody>
                  <a:tcPr/>
                </a:tc>
                <a:tc>
                  <a:txBody>
                    <a:bodyPr/>
                    <a:lstStyle/>
                    <a:p>
                      <a:r>
                        <a:rPr kumimoji="1" lang="ja-JP" altLang="en-US" sz="1050" dirty="0"/>
                        <a:t>講師（実習担任）</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講師（実習担任）</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a:txBody>
                    <a:bodyPr/>
                    <a:lstStyle/>
                    <a:p>
                      <a:pPr algn="ctr"/>
                      <a:r>
                        <a:rPr kumimoji="1" lang="ja-JP" altLang="en-US" sz="1050" dirty="0"/>
                        <a:t>１級</a:t>
                      </a:r>
                    </a:p>
                  </a:txBody>
                  <a:tcPr anchor="ctr">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１１７，５００円</a:t>
                      </a:r>
                    </a:p>
                  </a:txBody>
                  <a:tcPr anchor="ctr">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２３５，０００円</a:t>
                      </a:r>
                    </a:p>
                  </a:txBody>
                  <a:tcPr anchor="ctr">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9530951"/>
                  </a:ext>
                </a:extLst>
              </a:tr>
              <a:tr h="0">
                <a:tc vMerge="1">
                  <a:txBody>
                    <a:bodyPr/>
                    <a:lstStyle/>
                    <a:p>
                      <a:endParaRPr lang="ja-JP" altLang="en-US" dirty="0"/>
                    </a:p>
                  </a:txBody>
                  <a:tcPr/>
                </a:tc>
                <a:tc>
                  <a:txBody>
                    <a:bodyPr/>
                    <a:lstStyle/>
                    <a:p>
                      <a:r>
                        <a:rPr kumimoji="1" lang="ja-JP" altLang="en-US" sz="1050" dirty="0"/>
                        <a:t>学校栄養職員</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dirty="0"/>
                        <a:t>学校栄養職員</a:t>
                      </a:r>
                      <a:r>
                        <a:rPr kumimoji="1" lang="ja-JP" altLang="en-US" sz="900" dirty="0"/>
                        <a:t>＜栄養主任＞</a:t>
                      </a:r>
                      <a:endParaRPr kumimoji="1" lang="ja-JP" altLang="en-US" sz="1050" dirty="0"/>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栄養職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１２２，２５０円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kumimoji="1" lang="ja-JP" altLang="en-US" sz="1050" dirty="0"/>
                        <a:t>２４４，５００円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254712373"/>
                  </a:ext>
                </a:extLst>
              </a:tr>
              <a:tr h="209550">
                <a:tc vMerge="1">
                  <a:txBody>
                    <a:bodyPr/>
                    <a:lstStyle/>
                    <a:p>
                      <a:endParaRPr lang="ja-JP" altLang="en-US" dirty="0"/>
                    </a:p>
                  </a:txBody>
                  <a:tcPr/>
                </a:tc>
                <a:tc>
                  <a:txBody>
                    <a:bodyPr/>
                    <a:lstStyle/>
                    <a:p>
                      <a:r>
                        <a:rPr kumimoji="1" lang="ja-JP" altLang="en-US" sz="1050" dirty="0"/>
                        <a:t>事務長</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原則として事務職員</a:t>
                      </a:r>
                      <a:r>
                        <a:rPr kumimoji="1" lang="ja-JP" altLang="en-US" sz="900" dirty="0"/>
                        <a:t>＜副主幹又は主任＞</a:t>
                      </a:r>
                      <a:endParaRPr kumimoji="1" lang="ja-JP" altLang="en-US" sz="1050" dirty="0"/>
                    </a:p>
                  </a:txBody>
                  <a:tcPr>
                    <a:lnT w="6350" cap="flat" cmpd="sng" algn="ctr">
                      <a:solidFill>
                        <a:schemeClr val="tx1"/>
                      </a:solidFill>
                      <a:prstDash val="sysDash"/>
                      <a:round/>
                      <a:headEnd type="none" w="med" len="med"/>
                      <a:tailEnd type="none" w="med" len="med"/>
                    </a:lnT>
                  </a:tcPr>
                </a:tc>
                <a:tc rowSpan="2">
                  <a:txBody>
                    <a:bodyPr/>
                    <a:lstStyle/>
                    <a:p>
                      <a:pPr algn="ctr"/>
                      <a:r>
                        <a:rPr kumimoji="1" lang="ja-JP" altLang="en-US" sz="1050" dirty="0"/>
                        <a:t>事務職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３級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１２８，１００円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２５６，２００円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86764866"/>
                  </a:ext>
                </a:extLst>
              </a:tr>
              <a:tr h="167640">
                <a:tc vMerge="1">
                  <a:txBody>
                    <a:bodyPr/>
                    <a:lstStyle/>
                    <a:p>
                      <a:endParaRPr lang="ja-JP" altLang="en-US" dirty="0"/>
                    </a:p>
                  </a:txBody>
                  <a:tcPr/>
                </a:tc>
                <a:tc>
                  <a:txBody>
                    <a:bodyPr/>
                    <a:lstStyle/>
                    <a:p>
                      <a:r>
                        <a:rPr kumimoji="1" lang="ja-JP" altLang="en-US" sz="1050" dirty="0"/>
                        <a:t>事務職員</a:t>
                      </a:r>
                      <a:r>
                        <a:rPr kumimoji="1" lang="ja-JP" altLang="en-US" sz="900" dirty="0"/>
                        <a:t>＜学校司書を含む＞</a:t>
                      </a:r>
                      <a:endParaRPr kumimoji="1" lang="ja-JP" altLang="en-US" sz="1050" dirty="0"/>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事務職員</a:t>
                      </a:r>
                      <a:r>
                        <a:rPr kumimoji="1" lang="ja-JP" altLang="en-US" sz="900" dirty="0"/>
                        <a:t>＜副主幹又は主任＞＜司書専門員</a:t>
                      </a:r>
                      <a:r>
                        <a:rPr kumimoji="1" lang="en-US" altLang="ja-JP" sz="900" dirty="0"/>
                        <a:t>(</a:t>
                      </a:r>
                      <a:r>
                        <a:rPr kumimoji="1" lang="ja-JP" altLang="en-US" sz="900" dirty="0"/>
                        <a:t>副主幹</a:t>
                      </a:r>
                      <a:r>
                        <a:rPr kumimoji="1" lang="en-US" altLang="ja-JP" sz="900" dirty="0"/>
                        <a:t>)</a:t>
                      </a:r>
                      <a:r>
                        <a:rPr kumimoji="1" lang="ja-JP" altLang="en-US" sz="900" dirty="0"/>
                        <a:t>又は学校司書</a:t>
                      </a:r>
                      <a:r>
                        <a:rPr kumimoji="1" lang="en-US" altLang="ja-JP" sz="900" dirty="0"/>
                        <a:t>(</a:t>
                      </a:r>
                      <a:r>
                        <a:rPr kumimoji="1" lang="ja-JP" altLang="en-US" sz="900" dirty="0"/>
                        <a:t>主任</a:t>
                      </a:r>
                      <a:r>
                        <a:rPr kumimoji="1" lang="en-US" altLang="ja-JP" sz="900" dirty="0"/>
                        <a:t>)</a:t>
                      </a:r>
                      <a:r>
                        <a:rPr kumimoji="1" lang="ja-JP" altLang="en-US" sz="900" dirty="0"/>
                        <a:t>＞</a:t>
                      </a:r>
                      <a:endParaRPr kumimoji="1" lang="ja-JP" altLang="en-US" sz="1050" dirty="0"/>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1774465987"/>
                  </a:ext>
                </a:extLst>
              </a:tr>
              <a:tr h="125730">
                <a:tc vMerge="1">
                  <a:txBody>
                    <a:bodyPr/>
                    <a:lstStyle/>
                    <a:p>
                      <a:endParaRPr lang="ja-JP" altLang="en-US" dirty="0"/>
                    </a:p>
                  </a:txBody>
                  <a:tcPr/>
                </a:tc>
                <a:tc>
                  <a:txBody>
                    <a:bodyPr/>
                    <a:lstStyle/>
                    <a:p>
                      <a:r>
                        <a:rPr kumimoji="1" lang="ja-JP" altLang="en-US" sz="1050" dirty="0"/>
                        <a:t>実習助手</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実習助手</a:t>
                      </a:r>
                    </a:p>
                  </a:txBody>
                  <a:tcPr>
                    <a:lnT w="6350" cap="flat" cmpd="sng" algn="ctr">
                      <a:solidFill>
                        <a:schemeClr val="tx1"/>
                      </a:solidFill>
                      <a:prstDash val="sysDash"/>
                      <a:round/>
                      <a:headEnd type="none" w="med" len="med"/>
                      <a:tailEnd type="none" w="med" len="med"/>
                    </a:lnT>
                  </a:tcPr>
                </a:tc>
                <a:tc rowSpan="2">
                  <a:txBody>
                    <a:bodyPr/>
                    <a:lstStyle/>
                    <a:p>
                      <a:pPr algn="ctr"/>
                      <a:r>
                        <a:rPr kumimoji="1" lang="ja-JP" altLang="en-US" sz="1050" dirty="0"/>
                        <a:t>高等学校等教育職</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１級</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１１７，５００円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rowSpan="2">
                  <a:txBody>
                    <a:bodyPr/>
                    <a:lstStyle/>
                    <a:p>
                      <a:pPr algn="ctr"/>
                      <a:r>
                        <a:rPr kumimoji="1" lang="ja-JP" altLang="en-US" sz="1050" dirty="0"/>
                        <a:t>２３５，０００円</a:t>
                      </a:r>
                    </a:p>
                  </a:txBody>
                  <a:tcPr anchor="ct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90060764"/>
                  </a:ext>
                </a:extLst>
              </a:tr>
              <a:tr h="0">
                <a:tc vMerge="1">
                  <a:txBody>
                    <a:bodyPr/>
                    <a:lstStyle/>
                    <a:p>
                      <a:endParaRPr lang="ja-JP" altLang="en-US" dirty="0"/>
                    </a:p>
                  </a:txBody>
                  <a:tcPr/>
                </a:tc>
                <a:tc>
                  <a:txBody>
                    <a:bodyPr/>
                    <a:lstStyle/>
                    <a:p>
                      <a:r>
                        <a:rPr kumimoji="1" lang="ja-JP" altLang="en-US" sz="1050" dirty="0"/>
                        <a:t>寄宿舎指導員</a:t>
                      </a:r>
                    </a:p>
                  </a:txBody>
                  <a:tcPr>
                    <a:lnB w="6350" cap="flat" cmpd="sng" algn="ctr">
                      <a:solidFill>
                        <a:schemeClr val="tx1"/>
                      </a:solidFill>
                      <a:prstDash val="sysDash"/>
                      <a:round/>
                      <a:headEnd type="none" w="med" len="med"/>
                      <a:tailEnd type="none" w="med" len="med"/>
                    </a:lnB>
                  </a:tcPr>
                </a:tc>
                <a:tc>
                  <a:txBody>
                    <a:bodyPr/>
                    <a:lstStyle/>
                    <a:p>
                      <a:r>
                        <a:rPr kumimoji="1" lang="ja-JP" altLang="en-US" sz="1050" dirty="0"/>
                        <a:t>寄宿舎指導員</a:t>
                      </a:r>
                    </a:p>
                  </a:txBody>
                  <a:tcPr>
                    <a:lnB w="6350" cap="flat" cmpd="sng" algn="ctr">
                      <a:solidFill>
                        <a:schemeClr val="tx1"/>
                      </a:solidFill>
                      <a:prstDash val="sysDash"/>
                      <a:round/>
                      <a:headEnd type="none" w="med" len="med"/>
                      <a:tailEnd type="none" w="med" len="med"/>
                    </a:lnB>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tc vMerge="1">
                  <a:txBody>
                    <a:bodyPr/>
                    <a:lstStyle/>
                    <a:p>
                      <a:endParaRPr kumimoji="1" lang="ja-JP" altLang="en-US" sz="1050" dirty="0"/>
                    </a:p>
                  </a:txBody>
                  <a:tcPr/>
                </a:tc>
                <a:extLst>
                  <a:ext uri="{0D108BD9-81ED-4DB2-BD59-A6C34878D82A}">
                    <a16:rowId xmlns:a16="http://schemas.microsoft.com/office/drawing/2014/main" val="829313882"/>
                  </a:ext>
                </a:extLst>
              </a:tr>
              <a:tr h="0">
                <a:tc vMerge="1">
                  <a:txBody>
                    <a:bodyPr/>
                    <a:lstStyle/>
                    <a:p>
                      <a:endParaRPr lang="ja-JP" altLang="en-US" dirty="0"/>
                    </a:p>
                  </a:txBody>
                  <a:tcPr/>
                </a:tc>
                <a:tc>
                  <a:txBody>
                    <a:bodyPr/>
                    <a:lstStyle/>
                    <a:p>
                      <a:r>
                        <a:rPr kumimoji="1" lang="ja-JP" altLang="en-US" sz="1050" dirty="0"/>
                        <a:t>労務職員</a:t>
                      </a:r>
                    </a:p>
                  </a:txBody>
                  <a:tcPr>
                    <a:lnT w="6350" cap="flat" cmpd="sng" algn="ctr">
                      <a:solidFill>
                        <a:schemeClr val="tx1"/>
                      </a:solidFill>
                      <a:prstDash val="sysDash"/>
                      <a:round/>
                      <a:headEnd type="none" w="med" len="med"/>
                      <a:tailEnd type="none" w="med" len="med"/>
                    </a:lnT>
                  </a:tcPr>
                </a:tc>
                <a:tc>
                  <a:txBody>
                    <a:bodyPr/>
                    <a:lstStyle/>
                    <a:p>
                      <a:r>
                        <a:rPr kumimoji="1" lang="ja-JP" altLang="en-US" sz="1050" dirty="0"/>
                        <a:t>労務職員</a:t>
                      </a:r>
                      <a:r>
                        <a:rPr kumimoji="1" lang="ja-JP" altLang="en-US" sz="900" dirty="0"/>
                        <a:t>＜公仕</a:t>
                      </a:r>
                      <a:r>
                        <a:rPr kumimoji="1" lang="en-US" altLang="ja-JP" sz="900" dirty="0"/>
                        <a:t>(</a:t>
                      </a:r>
                      <a:r>
                        <a:rPr kumimoji="1" lang="ja-JP" altLang="en-US" sz="900" dirty="0"/>
                        <a:t>主任</a:t>
                      </a:r>
                      <a:r>
                        <a:rPr kumimoji="1" lang="en-US" altLang="ja-JP" sz="900" dirty="0"/>
                        <a:t>)</a:t>
                      </a:r>
                      <a:r>
                        <a:rPr kumimoji="1" lang="ja-JP" altLang="en-US" sz="900" dirty="0"/>
                        <a:t>＞</a:t>
                      </a:r>
                      <a:endParaRPr kumimoji="1" lang="ja-JP" altLang="en-US" sz="1050" dirty="0"/>
                    </a:p>
                  </a:txBody>
                  <a:tcP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労務職</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２級</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１０８，１００円</a:t>
                      </a:r>
                    </a:p>
                  </a:txBody>
                  <a:tcPr anchor="ctr">
                    <a:lnT w="6350" cap="flat" cmpd="sng" algn="ctr">
                      <a:solidFill>
                        <a:schemeClr val="tx1"/>
                      </a:solidFill>
                      <a:prstDash val="sysDash"/>
                      <a:round/>
                      <a:headEnd type="none" w="med" len="med"/>
                      <a:tailEnd type="none" w="med" len="med"/>
                    </a:lnT>
                  </a:tcPr>
                </a:tc>
                <a:tc>
                  <a:txBody>
                    <a:bodyPr/>
                    <a:lstStyle/>
                    <a:p>
                      <a:pPr algn="ctr"/>
                      <a:r>
                        <a:rPr kumimoji="1" lang="ja-JP" altLang="en-US" sz="1050" dirty="0"/>
                        <a:t>２１６，２００円</a:t>
                      </a:r>
                    </a:p>
                  </a:txBody>
                  <a:tcPr anchor="ctr">
                    <a:lnT w="635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4021819286"/>
                  </a:ext>
                </a:extLst>
              </a:tr>
            </a:tbl>
          </a:graphicData>
        </a:graphic>
      </p:graphicFrame>
      <p:sp>
        <p:nvSpPr>
          <p:cNvPr id="10" name="テキスト ボックス 9">
            <a:extLst>
              <a:ext uri="{FF2B5EF4-FFF2-40B4-BE49-F238E27FC236}">
                <a16:creationId xmlns:a16="http://schemas.microsoft.com/office/drawing/2014/main" id="{CCC80052-C1A0-436B-A876-E5CD03658538}"/>
              </a:ext>
            </a:extLst>
          </p:cNvPr>
          <p:cNvSpPr txBox="1"/>
          <p:nvPr/>
        </p:nvSpPr>
        <p:spPr>
          <a:xfrm>
            <a:off x="5504507" y="6511464"/>
            <a:ext cx="3717306" cy="276999"/>
          </a:xfrm>
          <a:prstGeom prst="rect">
            <a:avLst/>
          </a:prstGeom>
          <a:solidFill>
            <a:schemeClr val="accent4">
              <a:lumMod val="40000"/>
              <a:lumOff val="60000"/>
            </a:schemeClr>
          </a:solidFill>
        </p:spPr>
        <p:txBody>
          <a:bodyPr wrap="square" rtlCol="0">
            <a:spAutoFit/>
          </a:bodyPr>
          <a:lstStyle/>
          <a:p>
            <a:pPr algn="ctr"/>
            <a:r>
              <a:rPr kumimoji="1" lang="en-US" altLang="ja-JP" sz="1200" dirty="0"/>
              <a:t>※</a:t>
            </a:r>
            <a:r>
              <a:rPr kumimoji="1" lang="ja-JP" altLang="en-US" sz="1200" dirty="0"/>
              <a:t>従前の再任用制度と同様に昇給はありません</a:t>
            </a:r>
          </a:p>
        </p:txBody>
      </p:sp>
      <p:sp>
        <p:nvSpPr>
          <p:cNvPr id="2" name="スライド番号プレースホルダー 1">
            <a:extLst>
              <a:ext uri="{FF2B5EF4-FFF2-40B4-BE49-F238E27FC236}">
                <a16:creationId xmlns:a16="http://schemas.microsoft.com/office/drawing/2014/main" id="{BFE9C5AD-8286-43BD-B418-36EA3CC5A5F6}"/>
              </a:ext>
            </a:extLst>
          </p:cNvPr>
          <p:cNvSpPr>
            <a:spLocks noGrp="1"/>
          </p:cNvSpPr>
          <p:nvPr>
            <p:ph type="sldNum" sz="quarter" idx="12"/>
          </p:nvPr>
        </p:nvSpPr>
        <p:spPr>
          <a:xfrm>
            <a:off x="7573056" y="6356351"/>
            <a:ext cx="2228850" cy="365125"/>
          </a:xfrm>
        </p:spPr>
        <p:txBody>
          <a:bodyPr/>
          <a:lstStyle/>
          <a:p>
            <a:fld id="{5B6709DF-EC61-433D-BD3A-50B4378470A9}" type="slidenum">
              <a:rPr kumimoji="1" lang="ja-JP" altLang="en-US" smtClean="0"/>
              <a:t>28</a:t>
            </a:fld>
            <a:endParaRPr kumimoji="1" lang="ja-JP" altLang="en-US" dirty="0"/>
          </a:p>
        </p:txBody>
      </p:sp>
      <p:sp>
        <p:nvSpPr>
          <p:cNvPr id="8" name="正方形/長方形 7">
            <a:extLst>
              <a:ext uri="{FF2B5EF4-FFF2-40B4-BE49-F238E27FC236}">
                <a16:creationId xmlns:a16="http://schemas.microsoft.com/office/drawing/2014/main" id="{9556E5FF-4692-4EBA-9EDF-9C7F25D36C5C}"/>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9" name="正方形/長方形 8">
            <a:extLst>
              <a:ext uri="{FF2B5EF4-FFF2-40B4-BE49-F238E27FC236}">
                <a16:creationId xmlns:a16="http://schemas.microsoft.com/office/drawing/2014/main" id="{02F519BA-3BB7-4BE1-8461-081DF0F146F2}"/>
              </a:ext>
            </a:extLst>
          </p:cNvPr>
          <p:cNvSpPr/>
          <p:nvPr/>
        </p:nvSpPr>
        <p:spPr>
          <a:xfrm>
            <a:off x="297342" y="619270"/>
            <a:ext cx="616560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b="1" dirty="0">
                <a:solidFill>
                  <a:schemeClr val="tx1"/>
                </a:solidFill>
                <a:latin typeface="メイリオ" panose="020B0604030504040204" pitchFamily="50" charset="-128"/>
                <a:ea typeface="メイリオ" panose="020B0604030504040204" pitchFamily="50" charset="-128"/>
              </a:rPr>
              <a:t>４ 定年前再任用短時間勤務職員・暫定再任用職員の給料</a:t>
            </a:r>
            <a:endParaRPr lang="en-US" altLang="ja-JP"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22755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0" y="55583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7" name="表 6">
            <a:extLst>
              <a:ext uri="{FF2B5EF4-FFF2-40B4-BE49-F238E27FC236}">
                <a16:creationId xmlns:a16="http://schemas.microsoft.com/office/drawing/2014/main" id="{D7E72E66-B433-4142-B652-9F61346BDE18}"/>
              </a:ext>
            </a:extLst>
          </p:cNvPr>
          <p:cNvGraphicFramePr>
            <a:graphicFrameLocks noGrp="1"/>
          </p:cNvGraphicFramePr>
          <p:nvPr>
            <p:extLst/>
          </p:nvPr>
        </p:nvGraphicFramePr>
        <p:xfrm>
          <a:off x="559245" y="1314530"/>
          <a:ext cx="8787510" cy="1725945"/>
        </p:xfrm>
        <a:graphic>
          <a:graphicData uri="http://schemas.openxmlformats.org/drawingml/2006/table">
            <a:tbl>
              <a:tblPr firstRow="1" firstCol="1" bandRow="1">
                <a:tableStyleId>{5C22544A-7EE6-4342-B048-85BDC9FD1C3A}</a:tableStyleId>
              </a:tblPr>
              <a:tblGrid>
                <a:gridCol w="2600770">
                  <a:extLst>
                    <a:ext uri="{9D8B030D-6E8A-4147-A177-3AD203B41FA5}">
                      <a16:colId xmlns:a16="http://schemas.microsoft.com/office/drawing/2014/main" val="2757733138"/>
                    </a:ext>
                  </a:extLst>
                </a:gridCol>
                <a:gridCol w="6186740">
                  <a:extLst>
                    <a:ext uri="{9D8B030D-6E8A-4147-A177-3AD203B41FA5}">
                      <a16:colId xmlns:a16="http://schemas.microsoft.com/office/drawing/2014/main" val="1216599521"/>
                    </a:ext>
                  </a:extLst>
                </a:gridCol>
              </a:tblGrid>
              <a:tr h="252000">
                <a:tc>
                  <a:txBody>
                    <a:bodyPr/>
                    <a:lstStyle/>
                    <a:p>
                      <a:pPr algn="ctr">
                        <a:spcAft>
                          <a:spcPts val="0"/>
                        </a:spcAft>
                      </a:pP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spcAft>
                          <a:spcPts val="0"/>
                        </a:spcAft>
                      </a:pPr>
                      <a:r>
                        <a:rPr lang="ja-JP" sz="1400" kern="100" dirty="0">
                          <a:solidFill>
                            <a:schemeClr val="tx1"/>
                          </a:solidFill>
                          <a:effectLst/>
                        </a:rPr>
                        <a:t>手当等の名称</a:t>
                      </a:r>
                      <a:endParaRPr lang="ja-JP" sz="1400" kern="100" dirty="0">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a16="http://schemas.microsoft.com/office/drawing/2014/main" val="3318235386"/>
                  </a:ext>
                </a:extLst>
              </a:tr>
              <a:tr h="933945">
                <a:tc>
                  <a:txBody>
                    <a:bodyPr/>
                    <a:lstStyle/>
                    <a:p>
                      <a:pPr marL="152400" indent="-152400" algn="just">
                        <a:spcAft>
                          <a:spcPts val="0"/>
                        </a:spcAft>
                      </a:pPr>
                      <a:endParaRPr lang="en-US" altLang="ja-JP" sz="500" kern="100" dirty="0">
                        <a:solidFill>
                          <a:schemeClr val="tx1"/>
                        </a:solidFill>
                        <a:effectLst/>
                      </a:endParaRPr>
                    </a:p>
                    <a:p>
                      <a:pPr marL="152400" indent="-152400" algn="just">
                        <a:spcAft>
                          <a:spcPts val="0"/>
                        </a:spcAft>
                      </a:pPr>
                      <a:r>
                        <a:rPr lang="ja-JP" sz="1400" kern="100" dirty="0">
                          <a:solidFill>
                            <a:schemeClr val="tx1"/>
                          </a:solidFill>
                          <a:effectLst/>
                        </a:rPr>
                        <a:t>①</a:t>
                      </a:r>
                      <a:r>
                        <a:rPr lang="ja-JP" altLang="en-US" sz="1400" kern="100" dirty="0">
                          <a:solidFill>
                            <a:schemeClr val="tx1"/>
                          </a:solidFill>
                          <a:effectLst/>
                        </a:rPr>
                        <a:t>支給される手当</a:t>
                      </a:r>
                      <a:endParaRPr lang="ja-JP" sz="1400" kern="100" dirty="0">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altLang="en-US" sz="1400" kern="100" dirty="0">
                          <a:effectLst/>
                        </a:rPr>
                        <a:t>給料の調整額</a:t>
                      </a:r>
                      <a:r>
                        <a:rPr lang="ja-JP" sz="1400" kern="100" dirty="0">
                          <a:effectLst/>
                        </a:rPr>
                        <a:t>、</a:t>
                      </a:r>
                      <a:r>
                        <a:rPr lang="ja-JP" altLang="en-US" sz="1400" kern="100" dirty="0">
                          <a:effectLst/>
                        </a:rPr>
                        <a:t>教職調整額</a:t>
                      </a:r>
                      <a:r>
                        <a:rPr lang="ja-JP" sz="1400" kern="100" dirty="0">
                          <a:effectLst/>
                        </a:rPr>
                        <a:t>、</a:t>
                      </a:r>
                      <a:r>
                        <a:rPr lang="ja-JP" altLang="en-US" sz="1400" kern="100" dirty="0">
                          <a:effectLst/>
                        </a:rPr>
                        <a:t>管理職手当、地域</a:t>
                      </a:r>
                      <a:r>
                        <a:rPr lang="ja-JP" sz="1400" kern="100" dirty="0">
                          <a:effectLst/>
                        </a:rPr>
                        <a:t>手当、</a:t>
                      </a:r>
                      <a:r>
                        <a:rPr lang="ja-JP" altLang="en-US" sz="1400" kern="100" dirty="0">
                          <a:effectLst/>
                        </a:rPr>
                        <a:t>通勤</a:t>
                      </a:r>
                      <a:r>
                        <a:rPr lang="ja-JP" sz="1400" kern="100" dirty="0">
                          <a:effectLst/>
                        </a:rPr>
                        <a:t>手当、</a:t>
                      </a:r>
                      <a:r>
                        <a:rPr lang="ja-JP" altLang="en-US" sz="1400" kern="100" dirty="0">
                          <a:effectLst/>
                        </a:rPr>
                        <a:t>特殊勤務手当、管理職員特別勤務手当、義務教育等教員特別手当、</a:t>
                      </a:r>
                      <a:r>
                        <a:rPr lang="ja-JP" altLang="ja-JP" sz="1400" kern="100" dirty="0">
                          <a:effectLst/>
                        </a:rPr>
                        <a:t>定時制通信教育手当、産業教育手当、</a:t>
                      </a:r>
                      <a:r>
                        <a:rPr lang="ja-JP" altLang="en-US" sz="1400" kern="100" dirty="0">
                          <a:effectLst/>
                        </a:rPr>
                        <a:t>期末手当、勤勉手当、</a:t>
                      </a:r>
                      <a:r>
                        <a:rPr lang="ja-JP" sz="1400" kern="100" dirty="0">
                          <a:effectLst/>
                        </a:rPr>
                        <a:t>時間外勤務手当、休日勤務手当、夜間勤務手当、</a:t>
                      </a:r>
                      <a:r>
                        <a:rPr lang="ja-JP" altLang="en-US" sz="1400" kern="100" dirty="0">
                          <a:effectLst/>
                        </a:rPr>
                        <a:t>宿日直</a:t>
                      </a:r>
                      <a:r>
                        <a:rPr lang="ja-JP" sz="1400" kern="100" dirty="0">
                          <a:effectLst/>
                        </a:rPr>
                        <a:t>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305496802"/>
                  </a:ext>
                </a:extLst>
              </a:tr>
              <a:tr h="540000">
                <a:tc>
                  <a:txBody>
                    <a:bodyPr/>
                    <a:lstStyle/>
                    <a:p>
                      <a:pPr marL="152400" indent="-152400" algn="just">
                        <a:spcAft>
                          <a:spcPts val="0"/>
                        </a:spcAft>
                      </a:pPr>
                      <a:r>
                        <a:rPr lang="ja-JP" altLang="en-US" sz="1400" kern="100" dirty="0">
                          <a:solidFill>
                            <a:schemeClr val="tx1"/>
                          </a:solidFill>
                          <a:effectLst/>
                          <a:latin typeface="+mn-ea"/>
                          <a:ea typeface="+mn-ea"/>
                          <a:cs typeface="Times New Roman" panose="02020603050405020304" pitchFamily="18" charset="0"/>
                        </a:rPr>
                        <a:t>②支給されない手当</a:t>
                      </a:r>
                      <a:endParaRPr lang="ja-JP" sz="1400" kern="100" dirty="0">
                        <a:solidFill>
                          <a:schemeClr val="tx1"/>
                        </a:solidFill>
                        <a:effectLst/>
                        <a:latin typeface="+mn-ea"/>
                        <a:ea typeface="+mn-ea"/>
                        <a:cs typeface="Times New Roman" panose="02020603050405020304" pitchFamily="18" charset="0"/>
                      </a:endParaRPr>
                    </a:p>
                  </a:txBody>
                  <a:tcPr marL="68580" marR="68580" marT="0" marB="0">
                    <a:solidFill>
                      <a:schemeClr val="tx2">
                        <a:lumMod val="40000"/>
                        <a:lumOff val="60000"/>
                      </a:schemeClr>
                    </a:solidFill>
                  </a:tcPr>
                </a:tc>
                <a:tc>
                  <a:txBody>
                    <a:bodyPr/>
                    <a:lstStyle/>
                    <a:p>
                      <a:pPr algn="just">
                        <a:spcAft>
                          <a:spcPts val="0"/>
                        </a:spcAft>
                      </a:pPr>
                      <a:endParaRPr lang="en-US" altLang="ja-JP" sz="400" kern="100" dirty="0">
                        <a:effectLst/>
                      </a:endParaRPr>
                    </a:p>
                    <a:p>
                      <a:pPr algn="just">
                        <a:spcAft>
                          <a:spcPts val="0"/>
                        </a:spcAft>
                      </a:pPr>
                      <a:r>
                        <a:rPr lang="ja-JP" sz="1400" kern="100" dirty="0">
                          <a:effectLst/>
                        </a:rPr>
                        <a:t>扶養手当、住居手当、単身赴任手当、寒冷地手当</a:t>
                      </a:r>
                      <a:r>
                        <a:rPr lang="ja-JP" altLang="en-US" sz="1400" kern="100" dirty="0">
                          <a:effectLst/>
                        </a:rPr>
                        <a:t>、へき地手当、へき地手当に準ずる手当、退職手当</a:t>
                      </a:r>
                      <a:endParaRPr 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solidFill>
                      <a:schemeClr val="accent3">
                        <a:lumMod val="20000"/>
                        <a:lumOff val="80000"/>
                      </a:schemeClr>
                    </a:solidFill>
                  </a:tcPr>
                </a:tc>
                <a:extLst>
                  <a:ext uri="{0D108BD9-81ED-4DB2-BD59-A6C34878D82A}">
                    <a16:rowId xmlns:a16="http://schemas.microsoft.com/office/drawing/2014/main" val="904344620"/>
                  </a:ext>
                </a:extLst>
              </a:tr>
            </a:tbl>
          </a:graphicData>
        </a:graphic>
      </p:graphicFrame>
      <p:graphicFrame>
        <p:nvGraphicFramePr>
          <p:cNvPr id="3" name="表 2">
            <a:extLst>
              <a:ext uri="{FF2B5EF4-FFF2-40B4-BE49-F238E27FC236}">
                <a16:creationId xmlns:a16="http://schemas.microsoft.com/office/drawing/2014/main" id="{E57A70C9-E917-4145-AB2B-EEFD6D6E1EE1}"/>
              </a:ext>
            </a:extLst>
          </p:cNvPr>
          <p:cNvGraphicFramePr>
            <a:graphicFrameLocks noGrp="1"/>
          </p:cNvGraphicFramePr>
          <p:nvPr>
            <p:extLst/>
          </p:nvPr>
        </p:nvGraphicFramePr>
        <p:xfrm>
          <a:off x="559245" y="4284680"/>
          <a:ext cx="7145037" cy="1219200"/>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489376786"/>
                    </a:ext>
                  </a:extLst>
                </a:gridCol>
                <a:gridCol w="1757679">
                  <a:extLst>
                    <a:ext uri="{9D8B030D-6E8A-4147-A177-3AD203B41FA5}">
                      <a16:colId xmlns:a16="http://schemas.microsoft.com/office/drawing/2014/main" val="1145841092"/>
                    </a:ext>
                  </a:extLst>
                </a:gridCol>
                <a:gridCol w="1757679">
                  <a:extLst>
                    <a:ext uri="{9D8B030D-6E8A-4147-A177-3AD203B41FA5}">
                      <a16:colId xmlns:a16="http://schemas.microsoft.com/office/drawing/2014/main" val="4148945718"/>
                    </a:ext>
                  </a:extLst>
                </a:gridCol>
                <a:gridCol w="1757679">
                  <a:extLst>
                    <a:ext uri="{9D8B030D-6E8A-4147-A177-3AD203B41FA5}">
                      <a16:colId xmlns:a16="http://schemas.microsoft.com/office/drawing/2014/main" val="3214382987"/>
                    </a:ext>
                  </a:extLst>
                </a:gridCol>
              </a:tblGrid>
              <a:tr h="288000">
                <a:tc>
                  <a:txBody>
                    <a:bodyPr/>
                    <a:lstStyle/>
                    <a:p>
                      <a:endParaRPr kumimoji="1" lang="ja-JP" altLang="en-US" sz="1400" dirty="0"/>
                    </a:p>
                  </a:txBody>
                  <a:tcPr/>
                </a:tc>
                <a:tc>
                  <a:txBody>
                    <a:bodyPr/>
                    <a:lstStyle/>
                    <a:p>
                      <a:pPr algn="ctr"/>
                      <a:r>
                        <a:rPr kumimoji="1" lang="ja-JP" altLang="en-US" sz="1400" dirty="0"/>
                        <a:t>６月期</a:t>
                      </a:r>
                    </a:p>
                  </a:txBody>
                  <a:tcPr/>
                </a:tc>
                <a:tc>
                  <a:txBody>
                    <a:bodyPr/>
                    <a:lstStyle/>
                    <a:p>
                      <a:pPr algn="ctr"/>
                      <a:r>
                        <a:rPr kumimoji="1" lang="ja-JP" altLang="en-US" sz="1400" dirty="0"/>
                        <a:t>１２月期</a:t>
                      </a:r>
                    </a:p>
                  </a:txBody>
                  <a:tcPr/>
                </a:tc>
                <a:tc>
                  <a:txBody>
                    <a:bodyPr/>
                    <a:lstStyle/>
                    <a:p>
                      <a:pPr algn="ctr"/>
                      <a:r>
                        <a:rPr kumimoji="1" lang="ja-JP" altLang="en-US" sz="1400" dirty="0"/>
                        <a:t>年間</a:t>
                      </a:r>
                    </a:p>
                  </a:txBody>
                  <a:tcPr/>
                </a:tc>
                <a:extLst>
                  <a:ext uri="{0D108BD9-81ED-4DB2-BD59-A6C34878D82A}">
                    <a16:rowId xmlns:a16="http://schemas.microsoft.com/office/drawing/2014/main" val="1968878701"/>
                  </a:ext>
                </a:extLst>
              </a:tr>
              <a:tr h="288000">
                <a:tc>
                  <a:txBody>
                    <a:bodyPr/>
                    <a:lstStyle/>
                    <a:p>
                      <a:pPr algn="ctr"/>
                      <a:r>
                        <a:rPr kumimoji="1" lang="ja-JP" altLang="en-US" sz="1400" b="1" dirty="0"/>
                        <a:t>期末手当の支給割合</a:t>
                      </a:r>
                    </a:p>
                  </a:txBody>
                  <a:tcPr/>
                </a:tc>
                <a:tc>
                  <a:txBody>
                    <a:bodyPr/>
                    <a:lstStyle/>
                    <a:p>
                      <a:pPr algn="ctr"/>
                      <a:r>
                        <a:rPr kumimoji="1" lang="ja-JP" altLang="en-US" sz="1400" dirty="0"/>
                        <a:t>０．６８７５月</a:t>
                      </a:r>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０．６８７５月</a:t>
                      </a:r>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00" dirty="0"/>
                        <a:t>１．３７５月</a:t>
                      </a:r>
                    </a:p>
                  </a:txBody>
                  <a:tcPr/>
                </a:tc>
                <a:extLst>
                  <a:ext uri="{0D108BD9-81ED-4DB2-BD59-A6C34878D82A}">
                    <a16:rowId xmlns:a16="http://schemas.microsoft.com/office/drawing/2014/main" val="2784284188"/>
                  </a:ext>
                </a:extLst>
              </a:tr>
              <a:tr h="288000">
                <a:tc>
                  <a:txBody>
                    <a:bodyPr/>
                    <a:lstStyle/>
                    <a:p>
                      <a:pPr algn="ctr"/>
                      <a:r>
                        <a:rPr kumimoji="1" lang="ja-JP" altLang="en-US" sz="1400" b="1" dirty="0"/>
                        <a:t>勤勉手当の支給割合</a:t>
                      </a:r>
                    </a:p>
                  </a:txBody>
                  <a:tcPr/>
                </a:tc>
                <a:tc>
                  <a:txBody>
                    <a:bodyPr/>
                    <a:lstStyle/>
                    <a:p>
                      <a:pPr algn="ctr"/>
                      <a:r>
                        <a:rPr kumimoji="1" lang="ja-JP" altLang="en-US" sz="1400" dirty="0"/>
                        <a:t>０．４８７５月</a:t>
                      </a:r>
                    </a:p>
                  </a:txBody>
                  <a:tcPr/>
                </a:tc>
                <a:tc>
                  <a:txBody>
                    <a:bodyPr/>
                    <a:lstStyle/>
                    <a:p>
                      <a:pPr algn="ctr"/>
                      <a:r>
                        <a:rPr kumimoji="1" lang="ja-JP" altLang="en-US" sz="1400" dirty="0"/>
                        <a:t>０．４８７５月</a:t>
                      </a:r>
                    </a:p>
                  </a:txBody>
                  <a:tcPr/>
                </a:tc>
                <a:tc>
                  <a:txBody>
                    <a:bodyPr/>
                    <a:lstStyle/>
                    <a:p>
                      <a:pPr algn="ctr"/>
                      <a:r>
                        <a:rPr kumimoji="1" lang="ja-JP" altLang="en-US" sz="1400" dirty="0"/>
                        <a:t>０．９７５月</a:t>
                      </a:r>
                    </a:p>
                  </a:txBody>
                  <a:tcPr/>
                </a:tc>
                <a:extLst>
                  <a:ext uri="{0D108BD9-81ED-4DB2-BD59-A6C34878D82A}">
                    <a16:rowId xmlns:a16="http://schemas.microsoft.com/office/drawing/2014/main" val="1672939739"/>
                  </a:ext>
                </a:extLst>
              </a:tr>
              <a:tr h="288000">
                <a:tc>
                  <a:txBody>
                    <a:bodyPr/>
                    <a:lstStyle/>
                    <a:p>
                      <a:pPr algn="ctr"/>
                      <a:r>
                        <a:rPr kumimoji="1" lang="ja-JP" altLang="en-US" sz="1400" b="1" dirty="0"/>
                        <a:t>計</a:t>
                      </a:r>
                    </a:p>
                  </a:txBody>
                  <a:tcPr/>
                </a:tc>
                <a:tc>
                  <a:txBody>
                    <a:bodyPr/>
                    <a:lstStyle/>
                    <a:p>
                      <a:pPr algn="ctr"/>
                      <a:r>
                        <a:rPr kumimoji="1" lang="ja-JP" altLang="en-US" sz="1400" dirty="0"/>
                        <a:t>１．１７５月</a:t>
                      </a:r>
                    </a:p>
                  </a:txBody>
                  <a:tcPr/>
                </a:tc>
                <a:tc>
                  <a:txBody>
                    <a:bodyPr/>
                    <a:lstStyle/>
                    <a:p>
                      <a:pPr algn="ctr"/>
                      <a:r>
                        <a:rPr kumimoji="1" lang="ja-JP" altLang="en-US" sz="1400" dirty="0"/>
                        <a:t>１．１７５月</a:t>
                      </a:r>
                    </a:p>
                  </a:txBody>
                  <a:tcPr/>
                </a:tc>
                <a:tc>
                  <a:txBody>
                    <a:bodyPr/>
                    <a:lstStyle/>
                    <a:p>
                      <a:pPr algn="ctr"/>
                      <a:r>
                        <a:rPr kumimoji="1" lang="ja-JP" altLang="en-US" sz="1400" dirty="0"/>
                        <a:t>２．３５月</a:t>
                      </a:r>
                    </a:p>
                  </a:txBody>
                  <a:tcPr/>
                </a:tc>
                <a:extLst>
                  <a:ext uri="{0D108BD9-81ED-4DB2-BD59-A6C34878D82A}">
                    <a16:rowId xmlns:a16="http://schemas.microsoft.com/office/drawing/2014/main" val="2838684374"/>
                  </a:ext>
                </a:extLst>
              </a:tr>
            </a:tbl>
          </a:graphicData>
        </a:graphic>
      </p:graphicFrame>
      <p:sp>
        <p:nvSpPr>
          <p:cNvPr id="8" name="正方形/長方形 7">
            <a:extLst>
              <a:ext uri="{FF2B5EF4-FFF2-40B4-BE49-F238E27FC236}">
                <a16:creationId xmlns:a16="http://schemas.microsoft.com/office/drawing/2014/main" id="{6AA7F1AB-2CBD-4C37-A057-3023FB2E94C8}"/>
              </a:ext>
            </a:extLst>
          </p:cNvPr>
          <p:cNvSpPr/>
          <p:nvPr/>
        </p:nvSpPr>
        <p:spPr>
          <a:xfrm>
            <a:off x="559245" y="5583422"/>
            <a:ext cx="56880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400" dirty="0">
                <a:solidFill>
                  <a:schemeClr val="tx1"/>
                </a:solidFill>
                <a:latin typeface="+mn-ea"/>
              </a:rPr>
              <a:t>※</a:t>
            </a:r>
            <a:r>
              <a:rPr lang="ja-JP" altLang="en-US" sz="1400" dirty="0">
                <a:solidFill>
                  <a:schemeClr val="tx1"/>
                </a:solidFill>
                <a:latin typeface="+mn-ea"/>
              </a:rPr>
              <a:t>定年退職した日の翌日から再任用された者の支給割合になります。</a:t>
            </a:r>
          </a:p>
        </p:txBody>
      </p:sp>
      <p:sp>
        <p:nvSpPr>
          <p:cNvPr id="9" name="正方形/長方形 8">
            <a:extLst>
              <a:ext uri="{FF2B5EF4-FFF2-40B4-BE49-F238E27FC236}">
                <a16:creationId xmlns:a16="http://schemas.microsoft.com/office/drawing/2014/main" id="{A2514E1A-0880-45F1-8E52-E9CAB731DA1B}"/>
              </a:ext>
            </a:extLst>
          </p:cNvPr>
          <p:cNvSpPr/>
          <p:nvPr/>
        </p:nvSpPr>
        <p:spPr>
          <a:xfrm>
            <a:off x="458566" y="3881138"/>
            <a:ext cx="56880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en-US" altLang="ja-JP" sz="1600" b="1" dirty="0">
                <a:solidFill>
                  <a:schemeClr val="tx1"/>
                </a:solidFill>
                <a:latin typeface="+mn-ea"/>
              </a:rPr>
              <a:t>【</a:t>
            </a:r>
            <a:r>
              <a:rPr lang="ja-JP" altLang="en-US" sz="1600" b="1" dirty="0">
                <a:solidFill>
                  <a:schemeClr val="tx1"/>
                </a:solidFill>
                <a:latin typeface="+mn-ea"/>
              </a:rPr>
              <a:t>期末・勤勉手当の支給割合</a:t>
            </a:r>
            <a:r>
              <a:rPr lang="en-US" altLang="ja-JP" sz="1600" b="1" dirty="0">
                <a:solidFill>
                  <a:schemeClr val="tx1"/>
                </a:solidFill>
                <a:latin typeface="+mn-ea"/>
              </a:rPr>
              <a:t>】</a:t>
            </a:r>
            <a:endParaRPr lang="ja-JP" altLang="en-US" sz="1600" b="1" dirty="0">
              <a:solidFill>
                <a:schemeClr val="tx1"/>
              </a:solidFill>
              <a:latin typeface="+mn-ea"/>
            </a:endParaRPr>
          </a:p>
        </p:txBody>
      </p:sp>
      <p:sp>
        <p:nvSpPr>
          <p:cNvPr id="10" name="テキスト ボックス 9">
            <a:extLst>
              <a:ext uri="{FF2B5EF4-FFF2-40B4-BE49-F238E27FC236}">
                <a16:creationId xmlns:a16="http://schemas.microsoft.com/office/drawing/2014/main" id="{79A218AF-B798-4A9B-9F3B-34EFBBEE9ADE}"/>
              </a:ext>
            </a:extLst>
          </p:cNvPr>
          <p:cNvSpPr txBox="1"/>
          <p:nvPr/>
        </p:nvSpPr>
        <p:spPr>
          <a:xfrm>
            <a:off x="6996113" y="5583422"/>
            <a:ext cx="2350642" cy="276999"/>
          </a:xfrm>
          <a:prstGeom prst="rect">
            <a:avLst/>
          </a:prstGeom>
          <a:solidFill>
            <a:schemeClr val="accent4">
              <a:lumMod val="40000"/>
              <a:lumOff val="60000"/>
            </a:schemeClr>
          </a:solidFill>
        </p:spPr>
        <p:txBody>
          <a:bodyPr wrap="square" rtlCol="0">
            <a:spAutoFit/>
          </a:bodyPr>
          <a:lstStyle/>
          <a:p>
            <a:r>
              <a:rPr kumimoji="1" lang="en-US" altLang="ja-JP" sz="1200" dirty="0"/>
              <a:t>※</a:t>
            </a:r>
            <a:r>
              <a:rPr kumimoji="1" lang="ja-JP" altLang="en-US" sz="1200" dirty="0"/>
              <a:t>従前の再任用制度と同様</a:t>
            </a:r>
          </a:p>
        </p:txBody>
      </p:sp>
      <p:sp>
        <p:nvSpPr>
          <p:cNvPr id="11" name="テキスト ボックス 10">
            <a:extLst>
              <a:ext uri="{FF2B5EF4-FFF2-40B4-BE49-F238E27FC236}">
                <a16:creationId xmlns:a16="http://schemas.microsoft.com/office/drawing/2014/main" id="{C19D82F1-42E2-480F-9F8A-B5DA6B22CB53}"/>
              </a:ext>
            </a:extLst>
          </p:cNvPr>
          <p:cNvSpPr txBox="1"/>
          <p:nvPr/>
        </p:nvSpPr>
        <p:spPr>
          <a:xfrm>
            <a:off x="4789284" y="3043350"/>
            <a:ext cx="4557472" cy="646331"/>
          </a:xfrm>
          <a:prstGeom prst="rect">
            <a:avLst/>
          </a:prstGeom>
          <a:solidFill>
            <a:schemeClr val="accent4">
              <a:lumMod val="40000"/>
              <a:lumOff val="60000"/>
            </a:schemeClr>
          </a:solidFill>
        </p:spPr>
        <p:txBody>
          <a:bodyPr wrap="square" rtlCol="0">
            <a:spAutoFit/>
          </a:bodyPr>
          <a:lstStyle/>
          <a:p>
            <a:r>
              <a:rPr kumimoji="1" lang="en-US" altLang="ja-JP" sz="1200" dirty="0"/>
              <a:t>※</a:t>
            </a:r>
            <a:r>
              <a:rPr kumimoji="1" lang="ja-JP" altLang="en-US" sz="1200" dirty="0"/>
              <a:t>従前の再任用制度と同様</a:t>
            </a:r>
            <a:endParaRPr kumimoji="1" lang="en-US" altLang="ja-JP" sz="1200" dirty="0"/>
          </a:p>
          <a:p>
            <a:r>
              <a:rPr kumimoji="1" lang="ja-JP" altLang="en-US" sz="1200" dirty="0"/>
              <a:t>　ただし、給料の調整額及び管理職員特別勤務手当については、　</a:t>
            </a:r>
            <a:endParaRPr kumimoji="1" lang="en-US" altLang="ja-JP" sz="1200" dirty="0"/>
          </a:p>
          <a:p>
            <a:r>
              <a:rPr kumimoji="1" lang="ja-JP" altLang="en-US" sz="1200" dirty="0"/>
              <a:t>　新たな手当額を設けるため、従前の再任用制度と異なる</a:t>
            </a:r>
          </a:p>
        </p:txBody>
      </p:sp>
      <p:sp>
        <p:nvSpPr>
          <p:cNvPr id="2" name="スライド番号プレースホルダー 1">
            <a:extLst>
              <a:ext uri="{FF2B5EF4-FFF2-40B4-BE49-F238E27FC236}">
                <a16:creationId xmlns:a16="http://schemas.microsoft.com/office/drawing/2014/main" id="{18EC8AC1-F3DF-4407-9072-A9D8F19469AD}"/>
              </a:ext>
            </a:extLst>
          </p:cNvPr>
          <p:cNvSpPr>
            <a:spLocks noGrp="1"/>
          </p:cNvSpPr>
          <p:nvPr>
            <p:ph type="sldNum" sz="quarter" idx="12"/>
          </p:nvPr>
        </p:nvSpPr>
        <p:spPr/>
        <p:txBody>
          <a:bodyPr/>
          <a:lstStyle/>
          <a:p>
            <a:fld id="{5B6709DF-EC61-433D-BD3A-50B4378470A9}" type="slidenum">
              <a:rPr kumimoji="1" lang="ja-JP" altLang="en-US" smtClean="0"/>
              <a:t>29</a:t>
            </a:fld>
            <a:endParaRPr kumimoji="1" lang="ja-JP" altLang="en-US"/>
          </a:p>
        </p:txBody>
      </p:sp>
      <p:sp>
        <p:nvSpPr>
          <p:cNvPr id="12" name="正方形/長方形 11">
            <a:extLst>
              <a:ext uri="{FF2B5EF4-FFF2-40B4-BE49-F238E27FC236}">
                <a16:creationId xmlns:a16="http://schemas.microsoft.com/office/drawing/2014/main" id="{5EA17369-5D23-49B6-B6F5-B8D4D6FB0E05}"/>
              </a:ext>
            </a:extLst>
          </p:cNvPr>
          <p:cNvSpPr/>
          <p:nvPr/>
        </p:nvSpPr>
        <p:spPr>
          <a:xfrm>
            <a:off x="203861" y="10304"/>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６　給料・諸手当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sp>
        <p:nvSpPr>
          <p:cNvPr id="13" name="正方形/長方形 12">
            <a:extLst>
              <a:ext uri="{FF2B5EF4-FFF2-40B4-BE49-F238E27FC236}">
                <a16:creationId xmlns:a16="http://schemas.microsoft.com/office/drawing/2014/main" id="{F7FDC22E-D5AA-482C-9168-B2D75323F2B1}"/>
              </a:ext>
            </a:extLst>
          </p:cNvPr>
          <p:cNvSpPr/>
          <p:nvPr/>
        </p:nvSpPr>
        <p:spPr>
          <a:xfrm>
            <a:off x="297342" y="645904"/>
            <a:ext cx="6698771"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b="1" dirty="0">
                <a:solidFill>
                  <a:schemeClr val="tx1"/>
                </a:solidFill>
                <a:latin typeface="メイリオ" panose="020B0604030504040204" pitchFamily="50" charset="-128"/>
                <a:ea typeface="メイリオ" panose="020B0604030504040204" pitchFamily="50" charset="-128"/>
              </a:rPr>
              <a:t>５ 定年前再任用短時間勤務職員・暫定再任用職員の諸手当</a:t>
            </a:r>
          </a:p>
        </p:txBody>
      </p:sp>
    </p:spTree>
    <p:extLst>
      <p:ext uri="{BB962C8B-B14F-4D97-AF65-F5344CB8AC3E}">
        <p14:creationId xmlns:p14="http://schemas.microsoft.com/office/powerpoint/2010/main" val="2003448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247310CF-AF91-4D8E-984E-60AE704A7DEB}"/>
              </a:ext>
            </a:extLst>
          </p:cNvPr>
          <p:cNvSpPr txBox="1">
            <a:spLocks/>
          </p:cNvSpPr>
          <p:nvPr/>
        </p:nvSpPr>
        <p:spPr>
          <a:xfrm>
            <a:off x="787923" y="1498601"/>
            <a:ext cx="9585962" cy="52227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latin typeface="メイリオ" panose="020B0604030504040204" pitchFamily="50" charset="-128"/>
                <a:ea typeface="メイリオ" panose="020B0604030504040204" pitchFamily="50" charset="-128"/>
              </a:rPr>
              <a:t>１　定年の段階的な引上げ・・・・・・・・・・・・・　４</a:t>
            </a:r>
            <a:endParaRPr lang="en-US" altLang="ja-JP" sz="2400"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400" dirty="0">
                <a:latin typeface="メイリオ" panose="020B0604030504040204" pitchFamily="50" charset="-128"/>
                <a:ea typeface="メイリオ" panose="020B0604030504040204" pitchFamily="50" charset="-128"/>
              </a:rPr>
              <a:t>２　６０歳以降の勤務選択の流れ・・・・・・・・・・　６</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３　６０歳以降の職務内容・・・・・・・・・・・・・１１</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４　管理監督職勤務上限年齢制（役職定年制）・・・・１４</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５　定年前再任用短時間勤務制及び暫定再任用制度・・１７</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６　給料・諸手当・・・・・・・・・・・・・・・・・２２</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７　退職手当・・・・・・・・・・・・・・・・・・・３０</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８　年金と健康保険・・・・・・・・・・・・・・・・３６</a:t>
            </a:r>
            <a:endParaRPr lang="en-US" altLang="ja-JP" sz="2400" dirty="0">
              <a:latin typeface="メイリオ" panose="020B0604030504040204" pitchFamily="50" charset="-128"/>
              <a:ea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rPr>
              <a:t>９　情報提供・意思確認制度・・・・・・・・・・・・４３</a:t>
            </a:r>
            <a:endParaRPr lang="en-US" altLang="ja-JP" dirty="0">
              <a:latin typeface="メイリオ" panose="020B0604030504040204" pitchFamily="50" charset="-128"/>
              <a:ea typeface="メイリオ" panose="020B0604030504040204" pitchFamily="50" charset="-128"/>
            </a:endParaRPr>
          </a:p>
        </p:txBody>
      </p:sp>
      <p:sp>
        <p:nvSpPr>
          <p:cNvPr id="9" name="タイトル 1">
            <a:extLst>
              <a:ext uri="{FF2B5EF4-FFF2-40B4-BE49-F238E27FC236}">
                <a16:creationId xmlns:a16="http://schemas.microsoft.com/office/drawing/2014/main" id="{0ED780BF-447D-4B52-92CD-B03F4717B95C}"/>
              </a:ext>
            </a:extLst>
          </p:cNvPr>
          <p:cNvSpPr txBox="1">
            <a:spLocks/>
          </p:cNvSpPr>
          <p:nvPr/>
        </p:nvSpPr>
        <p:spPr>
          <a:xfrm>
            <a:off x="641372" y="362934"/>
            <a:ext cx="8415868" cy="699416"/>
          </a:xfrm>
          <a:prstGeom prst="rect">
            <a:avLst/>
          </a:prstGeom>
        </p:spPr>
        <p:txBody>
          <a:bodyPr vert="horz" lIns="91440" tIns="45720" rIns="91440" bIns="45720" rtlCol="0" anchor="b">
            <a:normAutofit/>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r>
              <a:rPr lang="ja-JP" altLang="en-US" sz="2800" dirty="0">
                <a:latin typeface="Meiryo UI" panose="020B0604030504040204" pitchFamily="50" charset="-128"/>
                <a:ea typeface="Meiryo UI" panose="020B0604030504040204" pitchFamily="50" charset="-128"/>
              </a:rPr>
              <a:t>目　次</a:t>
            </a:r>
          </a:p>
        </p:txBody>
      </p:sp>
      <p:sp>
        <p:nvSpPr>
          <p:cNvPr id="2" name="スライド番号プレースホルダー 1">
            <a:extLst>
              <a:ext uri="{FF2B5EF4-FFF2-40B4-BE49-F238E27FC236}">
                <a16:creationId xmlns:a16="http://schemas.microsoft.com/office/drawing/2014/main" id="{295B26C9-0500-4AD8-99F4-78EC10BA6A62}"/>
              </a:ext>
            </a:extLst>
          </p:cNvPr>
          <p:cNvSpPr>
            <a:spLocks noGrp="1"/>
          </p:cNvSpPr>
          <p:nvPr>
            <p:ph type="sldNum" sz="quarter" idx="12"/>
          </p:nvPr>
        </p:nvSpPr>
        <p:spPr/>
        <p:txBody>
          <a:bodyPr/>
          <a:lstStyle/>
          <a:p>
            <a:fld id="{5B6709DF-EC61-433D-BD3A-50B4378470A9}" type="slidenum">
              <a:rPr kumimoji="1" lang="ja-JP" altLang="en-US" smtClean="0"/>
              <a:t>3</a:t>
            </a:fld>
            <a:endParaRPr kumimoji="1" lang="ja-JP" altLang="en-US"/>
          </a:p>
        </p:txBody>
      </p:sp>
    </p:spTree>
    <p:extLst>
      <p:ext uri="{BB962C8B-B14F-4D97-AF65-F5344CB8AC3E}">
        <p14:creationId xmlns:p14="http://schemas.microsoft.com/office/powerpoint/2010/main" val="1288380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3656902"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７　退職手当</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6D31105A-2598-46B9-A01B-0091AF5AEA6B}"/>
              </a:ext>
            </a:extLst>
          </p:cNvPr>
          <p:cNvSpPr>
            <a:spLocks noGrp="1"/>
          </p:cNvSpPr>
          <p:nvPr>
            <p:ph type="sldNum" sz="quarter" idx="12"/>
          </p:nvPr>
        </p:nvSpPr>
        <p:spPr/>
        <p:txBody>
          <a:bodyPr/>
          <a:lstStyle/>
          <a:p>
            <a:fld id="{5B6709DF-EC61-433D-BD3A-50B4378470A9}" type="slidenum">
              <a:rPr kumimoji="1" lang="ja-JP" altLang="en-US" smtClean="0"/>
              <a:t>30</a:t>
            </a:fld>
            <a:endParaRPr kumimoji="1" lang="ja-JP" altLang="en-US"/>
          </a:p>
        </p:txBody>
      </p:sp>
    </p:spTree>
    <p:extLst>
      <p:ext uri="{BB962C8B-B14F-4D97-AF65-F5344CB8AC3E}">
        <p14:creationId xmlns:p14="http://schemas.microsoft.com/office/powerpoint/2010/main" val="2442687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607083" y="2463279"/>
            <a:ext cx="9298918" cy="892978"/>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退職手当の基本額は、退職日の給料月額に「退職事由」と「勤続年数」に応じた「支給率」を乗じて算出します。</a:t>
            </a:r>
            <a:endParaRPr lang="en-US" altLang="ja-JP" sz="1500" dirty="0">
              <a:solidFill>
                <a:schemeClr val="tx1"/>
              </a:solidFill>
              <a:latin typeface="メイリオ" panose="020B0604030504040204" pitchFamily="50" charset="-128"/>
              <a:ea typeface="メイリオ" panose="020B0604030504040204" pitchFamily="50" charset="-128"/>
            </a:endParaRPr>
          </a:p>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令和</a:t>
            </a:r>
            <a:r>
              <a:rPr lang="en-US" altLang="ja-JP" sz="1500" dirty="0">
                <a:solidFill>
                  <a:schemeClr val="tx1"/>
                </a:solidFill>
                <a:latin typeface="メイリオ" panose="020B0604030504040204" pitchFamily="50" charset="-128"/>
                <a:ea typeface="メイリオ" panose="020B0604030504040204" pitchFamily="50" charset="-128"/>
              </a:rPr>
              <a:t>5</a:t>
            </a:r>
            <a:r>
              <a:rPr lang="ja-JP" altLang="en-US" sz="1500" dirty="0">
                <a:solidFill>
                  <a:schemeClr val="tx1"/>
                </a:solidFill>
                <a:latin typeface="メイリオ" panose="020B0604030504040204" pitchFamily="50" charset="-128"/>
                <a:ea typeface="メイリオ" panose="020B0604030504040204" pitchFamily="50" charset="-128"/>
              </a:rPr>
              <a:t>年</a:t>
            </a:r>
            <a:r>
              <a:rPr lang="en-US" altLang="ja-JP" sz="1500" dirty="0">
                <a:solidFill>
                  <a:schemeClr val="tx1"/>
                </a:solidFill>
                <a:latin typeface="メイリオ" panose="020B0604030504040204" pitchFamily="50" charset="-128"/>
                <a:ea typeface="メイリオ" panose="020B0604030504040204" pitchFamily="50" charset="-128"/>
              </a:rPr>
              <a:t>4</a:t>
            </a:r>
            <a:r>
              <a:rPr lang="ja-JP" altLang="en-US" sz="1500" dirty="0">
                <a:solidFill>
                  <a:schemeClr val="tx1"/>
                </a:solidFill>
                <a:latin typeface="メイリオ" panose="020B0604030504040204" pitchFamily="50" charset="-128"/>
                <a:ea typeface="メイリオ" panose="020B0604030504040204" pitchFamily="50" charset="-128"/>
              </a:rPr>
              <a:t>月</a:t>
            </a:r>
            <a:r>
              <a:rPr lang="en-US" altLang="ja-JP" sz="1500" dirty="0">
                <a:solidFill>
                  <a:schemeClr val="tx1"/>
                </a:solidFill>
                <a:latin typeface="メイリオ" panose="020B0604030504040204" pitchFamily="50" charset="-128"/>
                <a:ea typeface="メイリオ" panose="020B0604030504040204" pitchFamily="50" charset="-128"/>
              </a:rPr>
              <a:t>1</a:t>
            </a:r>
            <a:r>
              <a:rPr lang="ja-JP" altLang="en-US" sz="1500" dirty="0">
                <a:solidFill>
                  <a:schemeClr val="tx1"/>
                </a:solidFill>
                <a:latin typeface="メイリオ" panose="020B0604030504040204" pitchFamily="50" charset="-128"/>
                <a:ea typeface="メイリオ" panose="020B0604030504040204" pitchFamily="50" charset="-128"/>
              </a:rPr>
              <a:t>日以降、当分の間、定年引上げ前の定年年齢に達した日以後に、非違によることなく退職した場合、「自己都合退職」の支給率ではなく、「定年退職」の支給率にて算定します。</a:t>
            </a:r>
            <a:endParaRPr lang="en-US" altLang="ja-JP" sz="1500" dirty="0">
              <a:solidFill>
                <a:schemeClr val="tx1"/>
              </a:solidFill>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5DCA7706-FD79-4B57-BC5C-F8412782B9E2}"/>
              </a:ext>
            </a:extLst>
          </p:cNvPr>
          <p:cNvSpPr/>
          <p:nvPr/>
        </p:nvSpPr>
        <p:spPr>
          <a:xfrm>
            <a:off x="344286" y="3332103"/>
            <a:ext cx="5877609"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（２）退職手当の基本額の特例（ピーク時特例）の適用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2" name="正方形/長方形 11">
            <a:extLst>
              <a:ext uri="{FF2B5EF4-FFF2-40B4-BE49-F238E27FC236}">
                <a16:creationId xmlns:a16="http://schemas.microsoft.com/office/drawing/2014/main" id="{E6D25D9F-4EDD-4326-833E-E38CADB9543B}"/>
              </a:ext>
            </a:extLst>
          </p:cNvPr>
          <p:cNvSpPr/>
          <p:nvPr/>
        </p:nvSpPr>
        <p:spPr>
          <a:xfrm>
            <a:off x="607083" y="3649240"/>
            <a:ext cx="9210141" cy="908653"/>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給料月額が減額改定以外の理由で減額された場合（給料表間異動等）において、退職日の給料月額が、ピーク時の給料月額（特定減額前給料月額）を下回る場合は、退職手当の基本額の特例を適用します。</a:t>
            </a:r>
            <a:endParaRPr lang="en-US" altLang="ja-JP" sz="1500" dirty="0">
              <a:solidFill>
                <a:schemeClr val="tx1"/>
              </a:solidFill>
              <a:latin typeface="メイリオ" panose="020B0604030504040204" pitchFamily="50" charset="-128"/>
              <a:ea typeface="メイリオ" panose="020B0604030504040204" pitchFamily="50" charset="-128"/>
            </a:endParaRPr>
          </a:p>
          <a:p>
            <a:pPr marL="179388" indent="-179388"/>
            <a:r>
              <a:rPr lang="ja-JP" altLang="en-US" sz="1500" dirty="0">
                <a:solidFill>
                  <a:schemeClr val="tx1"/>
                </a:solidFill>
                <a:latin typeface="メイリオ" panose="020B0604030504040204" pitchFamily="50" charset="-128"/>
                <a:ea typeface="メイリオ" panose="020B0604030504040204" pitchFamily="50" charset="-128"/>
              </a:rPr>
              <a:t>　　令和</a:t>
            </a:r>
            <a:r>
              <a:rPr lang="en-US" altLang="ja-JP" sz="1500" dirty="0">
                <a:solidFill>
                  <a:schemeClr val="tx1"/>
                </a:solidFill>
                <a:latin typeface="メイリオ" panose="020B0604030504040204" pitchFamily="50" charset="-128"/>
                <a:ea typeface="メイリオ" panose="020B0604030504040204" pitchFamily="50" charset="-128"/>
              </a:rPr>
              <a:t>5</a:t>
            </a:r>
            <a:r>
              <a:rPr lang="ja-JP" altLang="en-US" sz="1500" dirty="0">
                <a:solidFill>
                  <a:schemeClr val="tx1"/>
                </a:solidFill>
                <a:latin typeface="メイリオ" panose="020B0604030504040204" pitchFamily="50" charset="-128"/>
                <a:ea typeface="メイリオ" panose="020B0604030504040204" pitchFamily="50" charset="-128"/>
              </a:rPr>
              <a:t>年</a:t>
            </a:r>
            <a:r>
              <a:rPr lang="en-US" altLang="ja-JP" sz="1500" dirty="0">
                <a:solidFill>
                  <a:schemeClr val="tx1"/>
                </a:solidFill>
                <a:latin typeface="メイリオ" panose="020B0604030504040204" pitchFamily="50" charset="-128"/>
                <a:ea typeface="メイリオ" panose="020B0604030504040204" pitchFamily="50" charset="-128"/>
              </a:rPr>
              <a:t>4</a:t>
            </a:r>
            <a:r>
              <a:rPr lang="ja-JP" altLang="en-US" sz="1500" dirty="0">
                <a:solidFill>
                  <a:schemeClr val="tx1"/>
                </a:solidFill>
                <a:latin typeface="メイリオ" panose="020B0604030504040204" pitchFamily="50" charset="-128"/>
                <a:ea typeface="メイリオ" panose="020B0604030504040204" pitchFamily="50" charset="-128"/>
              </a:rPr>
              <a:t>月</a:t>
            </a:r>
            <a:r>
              <a:rPr lang="en-US" altLang="ja-JP" sz="1500" dirty="0">
                <a:solidFill>
                  <a:schemeClr val="tx1"/>
                </a:solidFill>
                <a:latin typeface="メイリオ" panose="020B0604030504040204" pitchFamily="50" charset="-128"/>
                <a:ea typeface="メイリオ" panose="020B0604030504040204" pitchFamily="50" charset="-128"/>
              </a:rPr>
              <a:t>1</a:t>
            </a:r>
            <a:r>
              <a:rPr lang="ja-JP" altLang="en-US" sz="1500" dirty="0">
                <a:solidFill>
                  <a:schemeClr val="tx1"/>
                </a:solidFill>
                <a:latin typeface="メイリオ" panose="020B0604030504040204" pitchFamily="50" charset="-128"/>
                <a:ea typeface="メイリオ" panose="020B0604030504040204" pitchFamily="50" charset="-128"/>
              </a:rPr>
              <a:t>日以降、改正前の定年年齢以後給料月額が７割水準となる場合も、管理監督職勤務上限年齢による降任に伴い給料月額が減額される場合も、この特例が適用されます。</a:t>
            </a:r>
          </a:p>
        </p:txBody>
      </p:sp>
      <p:sp>
        <p:nvSpPr>
          <p:cNvPr id="13" name="正方形/長方形 12">
            <a:extLst>
              <a:ext uri="{FF2B5EF4-FFF2-40B4-BE49-F238E27FC236}">
                <a16:creationId xmlns:a16="http://schemas.microsoft.com/office/drawing/2014/main" id="{06F95F03-227D-44B3-BFEF-F143BDF4FB77}"/>
              </a:ext>
            </a:extLst>
          </p:cNvPr>
          <p:cNvSpPr/>
          <p:nvPr/>
        </p:nvSpPr>
        <p:spPr>
          <a:xfrm>
            <a:off x="344288" y="4551218"/>
            <a:ext cx="4009051"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（３）勧奨退職の割増加算の対象維持</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0B2C2AA6-3F86-4062-AFB1-ECB8BCCC4C71}"/>
              </a:ext>
            </a:extLst>
          </p:cNvPr>
          <p:cNvSpPr/>
          <p:nvPr/>
        </p:nvSpPr>
        <p:spPr>
          <a:xfrm>
            <a:off x="695861" y="4718590"/>
            <a:ext cx="9210140" cy="530248"/>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　当分の間、勧奨退職の割増しは、Ｒ４年度時点で対象とされる年齢と割増率と同様です。</a:t>
            </a:r>
            <a:endParaRPr lang="en-US" altLang="ja-JP" sz="1500"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5E937E4C-D2AB-4B69-8AEF-A931036D5A9A}"/>
              </a:ext>
            </a:extLst>
          </p:cNvPr>
          <p:cNvGraphicFramePr>
            <a:graphicFrameLocks noGrp="1"/>
          </p:cNvGraphicFramePr>
          <p:nvPr>
            <p:extLst/>
          </p:nvPr>
        </p:nvGraphicFramePr>
        <p:xfrm>
          <a:off x="908923" y="5135318"/>
          <a:ext cx="7842270" cy="1578525"/>
        </p:xfrm>
        <a:graphic>
          <a:graphicData uri="http://schemas.openxmlformats.org/drawingml/2006/table">
            <a:tbl>
              <a:tblPr firstRow="1" bandRow="1">
                <a:tableStyleId>{5C22544A-7EE6-4342-B048-85BDC9FD1C3A}</a:tableStyleId>
              </a:tblPr>
              <a:tblGrid>
                <a:gridCol w="1131516">
                  <a:extLst>
                    <a:ext uri="{9D8B030D-6E8A-4147-A177-3AD203B41FA5}">
                      <a16:colId xmlns:a16="http://schemas.microsoft.com/office/drawing/2014/main" val="452174364"/>
                    </a:ext>
                  </a:extLst>
                </a:gridCol>
                <a:gridCol w="3033111">
                  <a:extLst>
                    <a:ext uri="{9D8B030D-6E8A-4147-A177-3AD203B41FA5}">
                      <a16:colId xmlns:a16="http://schemas.microsoft.com/office/drawing/2014/main" val="43666696"/>
                    </a:ext>
                  </a:extLst>
                </a:gridCol>
                <a:gridCol w="3469363">
                  <a:extLst>
                    <a:ext uri="{9D8B030D-6E8A-4147-A177-3AD203B41FA5}">
                      <a16:colId xmlns:a16="http://schemas.microsoft.com/office/drawing/2014/main" val="3588313451"/>
                    </a:ext>
                  </a:extLst>
                </a:gridCol>
                <a:gridCol w="208280">
                  <a:extLst>
                    <a:ext uri="{9D8B030D-6E8A-4147-A177-3AD203B41FA5}">
                      <a16:colId xmlns:a16="http://schemas.microsoft.com/office/drawing/2014/main" val="3180914894"/>
                    </a:ext>
                  </a:extLst>
                </a:gridCol>
              </a:tblGrid>
              <a:tr h="264215">
                <a:tc rowSpan="2">
                  <a:txBody>
                    <a:bodyPr/>
                    <a:lstStyle/>
                    <a:p>
                      <a:pPr algn="ctr"/>
                      <a:r>
                        <a:rPr kumimoji="1" lang="ja-JP" altLang="en-US" sz="1400" dirty="0"/>
                        <a:t>割増</a:t>
                      </a:r>
                      <a:endParaRPr kumimoji="1" lang="en-US" altLang="ja-JP" sz="1400" dirty="0"/>
                    </a:p>
                    <a:p>
                      <a:pPr algn="ctr"/>
                      <a:r>
                        <a:rPr kumimoji="1" lang="ja-JP" altLang="en-US" sz="1400" dirty="0"/>
                        <a:t>対象</a:t>
                      </a:r>
                    </a:p>
                  </a:txBody>
                  <a:tcPr anchor="ctr">
                    <a:solidFill>
                      <a:schemeClr val="accent5">
                        <a:lumMod val="60000"/>
                        <a:lumOff val="40000"/>
                      </a:schemeClr>
                    </a:solidFill>
                  </a:tcPr>
                </a:tc>
                <a:tc>
                  <a:txBody>
                    <a:bodyPr/>
                    <a:lstStyle/>
                    <a:p>
                      <a:pPr algn="ctr"/>
                      <a:r>
                        <a:rPr kumimoji="1" lang="ja-JP" altLang="en-US" sz="1400" dirty="0"/>
                        <a:t>Ｒ４年度時点</a:t>
                      </a:r>
                    </a:p>
                  </a:txBody>
                  <a:tcPr anchor="ctr">
                    <a:solidFill>
                      <a:schemeClr val="accent5">
                        <a:lumMod val="60000"/>
                        <a:lumOff val="40000"/>
                      </a:schemeClr>
                    </a:solidFill>
                  </a:tcPr>
                </a:tc>
                <a:tc gridSpan="2">
                  <a:txBody>
                    <a:bodyPr/>
                    <a:lstStyle/>
                    <a:p>
                      <a:pPr algn="ctr"/>
                      <a:r>
                        <a:rPr kumimoji="1" lang="ja-JP" altLang="en-US" sz="1400" dirty="0"/>
                        <a:t>Ｒ５年度以降（変更なし）</a:t>
                      </a:r>
                    </a:p>
                  </a:txBody>
                  <a:tcPr anchor="ctr">
                    <a:solidFill>
                      <a:schemeClr val="accent5">
                        <a:lumMod val="60000"/>
                        <a:lumOff val="40000"/>
                      </a:schemeClr>
                    </a:solidFill>
                  </a:tcPr>
                </a:tc>
                <a:tc hMerge="1">
                  <a:txBody>
                    <a:bodyPr/>
                    <a:lstStyle/>
                    <a:p>
                      <a:pPr algn="ctr"/>
                      <a:endParaRPr kumimoji="1" lang="ja-JP" altLang="en-US" dirty="0"/>
                    </a:p>
                  </a:txBody>
                  <a:tcPr>
                    <a:solidFill>
                      <a:schemeClr val="accent5">
                        <a:lumMod val="60000"/>
                        <a:lumOff val="40000"/>
                      </a:schemeClr>
                    </a:solidFill>
                  </a:tcPr>
                </a:tc>
                <a:extLst>
                  <a:ext uri="{0D108BD9-81ED-4DB2-BD59-A6C34878D82A}">
                    <a16:rowId xmlns:a16="http://schemas.microsoft.com/office/drawing/2014/main" val="2937464830"/>
                  </a:ext>
                </a:extLst>
              </a:tr>
              <a:tr h="819066">
                <a:tc vMerge="1">
                  <a:txBody>
                    <a:bodyPr/>
                    <a:lstStyle/>
                    <a:p>
                      <a:endParaRPr kumimoji="1" lang="ja-JP" altLang="en-US" dirty="0"/>
                    </a:p>
                  </a:txBody>
                  <a:tcPr/>
                </a:tc>
                <a:tc>
                  <a:txBody>
                    <a:bodyPr/>
                    <a:lstStyle/>
                    <a:p>
                      <a:pPr algn="ctr"/>
                      <a:r>
                        <a:rPr kumimoji="1" lang="ja-JP" altLang="en-US" sz="1400" dirty="0"/>
                        <a:t>（６０歳定年）５０歳～５９歳</a:t>
                      </a:r>
                      <a:endParaRPr kumimoji="1" lang="en-US" altLang="ja-JP" sz="1400" dirty="0"/>
                    </a:p>
                    <a:p>
                      <a:pPr algn="ctr"/>
                      <a:r>
                        <a:rPr kumimoji="1" lang="ja-JP" altLang="en-US" sz="1400" dirty="0"/>
                        <a:t>（６３歳定年）５３歳～６２歳</a:t>
                      </a:r>
                    </a:p>
                  </a:txBody>
                  <a:tcPr anchor="ctr">
                    <a:solidFill>
                      <a:schemeClr val="accent3">
                        <a:lumMod val="20000"/>
                        <a:lumOff val="80000"/>
                      </a:schemeClr>
                    </a:solidFill>
                  </a:tcPr>
                </a:tc>
                <a:tc>
                  <a:txBody>
                    <a:bodyPr/>
                    <a:lstStyle/>
                    <a:p>
                      <a:pPr algn="ctr"/>
                      <a:endParaRPr kumimoji="1" lang="en-US" altLang="ja-JP" sz="1400" dirty="0"/>
                    </a:p>
                    <a:p>
                      <a:pPr algn="ctr"/>
                      <a:r>
                        <a:rPr kumimoji="1" lang="ja-JP" altLang="en-US" sz="1400" dirty="0"/>
                        <a:t>（</a:t>
                      </a:r>
                      <a:r>
                        <a:rPr kumimoji="1" lang="ja-JP" altLang="en-US" sz="1400" dirty="0">
                          <a:solidFill>
                            <a:schemeClr val="tx1"/>
                          </a:solidFill>
                        </a:rPr>
                        <a:t>引上げ前６０歳定年）５０歳～５９歳</a:t>
                      </a:r>
                      <a:endParaRPr kumimoji="1" lang="en-US" altLang="ja-JP" sz="1400" dirty="0">
                        <a:solidFill>
                          <a:schemeClr val="tx1"/>
                        </a:solidFill>
                      </a:endParaRPr>
                    </a:p>
                    <a:p>
                      <a:pPr algn="ctr"/>
                      <a:r>
                        <a:rPr kumimoji="1" lang="ja-JP" altLang="en-US" sz="1400" dirty="0">
                          <a:solidFill>
                            <a:schemeClr val="tx1"/>
                          </a:solidFill>
                        </a:rPr>
                        <a:t>（引上げ前</a:t>
                      </a:r>
                      <a:r>
                        <a:rPr kumimoji="1" lang="ja-JP" altLang="en-US" sz="1400" dirty="0"/>
                        <a:t>６３歳定年）５３歳～６２歳</a:t>
                      </a:r>
                    </a:p>
                    <a:p>
                      <a:pPr algn="ctr"/>
                      <a:endParaRPr kumimoji="1" lang="ja-JP" altLang="en-US" sz="1400" dirty="0"/>
                    </a:p>
                  </a:txBody>
                  <a:tcPr anchor="ctr">
                    <a:solidFill>
                      <a:schemeClr val="accent3">
                        <a:lumMod val="20000"/>
                        <a:lumOff val="80000"/>
                      </a:schemeClr>
                    </a:solidFill>
                  </a:tcPr>
                </a:tc>
                <a:tc>
                  <a:txBody>
                    <a:bodyPr/>
                    <a:lstStyle/>
                    <a:p>
                      <a:pPr algn="ctr"/>
                      <a:endParaRPr kumimoji="1" lang="ja-JP" altLang="en-US" sz="1400" dirty="0"/>
                    </a:p>
                  </a:txBody>
                  <a:tcPr anchor="ctr">
                    <a:solidFill>
                      <a:schemeClr val="accent3">
                        <a:lumMod val="20000"/>
                        <a:lumOff val="80000"/>
                      </a:schemeClr>
                    </a:solidFill>
                  </a:tcPr>
                </a:tc>
                <a:extLst>
                  <a:ext uri="{0D108BD9-81ED-4DB2-BD59-A6C34878D82A}">
                    <a16:rowId xmlns:a16="http://schemas.microsoft.com/office/drawing/2014/main" val="929500265"/>
                  </a:ext>
                </a:extLst>
              </a:tr>
              <a:tr h="328845">
                <a:tc>
                  <a:txBody>
                    <a:bodyPr/>
                    <a:lstStyle/>
                    <a:p>
                      <a:pPr algn="ctr"/>
                      <a:r>
                        <a:rPr kumimoji="1" lang="ja-JP" altLang="en-US" sz="1400" b="1" kern="1200" dirty="0">
                          <a:solidFill>
                            <a:schemeClr val="lt1"/>
                          </a:solidFill>
                          <a:latin typeface="+mn-lt"/>
                          <a:ea typeface="+mn-ea"/>
                          <a:cs typeface="+mn-cs"/>
                        </a:rPr>
                        <a:t>割増率</a:t>
                      </a:r>
                    </a:p>
                  </a:txBody>
                  <a:tcPr anchor="ctr">
                    <a:solidFill>
                      <a:schemeClr val="accent5">
                        <a:lumMod val="60000"/>
                        <a:lumOff val="40000"/>
                      </a:schemeClr>
                    </a:solidFill>
                  </a:tcPr>
                </a:tc>
                <a:tc>
                  <a:txBody>
                    <a:bodyPr/>
                    <a:lstStyle/>
                    <a:p>
                      <a:pPr algn="ctr"/>
                      <a:r>
                        <a:rPr kumimoji="1" lang="ja-JP" altLang="en-US" sz="1400" dirty="0"/>
                        <a:t>定年前１年につき２％</a:t>
                      </a:r>
                    </a:p>
                  </a:txBody>
                  <a:tcPr anchor="ctr">
                    <a:solidFill>
                      <a:schemeClr val="accent3">
                        <a:lumMod val="20000"/>
                        <a:lumOff val="80000"/>
                      </a:schemeClr>
                    </a:solidFill>
                  </a:tcPr>
                </a:tc>
                <a:tc>
                  <a:txBody>
                    <a:bodyPr/>
                    <a:lstStyle/>
                    <a:p>
                      <a:pPr algn="ctr"/>
                      <a:r>
                        <a:rPr kumimoji="1" lang="ja-JP" altLang="en-US" sz="1400" dirty="0"/>
                        <a:t>定年前１年につき２％</a:t>
                      </a:r>
                    </a:p>
                  </a:txBody>
                  <a:tcPr anchor="ctr">
                    <a:solidFill>
                      <a:schemeClr val="accent3">
                        <a:lumMod val="20000"/>
                        <a:lumOff val="80000"/>
                      </a:schemeClr>
                    </a:solidFill>
                  </a:tcPr>
                </a:tc>
                <a:tc>
                  <a:txBody>
                    <a:bodyPr/>
                    <a:lstStyle/>
                    <a:p>
                      <a:pPr algn="ctr"/>
                      <a:endParaRPr kumimoji="1" lang="ja-JP" altLang="en-US" sz="1400" dirty="0"/>
                    </a:p>
                  </a:txBody>
                  <a:tcPr anchor="ctr">
                    <a:solidFill>
                      <a:schemeClr val="accent3">
                        <a:lumMod val="20000"/>
                        <a:lumOff val="80000"/>
                      </a:schemeClr>
                    </a:solidFill>
                  </a:tcPr>
                </a:tc>
                <a:extLst>
                  <a:ext uri="{0D108BD9-81ED-4DB2-BD59-A6C34878D82A}">
                    <a16:rowId xmlns:a16="http://schemas.microsoft.com/office/drawing/2014/main" val="1377163491"/>
                  </a:ext>
                </a:extLst>
              </a:tr>
            </a:tbl>
          </a:graphicData>
        </a:graphic>
      </p:graphicFrame>
      <p:sp>
        <p:nvSpPr>
          <p:cNvPr id="16" name="正方形/長方形 15">
            <a:extLst>
              <a:ext uri="{FF2B5EF4-FFF2-40B4-BE49-F238E27FC236}">
                <a16:creationId xmlns:a16="http://schemas.microsoft.com/office/drawing/2014/main" id="{C78BEF04-F869-416B-A0C7-C04F344C791B}"/>
              </a:ext>
            </a:extLst>
          </p:cNvPr>
          <p:cNvSpPr/>
          <p:nvPr/>
        </p:nvSpPr>
        <p:spPr>
          <a:xfrm>
            <a:off x="344288" y="572010"/>
            <a:ext cx="9317109" cy="808147"/>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pPr marL="268288" indent="-268288"/>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定年引上げ前の定年年齢で退職する場合と比較して退職手当額に不利益は生じません。</a:t>
            </a: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7" name="直線コネクタ 16">
            <a:extLst>
              <a:ext uri="{FF2B5EF4-FFF2-40B4-BE49-F238E27FC236}">
                <a16:creationId xmlns:a16="http://schemas.microsoft.com/office/drawing/2014/main" id="{CF02DAFB-B601-4C2E-9E45-4CECED3AA2B5}"/>
              </a:ext>
            </a:extLst>
          </p:cNvPr>
          <p:cNvCxnSpPr>
            <a:cxnSpLocks/>
          </p:cNvCxnSpPr>
          <p:nvPr/>
        </p:nvCxnSpPr>
        <p:spPr>
          <a:xfrm>
            <a:off x="498281" y="905437"/>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8" name="正方形/長方形 17">
            <a:extLst>
              <a:ext uri="{FF2B5EF4-FFF2-40B4-BE49-F238E27FC236}">
                <a16:creationId xmlns:a16="http://schemas.microsoft.com/office/drawing/2014/main" id="{9C94E42E-3AA2-4090-9117-655F38B051B7}"/>
              </a:ext>
            </a:extLst>
          </p:cNvPr>
          <p:cNvSpPr/>
          <p:nvPr/>
        </p:nvSpPr>
        <p:spPr>
          <a:xfrm>
            <a:off x="493823" y="1442562"/>
            <a:ext cx="9144644" cy="679673"/>
          </a:xfrm>
          <a:prstGeom prst="rect">
            <a:avLst/>
          </a:prstGeom>
          <a:solidFill>
            <a:schemeClr val="accent3">
              <a:lumMod val="20000"/>
              <a:lumOff val="80000"/>
            </a:schemeClr>
          </a:solidFill>
        </p:spPr>
        <p:txBody>
          <a:bodyPr wrap="square">
            <a:spAutoFit/>
          </a:bodyPr>
          <a:lstStyle/>
          <a:p>
            <a:r>
              <a:rPr lang="ja-JP" altLang="en-US" sz="1700" b="1" dirty="0">
                <a:latin typeface="+mn-ea"/>
              </a:rPr>
              <a:t>＜退職手当の計算式＞</a:t>
            </a:r>
            <a:endParaRPr lang="en-US" altLang="ja-JP" sz="1700" b="1" dirty="0">
              <a:latin typeface="+mn-ea"/>
            </a:endParaRPr>
          </a:p>
          <a:p>
            <a:pPr>
              <a:lnSpc>
                <a:spcPts val="500"/>
              </a:lnSpc>
            </a:pPr>
            <a:endParaRPr lang="en-US" altLang="ja-JP" sz="1700" b="1" dirty="0">
              <a:latin typeface="+mn-ea"/>
            </a:endParaRPr>
          </a:p>
          <a:p>
            <a:r>
              <a:rPr lang="ja-JP" altLang="en-US" sz="1700" b="1" dirty="0">
                <a:latin typeface="+mn-ea"/>
              </a:rPr>
              <a:t>　退職手当額</a:t>
            </a:r>
            <a:r>
              <a:rPr lang="ja-JP" altLang="en-US" sz="1700" dirty="0">
                <a:latin typeface="+mn-ea"/>
              </a:rPr>
              <a:t>＝</a:t>
            </a:r>
            <a:r>
              <a:rPr lang="ja-JP" altLang="en-US" sz="1700" b="1" dirty="0">
                <a:latin typeface="+mn-ea"/>
              </a:rPr>
              <a:t>退職手当の基本額（退職日の給料月額</a:t>
            </a:r>
            <a:r>
              <a:rPr lang="en-US" altLang="ja-JP" sz="1700" b="1" dirty="0">
                <a:latin typeface="+mn-ea"/>
              </a:rPr>
              <a:t>×</a:t>
            </a:r>
            <a:r>
              <a:rPr lang="ja-JP" altLang="en-US" sz="1700" b="1" dirty="0">
                <a:latin typeface="+mn-ea"/>
              </a:rPr>
              <a:t>支給率）＋退職手当の調整額</a:t>
            </a:r>
            <a:r>
              <a:rPr lang="ja-JP" altLang="en-US" sz="1600" dirty="0">
                <a:latin typeface="+mn-ea"/>
              </a:rPr>
              <a:t>　　　　　　　　　　　　　　　　　　　　　　　</a:t>
            </a:r>
            <a:endParaRPr lang="ja-JP" altLang="en-US" sz="1200" dirty="0">
              <a:latin typeface="+mn-ea"/>
            </a:endParaRPr>
          </a:p>
        </p:txBody>
      </p:sp>
      <p:sp>
        <p:nvSpPr>
          <p:cNvPr id="19" name="正方形/長方形 18">
            <a:extLst>
              <a:ext uri="{FF2B5EF4-FFF2-40B4-BE49-F238E27FC236}">
                <a16:creationId xmlns:a16="http://schemas.microsoft.com/office/drawing/2014/main" id="{83299709-9DA0-4FB3-8C95-A3155EA86223}"/>
              </a:ext>
            </a:extLst>
          </p:cNvPr>
          <p:cNvSpPr/>
          <p:nvPr/>
        </p:nvSpPr>
        <p:spPr>
          <a:xfrm>
            <a:off x="344286" y="2145190"/>
            <a:ext cx="7409064" cy="3422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（１）「定年退職」の支給率を適用</a:t>
            </a:r>
            <a:r>
              <a:rPr lang="ja-JP" altLang="en-US" sz="1600" dirty="0">
                <a:solidFill>
                  <a:schemeClr val="tx1"/>
                </a:solidFill>
                <a:latin typeface="メイリオ" panose="020B0604030504040204" pitchFamily="50" charset="-128"/>
                <a:ea typeface="メイリオ" panose="020B0604030504040204" pitchFamily="50" charset="-128"/>
              </a:rPr>
              <a:t>（退職事由は「普通退職」）</a:t>
            </a: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414526C2-4520-429A-A61F-2557AF0F5840}"/>
              </a:ext>
            </a:extLst>
          </p:cNvPr>
          <p:cNvSpPr>
            <a:spLocks noGrp="1"/>
          </p:cNvSpPr>
          <p:nvPr>
            <p:ph type="sldNum" sz="quarter" idx="12"/>
          </p:nvPr>
        </p:nvSpPr>
        <p:spPr/>
        <p:txBody>
          <a:bodyPr/>
          <a:lstStyle/>
          <a:p>
            <a:fld id="{5B6709DF-EC61-433D-BD3A-50B4378470A9}" type="slidenum">
              <a:rPr kumimoji="1" lang="ja-JP" altLang="en-US" smtClean="0"/>
              <a:t>31</a:t>
            </a:fld>
            <a:endParaRPr kumimoji="1" lang="ja-JP" altLang="en-US"/>
          </a:p>
        </p:txBody>
      </p:sp>
    </p:spTree>
    <p:extLst>
      <p:ext uri="{BB962C8B-B14F-4D97-AF65-F5344CB8AC3E}">
        <p14:creationId xmlns:p14="http://schemas.microsoft.com/office/powerpoint/2010/main" val="28383426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99758" y="605720"/>
            <a:ext cx="6623538" cy="4058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（参考）退職手当の基本額の特例（ピーク時特例）のイメージ</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2ED366F9-3854-4B07-9E2C-AEEBC1C49E1B}"/>
              </a:ext>
            </a:extLst>
          </p:cNvPr>
          <p:cNvSpPr txBox="1"/>
          <p:nvPr/>
        </p:nvSpPr>
        <p:spPr>
          <a:xfrm>
            <a:off x="196954" y="6205226"/>
            <a:ext cx="9450479" cy="584775"/>
          </a:xfrm>
          <a:prstGeom prst="rect">
            <a:avLst/>
          </a:prstGeom>
          <a:noFill/>
        </p:spPr>
        <p:txBody>
          <a:bodyPr wrap="square" rtlCol="0">
            <a:spAutoFit/>
          </a:bodyPr>
          <a:lstStyle/>
          <a:p>
            <a:pPr marL="174625" indent="-174625"/>
            <a:r>
              <a:rPr lang="en-US" altLang="ja-JP" sz="1600" dirty="0"/>
              <a:t>※</a:t>
            </a:r>
            <a:r>
              <a:rPr lang="ja-JP" altLang="en-US" sz="1600" dirty="0"/>
              <a:t>支給率（イ）及び（ロ）について、勤続年数が「</a:t>
            </a:r>
            <a:r>
              <a:rPr lang="en-US" altLang="ja-JP" sz="1600" dirty="0"/>
              <a:t>35</a:t>
            </a:r>
            <a:r>
              <a:rPr lang="ja-JP" altLang="en-US" sz="1600" dirty="0"/>
              <a:t>年」以上の場合は、「定年退職」による退職手当の基本額の支給率は「</a:t>
            </a:r>
            <a:r>
              <a:rPr lang="en-US" altLang="ja-JP" sz="1600" dirty="0"/>
              <a:t>47.709</a:t>
            </a:r>
            <a:r>
              <a:rPr lang="ja-JP" altLang="en-US" sz="1600" dirty="0"/>
              <a:t>」（上限）で一定となります。</a:t>
            </a:r>
            <a:endParaRPr kumimoji="1" lang="ja-JP" altLang="en-US" sz="1600" dirty="0"/>
          </a:p>
        </p:txBody>
      </p:sp>
      <p:sp>
        <p:nvSpPr>
          <p:cNvPr id="21" name="テキスト ボックス 20">
            <a:extLst>
              <a:ext uri="{FF2B5EF4-FFF2-40B4-BE49-F238E27FC236}">
                <a16:creationId xmlns:a16="http://schemas.microsoft.com/office/drawing/2014/main" id="{3B9CEB68-FF9E-4D86-B8C2-F9D19D3454BA}"/>
              </a:ext>
            </a:extLst>
          </p:cNvPr>
          <p:cNvSpPr txBox="1"/>
          <p:nvPr/>
        </p:nvSpPr>
        <p:spPr>
          <a:xfrm>
            <a:off x="412399" y="997100"/>
            <a:ext cx="9736477" cy="1138773"/>
          </a:xfrm>
          <a:prstGeom prst="rect">
            <a:avLst/>
          </a:prstGeom>
          <a:noFill/>
        </p:spPr>
        <p:txBody>
          <a:bodyPr wrap="square" rtlCol="0">
            <a:spAutoFit/>
          </a:bodyPr>
          <a:lstStyle/>
          <a:p>
            <a:r>
              <a:rPr lang="ja-JP" altLang="en-US" sz="1600" dirty="0"/>
              <a:t>　</a:t>
            </a:r>
            <a:r>
              <a:rPr lang="ja-JP" altLang="en-US" sz="1700" dirty="0"/>
              <a:t>退職手当の基本額</a:t>
            </a:r>
            <a:endParaRPr lang="en-US" altLang="ja-JP" sz="1700" dirty="0"/>
          </a:p>
          <a:p>
            <a:r>
              <a:rPr lang="ja-JP" altLang="en-US" sz="1700" dirty="0"/>
              <a:t>　　＝　特定減額前給料月額（Ａ）</a:t>
            </a:r>
            <a:r>
              <a:rPr lang="en-US" altLang="ja-JP" sz="1700" dirty="0"/>
              <a:t>×</a:t>
            </a:r>
            <a:r>
              <a:rPr lang="ja-JP" altLang="en-US" sz="1700" dirty="0"/>
              <a:t>減額日前日までの勤続期間に応じた支給率（ロ）</a:t>
            </a:r>
            <a:endParaRPr lang="en-US" altLang="ja-JP" sz="1700" dirty="0"/>
          </a:p>
          <a:p>
            <a:pPr marL="985838" indent="-985838"/>
            <a:r>
              <a:rPr lang="ja-JP" altLang="en-US" sz="1700" dirty="0"/>
              <a:t>　　　＋　退職日給料月額（Ｂ）</a:t>
            </a:r>
            <a:r>
              <a:rPr lang="en-US" altLang="ja-JP" sz="1700" dirty="0"/>
              <a:t>×</a:t>
            </a:r>
            <a:r>
              <a:rPr lang="ja-JP" altLang="en-US" sz="1700" dirty="0"/>
              <a:t>（退職日までの勤続期間に応じた支給率（イ）</a:t>
            </a:r>
            <a:endParaRPr lang="en-US" altLang="ja-JP" sz="1700" dirty="0"/>
          </a:p>
          <a:p>
            <a:pPr marL="985838" indent="-985838"/>
            <a:r>
              <a:rPr lang="ja-JP" altLang="en-US" sz="1700" dirty="0"/>
              <a:t>　　　　</a:t>
            </a:r>
            <a:r>
              <a:rPr lang="ja-JP" altLang="en-US" sz="1700" dirty="0" err="1"/>
              <a:t>ー</a:t>
            </a:r>
            <a:r>
              <a:rPr lang="ja-JP" altLang="en-US" sz="1700" dirty="0"/>
              <a:t>　減額日前日までの勤続期間に応じた支給率（ロ））</a:t>
            </a:r>
            <a:endParaRPr kumimoji="1" lang="ja-JP" altLang="en-US" sz="1700" dirty="0"/>
          </a:p>
        </p:txBody>
      </p:sp>
      <p:sp>
        <p:nvSpPr>
          <p:cNvPr id="22" name="テキスト ボックス 21">
            <a:extLst>
              <a:ext uri="{FF2B5EF4-FFF2-40B4-BE49-F238E27FC236}">
                <a16:creationId xmlns:a16="http://schemas.microsoft.com/office/drawing/2014/main" id="{AC31E405-6578-474C-92A1-D47B645C8467}"/>
              </a:ext>
            </a:extLst>
          </p:cNvPr>
          <p:cNvSpPr txBox="1"/>
          <p:nvPr/>
        </p:nvSpPr>
        <p:spPr>
          <a:xfrm>
            <a:off x="6332949" y="2705350"/>
            <a:ext cx="3448048" cy="2031325"/>
          </a:xfrm>
          <a:prstGeom prst="rect">
            <a:avLst/>
          </a:prstGeom>
          <a:solidFill>
            <a:schemeClr val="accent4">
              <a:lumMod val="20000"/>
              <a:lumOff val="80000"/>
            </a:schemeClr>
          </a:solidFill>
          <a:ln w="63500" cmpd="dbl">
            <a:noFill/>
            <a:prstDash val="solid"/>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定年引上げにより、退職時の給料月額が減額になっても、</a:t>
            </a:r>
            <a:r>
              <a:rPr kumimoji="1" lang="en-US" altLang="ja-JP" dirty="0">
                <a:latin typeface="Meiryo UI" panose="020B0604030504040204" pitchFamily="50" charset="-128"/>
                <a:ea typeface="Meiryo UI" panose="020B0604030504040204" pitchFamily="50" charset="-128"/>
              </a:rPr>
              <a:t>60</a:t>
            </a:r>
            <a:r>
              <a:rPr kumimoji="1" lang="ja-JP" altLang="en-US" dirty="0">
                <a:latin typeface="Meiryo UI" panose="020B0604030504040204" pitchFamily="50" charset="-128"/>
                <a:ea typeface="Meiryo UI" panose="020B0604030504040204" pitchFamily="50" charset="-128"/>
              </a:rPr>
              <a:t>歳時点での給料月額と定年引上げ後の退職日の給料月額を用いて退職手当の基本額を計算するため、</a:t>
            </a:r>
            <a:r>
              <a:rPr kumimoji="1" lang="en-US" altLang="ja-JP" dirty="0">
                <a:latin typeface="Meiryo UI" panose="020B0604030504040204" pitchFamily="50" charset="-128"/>
                <a:ea typeface="Meiryo UI" panose="020B0604030504040204" pitchFamily="50" charset="-128"/>
              </a:rPr>
              <a:t>60</a:t>
            </a:r>
            <a:r>
              <a:rPr kumimoji="1" lang="ja-JP" altLang="en-US" dirty="0">
                <a:latin typeface="Meiryo UI" panose="020B0604030504040204" pitchFamily="50" charset="-128"/>
                <a:ea typeface="Meiryo UI" panose="020B0604030504040204" pitchFamily="50" charset="-128"/>
              </a:rPr>
              <a:t>歳時点で退職する場合に比べて不利益が生じることはありません。</a:t>
            </a:r>
          </a:p>
        </p:txBody>
      </p:sp>
      <p:grpSp>
        <p:nvGrpSpPr>
          <p:cNvPr id="24" name="グループ化 23">
            <a:extLst>
              <a:ext uri="{FF2B5EF4-FFF2-40B4-BE49-F238E27FC236}">
                <a16:creationId xmlns:a16="http://schemas.microsoft.com/office/drawing/2014/main" id="{30D8536A-B9BC-42E3-B9CF-FAD517988B9A}"/>
              </a:ext>
            </a:extLst>
          </p:cNvPr>
          <p:cNvGrpSpPr/>
          <p:nvPr/>
        </p:nvGrpSpPr>
        <p:grpSpPr>
          <a:xfrm>
            <a:off x="-71919" y="1934849"/>
            <a:ext cx="7108722" cy="4216516"/>
            <a:chOff x="-71919" y="1934849"/>
            <a:chExt cx="7108722" cy="4216516"/>
          </a:xfrm>
        </p:grpSpPr>
        <p:grpSp>
          <p:nvGrpSpPr>
            <p:cNvPr id="19" name="グループ化 18">
              <a:extLst>
                <a:ext uri="{FF2B5EF4-FFF2-40B4-BE49-F238E27FC236}">
                  <a16:creationId xmlns:a16="http://schemas.microsoft.com/office/drawing/2014/main" id="{B53198FA-A8C3-4E3F-872F-315A905FBDAB}"/>
                </a:ext>
              </a:extLst>
            </p:cNvPr>
            <p:cNvGrpSpPr/>
            <p:nvPr/>
          </p:nvGrpSpPr>
          <p:grpSpPr>
            <a:xfrm>
              <a:off x="-71919" y="1934849"/>
              <a:ext cx="7108722" cy="4216516"/>
              <a:chOff x="0" y="1614391"/>
              <a:chExt cx="7108722" cy="4216516"/>
            </a:xfrm>
          </p:grpSpPr>
          <p:pic>
            <p:nvPicPr>
              <p:cNvPr id="8" name="図 7">
                <a:extLst>
                  <a:ext uri="{FF2B5EF4-FFF2-40B4-BE49-F238E27FC236}">
                    <a16:creationId xmlns:a16="http://schemas.microsoft.com/office/drawing/2014/main" id="{BAE018E4-98DF-4E15-B21C-03C057E37ED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1247"/>
              <a:stretch/>
            </p:blipFill>
            <p:spPr bwMode="auto">
              <a:xfrm>
                <a:off x="0" y="1614391"/>
                <a:ext cx="6966892" cy="3554795"/>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a:extLst>
                  <a:ext uri="{FF2B5EF4-FFF2-40B4-BE49-F238E27FC236}">
                    <a16:creationId xmlns:a16="http://schemas.microsoft.com/office/drawing/2014/main" id="{EA1FA09D-583B-45F0-99FF-D205F66B2D02}"/>
                  </a:ext>
                </a:extLst>
              </p:cNvPr>
              <p:cNvSpPr txBox="1"/>
              <p:nvPr/>
            </p:nvSpPr>
            <p:spPr>
              <a:xfrm>
                <a:off x="53431" y="1917162"/>
                <a:ext cx="430887" cy="934065"/>
              </a:xfrm>
              <a:prstGeom prst="rect">
                <a:avLst/>
              </a:prstGeom>
              <a:noFill/>
            </p:spPr>
            <p:txBody>
              <a:bodyPr vert="eaVert" wrap="square" rtlCol="0" anchor="ctr">
                <a:spAutoFit/>
              </a:bodyPr>
              <a:lstStyle/>
              <a:p>
                <a:pPr algn="ctr"/>
                <a:r>
                  <a:rPr kumimoji="1" lang="ja-JP" altLang="en-US" sz="1600" dirty="0"/>
                  <a:t>給料月額</a:t>
                </a:r>
              </a:p>
            </p:txBody>
          </p:sp>
          <p:sp>
            <p:nvSpPr>
              <p:cNvPr id="3" name="テキスト ボックス 2">
                <a:extLst>
                  <a:ext uri="{FF2B5EF4-FFF2-40B4-BE49-F238E27FC236}">
                    <a16:creationId xmlns:a16="http://schemas.microsoft.com/office/drawing/2014/main" id="{7A771774-874E-47E5-BB05-4013E27ADFA4}"/>
                  </a:ext>
                </a:extLst>
              </p:cNvPr>
              <p:cNvSpPr txBox="1"/>
              <p:nvPr/>
            </p:nvSpPr>
            <p:spPr>
              <a:xfrm>
                <a:off x="5702709" y="4876800"/>
                <a:ext cx="1406013" cy="584775"/>
              </a:xfrm>
              <a:prstGeom prst="rect">
                <a:avLst/>
              </a:prstGeom>
              <a:noFill/>
            </p:spPr>
            <p:txBody>
              <a:bodyPr wrap="square" rtlCol="0">
                <a:spAutoFit/>
              </a:bodyPr>
              <a:lstStyle/>
              <a:p>
                <a:r>
                  <a:rPr kumimoji="1" lang="ja-JP" altLang="en-US" sz="1600" dirty="0"/>
                  <a:t>勤続期間に</a:t>
                </a:r>
                <a:endParaRPr lang="en-US" altLang="ja-JP" sz="1600" dirty="0"/>
              </a:p>
              <a:p>
                <a:r>
                  <a:rPr kumimoji="1" lang="ja-JP" altLang="en-US" sz="1600" dirty="0"/>
                  <a:t>応じた支給率</a:t>
                </a:r>
              </a:p>
            </p:txBody>
          </p:sp>
          <p:sp>
            <p:nvSpPr>
              <p:cNvPr id="12" name="テキスト ボックス 11">
                <a:extLst>
                  <a:ext uri="{FF2B5EF4-FFF2-40B4-BE49-F238E27FC236}">
                    <a16:creationId xmlns:a16="http://schemas.microsoft.com/office/drawing/2014/main" id="{ED7C1DD1-7048-45AB-909A-46037B7568E3}"/>
                  </a:ext>
                </a:extLst>
              </p:cNvPr>
              <p:cNvSpPr txBox="1"/>
              <p:nvPr/>
            </p:nvSpPr>
            <p:spPr>
              <a:xfrm>
                <a:off x="3057155" y="2984562"/>
                <a:ext cx="677108" cy="1575336"/>
              </a:xfrm>
              <a:prstGeom prst="rect">
                <a:avLst/>
              </a:prstGeom>
              <a:noFill/>
            </p:spPr>
            <p:txBody>
              <a:bodyPr vert="eaVert" wrap="square" rtlCol="0" anchor="ctr">
                <a:spAutoFit/>
              </a:bodyPr>
              <a:lstStyle/>
              <a:p>
                <a:r>
                  <a:rPr kumimoji="1" lang="ja-JP" altLang="en-US" sz="1600" dirty="0"/>
                  <a:t>特定減額前</a:t>
                </a:r>
                <a:endParaRPr kumimoji="1" lang="en-US" altLang="ja-JP" sz="1600" dirty="0"/>
              </a:p>
              <a:p>
                <a:r>
                  <a:rPr kumimoji="1" lang="ja-JP" altLang="en-US" sz="1600" dirty="0"/>
                  <a:t>給料月額（Ａ）</a:t>
                </a:r>
              </a:p>
            </p:txBody>
          </p:sp>
          <p:sp>
            <p:nvSpPr>
              <p:cNvPr id="5" name="左大かっこ 4">
                <a:extLst>
                  <a:ext uri="{FF2B5EF4-FFF2-40B4-BE49-F238E27FC236}">
                    <a16:creationId xmlns:a16="http://schemas.microsoft.com/office/drawing/2014/main" id="{5AEFC845-2C8B-4F0C-8EAB-C6F07B73484B}"/>
                  </a:ext>
                </a:extLst>
              </p:cNvPr>
              <p:cNvSpPr/>
              <p:nvPr/>
            </p:nvSpPr>
            <p:spPr>
              <a:xfrm>
                <a:off x="3734263" y="2493438"/>
                <a:ext cx="82193" cy="2196000"/>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左大かっこ 13">
                <a:extLst>
                  <a:ext uri="{FF2B5EF4-FFF2-40B4-BE49-F238E27FC236}">
                    <a16:creationId xmlns:a16="http://schemas.microsoft.com/office/drawing/2014/main" id="{28FB6F6A-2D24-47AC-8BCC-8062E0274C9E}"/>
                  </a:ext>
                </a:extLst>
              </p:cNvPr>
              <p:cNvSpPr/>
              <p:nvPr/>
            </p:nvSpPr>
            <p:spPr>
              <a:xfrm>
                <a:off x="5438942" y="3429000"/>
                <a:ext cx="82193" cy="1260000"/>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7E7E694-F1ED-4B65-9187-5987CF1884B3}"/>
                  </a:ext>
                </a:extLst>
              </p:cNvPr>
              <p:cNvSpPr txBox="1"/>
              <p:nvPr/>
            </p:nvSpPr>
            <p:spPr>
              <a:xfrm>
                <a:off x="4772108" y="3400555"/>
                <a:ext cx="677108" cy="1527615"/>
              </a:xfrm>
              <a:prstGeom prst="rect">
                <a:avLst/>
              </a:prstGeom>
              <a:noFill/>
            </p:spPr>
            <p:txBody>
              <a:bodyPr vert="eaVert" wrap="square" rtlCol="0" anchor="ctr">
                <a:spAutoFit/>
              </a:bodyPr>
              <a:lstStyle/>
              <a:p>
                <a:r>
                  <a:rPr kumimoji="1" lang="ja-JP" altLang="en-US" sz="1600" dirty="0"/>
                  <a:t>退職日</a:t>
                </a:r>
                <a:endParaRPr kumimoji="1" lang="en-US" altLang="ja-JP" sz="1600" dirty="0"/>
              </a:p>
              <a:p>
                <a:r>
                  <a:rPr kumimoji="1" lang="ja-JP" altLang="en-US" sz="1600" dirty="0"/>
                  <a:t>給料月額（Ｂ）</a:t>
                </a:r>
              </a:p>
            </p:txBody>
          </p:sp>
          <p:sp>
            <p:nvSpPr>
              <p:cNvPr id="13" name="テキスト ボックス 12">
                <a:extLst>
                  <a:ext uri="{FF2B5EF4-FFF2-40B4-BE49-F238E27FC236}">
                    <a16:creationId xmlns:a16="http://schemas.microsoft.com/office/drawing/2014/main" id="{9A35CB9F-D375-43DE-9223-609C8FD4EEEC}"/>
                  </a:ext>
                </a:extLst>
              </p:cNvPr>
              <p:cNvSpPr txBox="1"/>
              <p:nvPr/>
            </p:nvSpPr>
            <p:spPr>
              <a:xfrm>
                <a:off x="1849348" y="4799855"/>
                <a:ext cx="441789" cy="369332"/>
              </a:xfrm>
              <a:prstGeom prst="rect">
                <a:avLst/>
              </a:prstGeom>
              <a:solidFill>
                <a:schemeClr val="bg1"/>
              </a:solidFill>
            </p:spPr>
            <p:txBody>
              <a:bodyPr wrap="square" rtlCol="0">
                <a:spAutoFit/>
              </a:bodyPr>
              <a:lstStyle/>
              <a:p>
                <a:pPr algn="ctr"/>
                <a:r>
                  <a:rPr kumimoji="1" lang="ja-JP" altLang="en-US" dirty="0"/>
                  <a:t>ロ</a:t>
                </a:r>
              </a:p>
            </p:txBody>
          </p:sp>
          <p:sp>
            <p:nvSpPr>
              <p:cNvPr id="18" name="左大かっこ 17">
                <a:extLst>
                  <a:ext uri="{FF2B5EF4-FFF2-40B4-BE49-F238E27FC236}">
                    <a16:creationId xmlns:a16="http://schemas.microsoft.com/office/drawing/2014/main" id="{BF02D92F-13AB-488A-9F5B-4D743AB95BE3}"/>
                  </a:ext>
                </a:extLst>
              </p:cNvPr>
              <p:cNvSpPr/>
              <p:nvPr/>
            </p:nvSpPr>
            <p:spPr>
              <a:xfrm rot="16200000">
                <a:off x="2996828" y="2988525"/>
                <a:ext cx="100356" cy="5125374"/>
              </a:xfrm>
              <a:prstGeom prst="leftBracket">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46EA3DA-A4BD-49FB-9290-D00D10FE4EBE}"/>
                  </a:ext>
                </a:extLst>
              </p:cNvPr>
              <p:cNvSpPr txBox="1"/>
              <p:nvPr/>
            </p:nvSpPr>
            <p:spPr>
              <a:xfrm>
                <a:off x="2836260" y="5461575"/>
                <a:ext cx="441789" cy="369332"/>
              </a:xfrm>
              <a:prstGeom prst="rect">
                <a:avLst/>
              </a:prstGeom>
              <a:solidFill>
                <a:schemeClr val="bg1"/>
              </a:solidFill>
            </p:spPr>
            <p:txBody>
              <a:bodyPr wrap="square" rtlCol="0">
                <a:spAutoFit/>
              </a:bodyPr>
              <a:lstStyle/>
              <a:p>
                <a:pPr algn="ctr"/>
                <a:r>
                  <a:rPr kumimoji="1" lang="ja-JP" altLang="en-US" dirty="0"/>
                  <a:t>イ</a:t>
                </a:r>
              </a:p>
            </p:txBody>
          </p:sp>
        </p:grpSp>
        <p:sp>
          <p:nvSpPr>
            <p:cNvPr id="23" name="正方形/長方形 22">
              <a:extLst>
                <a:ext uri="{FF2B5EF4-FFF2-40B4-BE49-F238E27FC236}">
                  <a16:creationId xmlns:a16="http://schemas.microsoft.com/office/drawing/2014/main" id="{072F5842-B015-484E-9391-06ABFC0AC20E}"/>
                </a:ext>
              </a:extLst>
            </p:cNvPr>
            <p:cNvSpPr/>
            <p:nvPr/>
          </p:nvSpPr>
          <p:spPr>
            <a:xfrm>
              <a:off x="5578649" y="3666066"/>
              <a:ext cx="807225" cy="109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grpSp>
      <p:sp>
        <p:nvSpPr>
          <p:cNvPr id="25" name="正方形/長方形 24">
            <a:extLst>
              <a:ext uri="{FF2B5EF4-FFF2-40B4-BE49-F238E27FC236}">
                <a16:creationId xmlns:a16="http://schemas.microsoft.com/office/drawing/2014/main" id="{887B2D88-9F79-45A9-939B-498D1F3286EB}"/>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26" name="直線コネクタ 25">
            <a:extLst>
              <a:ext uri="{FF2B5EF4-FFF2-40B4-BE49-F238E27FC236}">
                <a16:creationId xmlns:a16="http://schemas.microsoft.com/office/drawing/2014/main" id="{337B5D0C-0DA2-4999-82DB-61D0335E208C}"/>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7" name="左大かっこ 26">
            <a:extLst>
              <a:ext uri="{FF2B5EF4-FFF2-40B4-BE49-F238E27FC236}">
                <a16:creationId xmlns:a16="http://schemas.microsoft.com/office/drawing/2014/main" id="{63986357-F1B1-458D-AAEE-153BB9ACB7D3}"/>
              </a:ext>
            </a:extLst>
          </p:cNvPr>
          <p:cNvSpPr/>
          <p:nvPr/>
        </p:nvSpPr>
        <p:spPr>
          <a:xfrm rot="16200000">
            <a:off x="4617358" y="4401400"/>
            <a:ext cx="117372" cy="1656000"/>
          </a:xfrm>
          <a:prstGeom prst="leftBracket">
            <a:avLst/>
          </a:prstGeom>
          <a:ln w="19050">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7FC1B2C8-1ADB-452E-8C38-611C8940E1C3}"/>
              </a:ext>
            </a:extLst>
          </p:cNvPr>
          <p:cNvSpPr txBox="1"/>
          <p:nvPr/>
        </p:nvSpPr>
        <p:spPr>
          <a:xfrm>
            <a:off x="4318417" y="5104134"/>
            <a:ext cx="765215" cy="369332"/>
          </a:xfrm>
          <a:prstGeom prst="rect">
            <a:avLst/>
          </a:prstGeom>
          <a:solidFill>
            <a:schemeClr val="bg1"/>
          </a:solidFill>
        </p:spPr>
        <p:txBody>
          <a:bodyPr wrap="square" rtlCol="0">
            <a:spAutoFit/>
          </a:bodyPr>
          <a:lstStyle/>
          <a:p>
            <a:pPr algn="ctr"/>
            <a:r>
              <a:rPr kumimoji="1" lang="ja-JP" altLang="en-US" dirty="0"/>
              <a:t>イｰロ</a:t>
            </a:r>
          </a:p>
        </p:txBody>
      </p:sp>
      <p:sp>
        <p:nvSpPr>
          <p:cNvPr id="4" name="スライド番号プレースホルダー 3">
            <a:extLst>
              <a:ext uri="{FF2B5EF4-FFF2-40B4-BE49-F238E27FC236}">
                <a16:creationId xmlns:a16="http://schemas.microsoft.com/office/drawing/2014/main" id="{FB03ADC9-63A7-4445-8798-20C2F05DFF58}"/>
              </a:ext>
            </a:extLst>
          </p:cNvPr>
          <p:cNvSpPr>
            <a:spLocks noGrp="1"/>
          </p:cNvSpPr>
          <p:nvPr>
            <p:ph type="sldNum" sz="quarter" idx="12"/>
          </p:nvPr>
        </p:nvSpPr>
        <p:spPr/>
        <p:txBody>
          <a:bodyPr/>
          <a:lstStyle/>
          <a:p>
            <a:fld id="{5B6709DF-EC61-433D-BD3A-50B4378470A9}" type="slidenum">
              <a:rPr kumimoji="1" lang="ja-JP" altLang="en-US" smtClean="0"/>
              <a:t>32</a:t>
            </a:fld>
            <a:endParaRPr kumimoji="1" lang="ja-JP" altLang="en-US"/>
          </a:p>
        </p:txBody>
      </p:sp>
    </p:spTree>
    <p:extLst>
      <p:ext uri="{BB962C8B-B14F-4D97-AF65-F5344CB8AC3E}">
        <p14:creationId xmlns:p14="http://schemas.microsoft.com/office/powerpoint/2010/main" val="2068132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a:extLst>
              <a:ext uri="{FF2B5EF4-FFF2-40B4-BE49-F238E27FC236}">
                <a16:creationId xmlns:a16="http://schemas.microsoft.com/office/drawing/2014/main" id="{5DCA7706-FD79-4B57-BC5C-F8412782B9E2}"/>
              </a:ext>
            </a:extLst>
          </p:cNvPr>
          <p:cNvSpPr/>
          <p:nvPr/>
        </p:nvSpPr>
        <p:spPr>
          <a:xfrm>
            <a:off x="72931" y="578626"/>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（参考）退職手当の支給額モデル</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3A41CA12-2F34-4604-A9F0-F8A4AC94DAD7}"/>
              </a:ext>
            </a:extLst>
          </p:cNvPr>
          <p:cNvGraphicFramePr>
            <a:graphicFrameLocks noGrp="1"/>
          </p:cNvGraphicFramePr>
          <p:nvPr>
            <p:extLst>
              <p:ext uri="{D42A27DB-BD31-4B8C-83A1-F6EECF244321}">
                <p14:modId xmlns:p14="http://schemas.microsoft.com/office/powerpoint/2010/main" val="2753014983"/>
              </p:ext>
            </p:extLst>
          </p:nvPr>
        </p:nvGraphicFramePr>
        <p:xfrm>
          <a:off x="363141" y="1418518"/>
          <a:ext cx="8658635" cy="3245120"/>
        </p:xfrm>
        <a:graphic>
          <a:graphicData uri="http://schemas.openxmlformats.org/drawingml/2006/table">
            <a:tbl>
              <a:tblPr firstRow="1" bandRow="1">
                <a:tableStyleId>{5C22544A-7EE6-4342-B048-85BDC9FD1C3A}</a:tableStyleId>
              </a:tblPr>
              <a:tblGrid>
                <a:gridCol w="672353">
                  <a:extLst>
                    <a:ext uri="{9D8B030D-6E8A-4147-A177-3AD203B41FA5}">
                      <a16:colId xmlns:a16="http://schemas.microsoft.com/office/drawing/2014/main" val="4112307201"/>
                    </a:ext>
                  </a:extLst>
                </a:gridCol>
                <a:gridCol w="709850">
                  <a:extLst>
                    <a:ext uri="{9D8B030D-6E8A-4147-A177-3AD203B41FA5}">
                      <a16:colId xmlns:a16="http://schemas.microsoft.com/office/drawing/2014/main" val="4266221953"/>
                    </a:ext>
                  </a:extLst>
                </a:gridCol>
                <a:gridCol w="939355">
                  <a:extLst>
                    <a:ext uri="{9D8B030D-6E8A-4147-A177-3AD203B41FA5}">
                      <a16:colId xmlns:a16="http://schemas.microsoft.com/office/drawing/2014/main" val="1419369696"/>
                    </a:ext>
                  </a:extLst>
                </a:gridCol>
                <a:gridCol w="850463">
                  <a:extLst>
                    <a:ext uri="{9D8B030D-6E8A-4147-A177-3AD203B41FA5}">
                      <a16:colId xmlns:a16="http://schemas.microsoft.com/office/drawing/2014/main" val="3295801286"/>
                    </a:ext>
                  </a:extLst>
                </a:gridCol>
                <a:gridCol w="672353">
                  <a:extLst>
                    <a:ext uri="{9D8B030D-6E8A-4147-A177-3AD203B41FA5}">
                      <a16:colId xmlns:a16="http://schemas.microsoft.com/office/drawing/2014/main" val="1862786005"/>
                    </a:ext>
                  </a:extLst>
                </a:gridCol>
                <a:gridCol w="784197">
                  <a:extLst>
                    <a:ext uri="{9D8B030D-6E8A-4147-A177-3AD203B41FA5}">
                      <a16:colId xmlns:a16="http://schemas.microsoft.com/office/drawing/2014/main" val="306591258"/>
                    </a:ext>
                  </a:extLst>
                </a:gridCol>
                <a:gridCol w="682943">
                  <a:extLst>
                    <a:ext uri="{9D8B030D-6E8A-4147-A177-3AD203B41FA5}">
                      <a16:colId xmlns:a16="http://schemas.microsoft.com/office/drawing/2014/main" val="166678277"/>
                    </a:ext>
                  </a:extLst>
                </a:gridCol>
                <a:gridCol w="1151082">
                  <a:extLst>
                    <a:ext uri="{9D8B030D-6E8A-4147-A177-3AD203B41FA5}">
                      <a16:colId xmlns:a16="http://schemas.microsoft.com/office/drawing/2014/main" val="1298571706"/>
                    </a:ext>
                  </a:extLst>
                </a:gridCol>
                <a:gridCol w="1065421">
                  <a:extLst>
                    <a:ext uri="{9D8B030D-6E8A-4147-A177-3AD203B41FA5}">
                      <a16:colId xmlns:a16="http://schemas.microsoft.com/office/drawing/2014/main" val="2137800580"/>
                    </a:ext>
                  </a:extLst>
                </a:gridCol>
                <a:gridCol w="1130618">
                  <a:extLst>
                    <a:ext uri="{9D8B030D-6E8A-4147-A177-3AD203B41FA5}">
                      <a16:colId xmlns:a16="http://schemas.microsoft.com/office/drawing/2014/main" val="3464186583"/>
                    </a:ext>
                  </a:extLst>
                </a:gridCol>
              </a:tblGrid>
              <a:tr h="452079">
                <a:tc>
                  <a:txBody>
                    <a:bodyPr/>
                    <a:lstStyle/>
                    <a:p>
                      <a:r>
                        <a:rPr kumimoji="1" lang="ja-JP" altLang="en-US" sz="1200" dirty="0"/>
                        <a:t>年度末年齢</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号給</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月額</a:t>
                      </a:r>
                    </a:p>
                  </a:txBody>
                  <a:tcPr anchor="ctr"/>
                </a:tc>
                <a:tc>
                  <a:txBody>
                    <a:bodyPr/>
                    <a:lstStyle/>
                    <a:p>
                      <a:pPr algn="ctr"/>
                      <a:r>
                        <a:rPr kumimoji="1" lang="ja-JP" altLang="en-US" sz="1200" dirty="0"/>
                        <a:t>退職</a:t>
                      </a:r>
                      <a:endParaRPr kumimoji="1" lang="en-US" altLang="ja-JP" sz="1200" dirty="0"/>
                    </a:p>
                    <a:p>
                      <a:pPr algn="ctr"/>
                      <a:r>
                        <a:rPr kumimoji="1" lang="ja-JP" altLang="en-US" sz="1200" dirty="0"/>
                        <a:t>事由</a:t>
                      </a:r>
                    </a:p>
                  </a:txBody>
                  <a:tcPr anchor="ctr"/>
                </a:tc>
                <a:tc>
                  <a:txBody>
                    <a:bodyPr/>
                    <a:lstStyle/>
                    <a:p>
                      <a:pPr algn="ctr"/>
                      <a:r>
                        <a:rPr kumimoji="1" lang="ja-JP" altLang="en-US" sz="1200" dirty="0"/>
                        <a:t>勤続</a:t>
                      </a:r>
                      <a:endParaRPr kumimoji="1" lang="en-US" altLang="ja-JP" sz="1200" dirty="0"/>
                    </a:p>
                    <a:p>
                      <a:pPr algn="ctr"/>
                      <a:r>
                        <a:rPr kumimoji="1" lang="ja-JP" altLang="en-US" sz="1200" dirty="0"/>
                        <a:t>年数</a:t>
                      </a:r>
                    </a:p>
                  </a:txBody>
                  <a:tcPr anchor="ctr"/>
                </a:tc>
                <a:tc>
                  <a:txBody>
                    <a:bodyPr/>
                    <a:lstStyle/>
                    <a:p>
                      <a:pPr algn="ctr"/>
                      <a:r>
                        <a:rPr kumimoji="1" lang="ja-JP" altLang="en-US" sz="1200" dirty="0"/>
                        <a:t>支給率</a:t>
                      </a:r>
                    </a:p>
                  </a:txBody>
                  <a:tcPr anchor="ctr"/>
                </a:tc>
                <a:tc>
                  <a:txBody>
                    <a:bodyPr/>
                    <a:lstStyle/>
                    <a:p>
                      <a:pPr algn="ctr"/>
                      <a:r>
                        <a:rPr kumimoji="1" lang="ja-JP" altLang="en-US" sz="1200" dirty="0"/>
                        <a:t>加算率</a:t>
                      </a:r>
                    </a:p>
                  </a:txBody>
                  <a:tcPr anchor="ctr"/>
                </a:tc>
                <a:tc>
                  <a:txBody>
                    <a:bodyPr/>
                    <a:lstStyle/>
                    <a:p>
                      <a:pPr algn="ctr"/>
                      <a:r>
                        <a:rPr kumimoji="1" lang="ja-JP" altLang="en-US" sz="1200" dirty="0"/>
                        <a:t>基本額</a:t>
                      </a:r>
                    </a:p>
                  </a:txBody>
                  <a:tcPr anchor="ctr"/>
                </a:tc>
                <a:tc>
                  <a:txBody>
                    <a:bodyPr/>
                    <a:lstStyle/>
                    <a:p>
                      <a:pPr algn="ctr"/>
                      <a:r>
                        <a:rPr kumimoji="1" lang="ja-JP" altLang="en-US" sz="1200" dirty="0"/>
                        <a:t>退職手当の調整額</a:t>
                      </a:r>
                    </a:p>
                  </a:txBody>
                  <a:tcPr anchor="ctr"/>
                </a:tc>
                <a:tc>
                  <a:txBody>
                    <a:bodyPr/>
                    <a:lstStyle/>
                    <a:p>
                      <a:pPr algn="ctr"/>
                      <a:r>
                        <a:rPr kumimoji="1" lang="ja-JP" altLang="en-US" sz="1200" dirty="0"/>
                        <a:t>退職手当額</a:t>
                      </a:r>
                    </a:p>
                  </a:txBody>
                  <a:tcPr anchor="ctr"/>
                </a:tc>
                <a:extLst>
                  <a:ext uri="{0D108BD9-81ED-4DB2-BD59-A6C34878D82A}">
                    <a16:rowId xmlns:a16="http://schemas.microsoft.com/office/drawing/2014/main" val="1018907612"/>
                  </a:ext>
                </a:extLst>
              </a:tr>
              <a:tr h="348490">
                <a:tc rowSpan="2">
                  <a:txBody>
                    <a:bodyPr/>
                    <a:lstStyle/>
                    <a:p>
                      <a:pPr algn="ctr"/>
                      <a:r>
                        <a:rPr kumimoji="1" lang="en-US" altLang="ja-JP" sz="1200" dirty="0">
                          <a:solidFill>
                            <a:schemeClr val="tx1"/>
                          </a:solidFill>
                        </a:rPr>
                        <a:t>59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406,100</a:t>
                      </a:r>
                      <a:r>
                        <a:rPr kumimoji="1" lang="ja-JP" altLang="en-US" sz="1200" dirty="0">
                          <a:solidFill>
                            <a:schemeClr val="tx1"/>
                          </a:solidFill>
                        </a:rPr>
                        <a:t>円</a:t>
                      </a:r>
                    </a:p>
                  </a:txBody>
                  <a:tcPr anchor="ctr"/>
                </a:tc>
                <a:tc>
                  <a:txBody>
                    <a:bodyPr/>
                    <a:lstStyle/>
                    <a:p>
                      <a:r>
                        <a:rPr kumimoji="1" lang="ja-JP" altLang="en-US" sz="1200" dirty="0">
                          <a:solidFill>
                            <a:schemeClr val="tx1"/>
                          </a:solidFill>
                        </a:rPr>
                        <a:t>自己都合</a:t>
                      </a:r>
                    </a:p>
                  </a:txBody>
                  <a:tcPr anchor="ctr"/>
                </a:tc>
                <a:tc rowSpan="2">
                  <a:txBody>
                    <a:bodyPr/>
                    <a:lstStyle/>
                    <a:p>
                      <a:pPr algn="ctr"/>
                      <a:r>
                        <a:rPr kumimoji="1" lang="en-US" altLang="ja-JP" sz="1200" dirty="0">
                          <a:solidFill>
                            <a:schemeClr val="tx1"/>
                          </a:solidFill>
                        </a:rPr>
                        <a:t>36</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40.7619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17,215,543</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19,165,543</a:t>
                      </a:r>
                      <a:r>
                        <a:rPr kumimoji="1" lang="ja-JP" altLang="en-US" sz="1200" dirty="0">
                          <a:solidFill>
                            <a:schemeClr val="tx1"/>
                          </a:solidFill>
                        </a:rPr>
                        <a:t>円</a:t>
                      </a:r>
                    </a:p>
                  </a:txBody>
                  <a:tcPr anchor="ctr"/>
                </a:tc>
                <a:extLst>
                  <a:ext uri="{0D108BD9-81ED-4DB2-BD59-A6C34878D82A}">
                    <a16:rowId xmlns:a16="http://schemas.microsoft.com/office/drawing/2014/main" val="464388712"/>
                  </a:ext>
                </a:extLst>
              </a:tr>
              <a:tr h="348490">
                <a:tc vMerge="1">
                  <a:txBody>
                    <a:bodyPr/>
                    <a:lstStyle/>
                    <a:p>
                      <a:endParaRPr kumimoji="1" lang="ja-JP" altLang="en-US" sz="1050" dirty="0"/>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406,100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勧奨</a:t>
                      </a:r>
                    </a:p>
                  </a:txBody>
                  <a:tcPr anchor="ctr"/>
                </a:tc>
                <a:tc vMerge="1">
                  <a:txBody>
                    <a:bodyPr/>
                    <a:lstStyle/>
                    <a:p>
                      <a:endParaRPr kumimoji="1" lang="ja-JP" altLang="en-US" sz="1050" dirty="0"/>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pPr algn="ctr"/>
                      <a:r>
                        <a:rPr kumimoji="1" lang="en-US" altLang="ja-JP" sz="1200" dirty="0">
                          <a:solidFill>
                            <a:schemeClr val="tx1"/>
                          </a:solidFill>
                        </a:rPr>
                        <a:t>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20,552,602</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22,502,602</a:t>
                      </a:r>
                      <a:r>
                        <a:rPr kumimoji="1" lang="ja-JP" altLang="en-US" sz="1200" dirty="0">
                          <a:solidFill>
                            <a:schemeClr val="tx1"/>
                          </a:solidFill>
                        </a:rPr>
                        <a:t>円</a:t>
                      </a:r>
                      <a:endParaRPr kumimoji="1" lang="en-US" altLang="ja-JP" sz="1200" dirty="0">
                        <a:solidFill>
                          <a:schemeClr val="tx1"/>
                        </a:solidFill>
                      </a:endParaRPr>
                    </a:p>
                  </a:txBody>
                  <a:tcPr anchor="ctr"/>
                </a:tc>
                <a:extLst>
                  <a:ext uri="{0D108BD9-81ED-4DB2-BD59-A6C34878D82A}">
                    <a16:rowId xmlns:a16="http://schemas.microsoft.com/office/drawing/2014/main" val="683406282"/>
                  </a:ext>
                </a:extLst>
              </a:tr>
              <a:tr h="348490">
                <a:tc>
                  <a:txBody>
                    <a:bodyPr/>
                    <a:lstStyle/>
                    <a:p>
                      <a:pPr algn="ctr"/>
                      <a:r>
                        <a:rPr kumimoji="1" lang="en-US" altLang="ja-JP" sz="1200" dirty="0">
                          <a:solidFill>
                            <a:schemeClr val="tx1"/>
                          </a:solidFill>
                        </a:rPr>
                        <a:t>60</a:t>
                      </a:r>
                      <a:endParaRPr kumimoji="1" lang="ja-JP" altLang="en-US" sz="1200" dirty="0">
                        <a:solidFill>
                          <a:schemeClr val="tx1"/>
                        </a:solidFill>
                      </a:endParaRPr>
                    </a:p>
                  </a:txBody>
                  <a:tcPr anchor="ctr"/>
                </a:tc>
                <a:tc>
                  <a:txBody>
                    <a:bodyPr/>
                    <a:lstStyle/>
                    <a:p>
                      <a:r>
                        <a:rPr kumimoji="1" lang="ja-JP" altLang="en-US" sz="1200" dirty="0">
                          <a:solidFill>
                            <a:schemeClr val="tx1"/>
                          </a:solidFill>
                        </a:rPr>
                        <a:t> </a:t>
                      </a:r>
                      <a:r>
                        <a:rPr kumimoji="1" lang="en-US" altLang="ja-JP" sz="1200" dirty="0">
                          <a:solidFill>
                            <a:schemeClr val="tx1"/>
                          </a:solidFill>
                        </a:rPr>
                        <a:t>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406,100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37</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1305243177"/>
                  </a:ext>
                </a:extLst>
              </a:tr>
              <a:tr h="348490">
                <a:tc>
                  <a:txBody>
                    <a:bodyPr/>
                    <a:lstStyle/>
                    <a:p>
                      <a:pPr algn="ctr"/>
                      <a:r>
                        <a:rPr kumimoji="1" lang="en-US" altLang="ja-JP" sz="1200" dirty="0">
                          <a:solidFill>
                            <a:schemeClr val="tx1"/>
                          </a:solidFill>
                        </a:rPr>
                        <a:t>61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284,300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38</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2073269371"/>
                  </a:ext>
                </a:extLst>
              </a:tr>
              <a:tr h="348490">
                <a:tc>
                  <a:txBody>
                    <a:bodyPr/>
                    <a:lstStyle/>
                    <a:p>
                      <a:pPr algn="ctr"/>
                      <a:r>
                        <a:rPr kumimoji="1" lang="en-US" altLang="ja-JP" sz="1200" dirty="0">
                          <a:solidFill>
                            <a:schemeClr val="tx1"/>
                          </a:solidFill>
                        </a:rPr>
                        <a:t>62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284,300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3388047277"/>
                  </a:ext>
                </a:extLst>
              </a:tr>
              <a:tr h="348490">
                <a:tc>
                  <a:txBody>
                    <a:bodyPr/>
                    <a:lstStyle/>
                    <a:p>
                      <a:pPr algn="ctr"/>
                      <a:r>
                        <a:rPr kumimoji="1" lang="en-US" altLang="ja-JP" sz="1200" dirty="0">
                          <a:solidFill>
                            <a:schemeClr val="tx1"/>
                          </a:solidFill>
                        </a:rPr>
                        <a:t>63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284,300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40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687148425"/>
                  </a:ext>
                </a:extLst>
              </a:tr>
              <a:tr h="348490">
                <a:tc>
                  <a:txBody>
                    <a:bodyPr/>
                    <a:lstStyle/>
                    <a:p>
                      <a:pPr algn="ctr"/>
                      <a:r>
                        <a:rPr kumimoji="1" lang="en-US" altLang="ja-JP" sz="1200" dirty="0">
                          <a:solidFill>
                            <a:schemeClr val="tx1"/>
                          </a:solidFill>
                        </a:rPr>
                        <a:t>64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284,300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41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1666161319"/>
                  </a:ext>
                </a:extLst>
              </a:tr>
              <a:tr h="348490">
                <a:tc>
                  <a:txBody>
                    <a:bodyPr/>
                    <a:lstStyle/>
                    <a:p>
                      <a:pPr algn="ctr"/>
                      <a:r>
                        <a:rPr kumimoji="1" lang="en-US" altLang="ja-JP" sz="1200" dirty="0">
                          <a:solidFill>
                            <a:schemeClr val="tx1"/>
                          </a:solidFill>
                        </a:rPr>
                        <a:t>65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284,300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定年</a:t>
                      </a:r>
                    </a:p>
                  </a:txBody>
                  <a:tcPr anchor="ctr"/>
                </a:tc>
                <a:tc>
                  <a:txBody>
                    <a:bodyPr/>
                    <a:lstStyle/>
                    <a:p>
                      <a:pPr algn="ctr"/>
                      <a:r>
                        <a:rPr kumimoji="1" lang="en-US" altLang="ja-JP" sz="1200" dirty="0">
                          <a:solidFill>
                            <a:schemeClr val="tx1"/>
                          </a:solidFill>
                        </a:rPr>
                        <a:t>42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20,149,609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1,950,000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22,099,609</a:t>
                      </a:r>
                      <a:r>
                        <a:rPr kumimoji="1" lang="ja-JP" altLang="en-US" sz="1200" dirty="0">
                          <a:solidFill>
                            <a:schemeClr val="tx1"/>
                          </a:solidFill>
                        </a:rPr>
                        <a:t>円</a:t>
                      </a:r>
                    </a:p>
                  </a:txBody>
                  <a:tcPr anchor="ctr"/>
                </a:tc>
                <a:extLst>
                  <a:ext uri="{0D108BD9-81ED-4DB2-BD59-A6C34878D82A}">
                    <a16:rowId xmlns:a16="http://schemas.microsoft.com/office/drawing/2014/main" val="2209408704"/>
                  </a:ext>
                </a:extLst>
              </a:tr>
            </a:tbl>
          </a:graphicData>
        </a:graphic>
      </p:graphicFrame>
      <p:sp>
        <p:nvSpPr>
          <p:cNvPr id="7" name="正方形/長方形 6">
            <a:extLst>
              <a:ext uri="{FF2B5EF4-FFF2-40B4-BE49-F238E27FC236}">
                <a16:creationId xmlns:a16="http://schemas.microsoft.com/office/drawing/2014/main" id="{7717CACE-463A-4146-B337-5899520E6F34}"/>
              </a:ext>
            </a:extLst>
          </p:cNvPr>
          <p:cNvSpPr/>
          <p:nvPr/>
        </p:nvSpPr>
        <p:spPr>
          <a:xfrm>
            <a:off x="72931" y="1015823"/>
            <a:ext cx="8724297" cy="416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○小中学校教諭の場合（</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歳時点で</a:t>
            </a:r>
            <a:r>
              <a:rPr lang="ja-JP" altLang="en-US" sz="1700" b="1" u="sng" dirty="0">
                <a:solidFill>
                  <a:schemeClr val="tx1"/>
                </a:solidFill>
                <a:latin typeface="メイリオ" panose="020B0604030504040204" pitchFamily="50" charset="-128"/>
                <a:ea typeface="メイリオ" panose="020B0604030504040204" pitchFamily="50" charset="-128"/>
              </a:rPr>
              <a:t>勤続</a:t>
            </a:r>
            <a:r>
              <a:rPr lang="en-US" altLang="ja-JP" sz="1700" b="1" u="sng" dirty="0">
                <a:solidFill>
                  <a:schemeClr val="tx1"/>
                </a:solidFill>
                <a:latin typeface="メイリオ" panose="020B0604030504040204" pitchFamily="50" charset="-128"/>
                <a:ea typeface="メイリオ" panose="020B0604030504040204" pitchFamily="50" charset="-128"/>
              </a:rPr>
              <a:t>35</a:t>
            </a:r>
            <a:r>
              <a:rPr lang="ja-JP" altLang="en-US" sz="1700" b="1" u="sng" dirty="0">
                <a:solidFill>
                  <a:schemeClr val="tx1"/>
                </a:solidFill>
                <a:latin typeface="メイリオ" panose="020B0604030504040204" pitchFamily="50" charset="-128"/>
                <a:ea typeface="メイリオ" panose="020B0604030504040204" pitchFamily="50" charset="-128"/>
              </a:rPr>
              <a:t>年以上</a:t>
            </a: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FFF8471-C457-456E-9710-4154C01B8E35}"/>
              </a:ext>
            </a:extLst>
          </p:cNvPr>
          <p:cNvSpPr/>
          <p:nvPr/>
        </p:nvSpPr>
        <p:spPr>
          <a:xfrm>
            <a:off x="0" y="4670584"/>
            <a:ext cx="7726716" cy="347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6</a:t>
            </a:r>
            <a:r>
              <a:rPr lang="ja-JP" altLang="en-US" sz="1700" dirty="0">
                <a:solidFill>
                  <a:schemeClr val="tx1"/>
                </a:solidFill>
                <a:latin typeface="メイリオ" panose="020B0604030504040204" pitchFamily="50" charset="-128"/>
                <a:ea typeface="メイリオ" panose="020B0604030504040204" pitchFamily="50" charset="-128"/>
              </a:rPr>
              <a:t>４歳で「定年」扱いで退職する場合の計算例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7677D0-154E-4043-AE3B-D634C01D328F}"/>
              </a:ext>
            </a:extLst>
          </p:cNvPr>
          <p:cNvSpPr/>
          <p:nvPr/>
        </p:nvSpPr>
        <p:spPr>
          <a:xfrm>
            <a:off x="226847" y="4920419"/>
            <a:ext cx="9906001" cy="190627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退職手当額　＝　基本額　＋　退職手当の調整額</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基本額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406,100 + </a:t>
            </a:r>
            <a:r>
              <a:rPr lang="ja-JP" altLang="en-US" sz="1500" dirty="0">
                <a:solidFill>
                  <a:schemeClr val="tx1"/>
                </a:solidFill>
                <a:latin typeface="メイリオ" panose="020B0604030504040204" pitchFamily="50" charset="-128"/>
                <a:ea typeface="メイリオ" panose="020B0604030504040204" pitchFamily="50" charset="-128"/>
              </a:rPr>
              <a:t>教職調整額）</a:t>
            </a:r>
            <a:r>
              <a:rPr lang="en-US" altLang="ja-JP"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47.709 </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284,300 × </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20,149,609</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･･･①</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退職手当の調整額　＝　級の区分に応じた退職手当の調整額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在級月数（調整月額が高い月から</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月分）</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32,500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b="1" dirty="0">
                <a:solidFill>
                  <a:schemeClr val="tx1"/>
                </a:solidFill>
                <a:latin typeface="メイリオ" panose="020B0604030504040204" pitchFamily="50" charset="-128"/>
                <a:ea typeface="メイリオ" panose="020B0604030504040204" pitchFamily="50" charset="-128"/>
              </a:rPr>
              <a:t>1,950,000</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･･･②</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退職手当額　＝　①　＋　②　＝</a:t>
            </a:r>
            <a:r>
              <a:rPr lang="en-US" altLang="ja-JP" sz="1500" b="1" dirty="0">
                <a:solidFill>
                  <a:schemeClr val="tx1"/>
                </a:solidFill>
                <a:latin typeface="メイリオ" panose="020B0604030504040204" pitchFamily="50" charset="-128"/>
                <a:ea typeface="メイリオ" panose="020B0604030504040204" pitchFamily="50" charset="-128"/>
              </a:rPr>
              <a:t>22,099,609</a:t>
            </a:r>
            <a:r>
              <a:rPr lang="ja-JP" altLang="en-US" sz="1500" b="1" dirty="0">
                <a:solidFill>
                  <a:schemeClr val="tx1"/>
                </a:solidFill>
                <a:latin typeface="メイリオ" panose="020B0604030504040204" pitchFamily="50" charset="-128"/>
                <a:ea typeface="メイリオ" panose="020B0604030504040204" pitchFamily="50" charset="-128"/>
              </a:rPr>
              <a:t>円</a:t>
            </a:r>
            <a:endParaRPr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86161908-2685-4883-B42E-A6507F7713D0}"/>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1" name="直線コネクタ 10">
            <a:extLst>
              <a:ext uri="{FF2B5EF4-FFF2-40B4-BE49-F238E27FC236}">
                <a16:creationId xmlns:a16="http://schemas.microsoft.com/office/drawing/2014/main" id="{C9FEAF71-73A7-4682-B6E0-E72697C48C51}"/>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5FD637D5-7A85-4381-9143-CE8E4CE03C52}"/>
              </a:ext>
            </a:extLst>
          </p:cNvPr>
          <p:cNvSpPr>
            <a:spLocks noGrp="1"/>
          </p:cNvSpPr>
          <p:nvPr>
            <p:ph type="sldNum" sz="quarter" idx="12"/>
          </p:nvPr>
        </p:nvSpPr>
        <p:spPr/>
        <p:txBody>
          <a:bodyPr/>
          <a:lstStyle/>
          <a:p>
            <a:fld id="{5B6709DF-EC61-433D-BD3A-50B4378470A9}" type="slidenum">
              <a:rPr kumimoji="1" lang="ja-JP" altLang="en-US" smtClean="0"/>
              <a:t>33</a:t>
            </a:fld>
            <a:endParaRPr kumimoji="1" lang="ja-JP" altLang="en-US"/>
          </a:p>
        </p:txBody>
      </p:sp>
    </p:spTree>
    <p:extLst>
      <p:ext uri="{BB962C8B-B14F-4D97-AF65-F5344CB8AC3E}">
        <p14:creationId xmlns:p14="http://schemas.microsoft.com/office/powerpoint/2010/main" val="21254416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A41CA12-2F34-4604-A9F0-F8A4AC94DAD7}"/>
              </a:ext>
            </a:extLst>
          </p:cNvPr>
          <p:cNvGraphicFramePr>
            <a:graphicFrameLocks noGrp="1"/>
          </p:cNvGraphicFramePr>
          <p:nvPr>
            <p:extLst>
              <p:ext uri="{D42A27DB-BD31-4B8C-83A1-F6EECF244321}">
                <p14:modId xmlns:p14="http://schemas.microsoft.com/office/powerpoint/2010/main" val="1748899636"/>
              </p:ext>
            </p:extLst>
          </p:nvPr>
        </p:nvGraphicFramePr>
        <p:xfrm>
          <a:off x="353714" y="1421752"/>
          <a:ext cx="8728831" cy="3245120"/>
        </p:xfrm>
        <a:graphic>
          <a:graphicData uri="http://schemas.openxmlformats.org/drawingml/2006/table">
            <a:tbl>
              <a:tblPr firstRow="1" bandRow="1">
                <a:tableStyleId>{5C22544A-7EE6-4342-B048-85BDC9FD1C3A}</a:tableStyleId>
              </a:tblPr>
              <a:tblGrid>
                <a:gridCol w="672353">
                  <a:extLst>
                    <a:ext uri="{9D8B030D-6E8A-4147-A177-3AD203B41FA5}">
                      <a16:colId xmlns:a16="http://schemas.microsoft.com/office/drawing/2014/main" val="4112307201"/>
                    </a:ext>
                  </a:extLst>
                </a:gridCol>
                <a:gridCol w="709850">
                  <a:extLst>
                    <a:ext uri="{9D8B030D-6E8A-4147-A177-3AD203B41FA5}">
                      <a16:colId xmlns:a16="http://schemas.microsoft.com/office/drawing/2014/main" val="4266221953"/>
                    </a:ext>
                  </a:extLst>
                </a:gridCol>
                <a:gridCol w="939355">
                  <a:extLst>
                    <a:ext uri="{9D8B030D-6E8A-4147-A177-3AD203B41FA5}">
                      <a16:colId xmlns:a16="http://schemas.microsoft.com/office/drawing/2014/main" val="1419369696"/>
                    </a:ext>
                  </a:extLst>
                </a:gridCol>
                <a:gridCol w="850463">
                  <a:extLst>
                    <a:ext uri="{9D8B030D-6E8A-4147-A177-3AD203B41FA5}">
                      <a16:colId xmlns:a16="http://schemas.microsoft.com/office/drawing/2014/main" val="3295801286"/>
                    </a:ext>
                  </a:extLst>
                </a:gridCol>
                <a:gridCol w="672353">
                  <a:extLst>
                    <a:ext uri="{9D8B030D-6E8A-4147-A177-3AD203B41FA5}">
                      <a16:colId xmlns:a16="http://schemas.microsoft.com/office/drawing/2014/main" val="1862786005"/>
                    </a:ext>
                  </a:extLst>
                </a:gridCol>
                <a:gridCol w="854393">
                  <a:extLst>
                    <a:ext uri="{9D8B030D-6E8A-4147-A177-3AD203B41FA5}">
                      <a16:colId xmlns:a16="http://schemas.microsoft.com/office/drawing/2014/main" val="306591258"/>
                    </a:ext>
                  </a:extLst>
                </a:gridCol>
                <a:gridCol w="682943">
                  <a:extLst>
                    <a:ext uri="{9D8B030D-6E8A-4147-A177-3AD203B41FA5}">
                      <a16:colId xmlns:a16="http://schemas.microsoft.com/office/drawing/2014/main" val="166678277"/>
                    </a:ext>
                  </a:extLst>
                </a:gridCol>
                <a:gridCol w="1151082">
                  <a:extLst>
                    <a:ext uri="{9D8B030D-6E8A-4147-A177-3AD203B41FA5}">
                      <a16:colId xmlns:a16="http://schemas.microsoft.com/office/drawing/2014/main" val="1298571706"/>
                    </a:ext>
                  </a:extLst>
                </a:gridCol>
                <a:gridCol w="1065421">
                  <a:extLst>
                    <a:ext uri="{9D8B030D-6E8A-4147-A177-3AD203B41FA5}">
                      <a16:colId xmlns:a16="http://schemas.microsoft.com/office/drawing/2014/main" val="2137800580"/>
                    </a:ext>
                  </a:extLst>
                </a:gridCol>
                <a:gridCol w="1130618">
                  <a:extLst>
                    <a:ext uri="{9D8B030D-6E8A-4147-A177-3AD203B41FA5}">
                      <a16:colId xmlns:a16="http://schemas.microsoft.com/office/drawing/2014/main" val="3464186583"/>
                    </a:ext>
                  </a:extLst>
                </a:gridCol>
              </a:tblGrid>
              <a:tr h="452079">
                <a:tc>
                  <a:txBody>
                    <a:bodyPr/>
                    <a:lstStyle/>
                    <a:p>
                      <a:r>
                        <a:rPr kumimoji="1" lang="ja-JP" altLang="en-US" sz="1200" dirty="0"/>
                        <a:t>年度末年齢</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号給</a:t>
                      </a:r>
                    </a:p>
                  </a:txBody>
                  <a:tcPr anchor="ctr"/>
                </a:tc>
                <a:tc>
                  <a:txBody>
                    <a:bodyPr/>
                    <a:lstStyle/>
                    <a:p>
                      <a:pPr algn="ctr"/>
                      <a:r>
                        <a:rPr kumimoji="1" lang="ja-JP" altLang="en-US" sz="1200" dirty="0"/>
                        <a:t>給料</a:t>
                      </a:r>
                      <a:endParaRPr kumimoji="1" lang="en-US" altLang="ja-JP" sz="1200" dirty="0"/>
                    </a:p>
                    <a:p>
                      <a:pPr algn="ctr"/>
                      <a:r>
                        <a:rPr kumimoji="1" lang="ja-JP" altLang="en-US" sz="1200" dirty="0"/>
                        <a:t>月額</a:t>
                      </a:r>
                    </a:p>
                  </a:txBody>
                  <a:tcPr anchor="ctr"/>
                </a:tc>
                <a:tc>
                  <a:txBody>
                    <a:bodyPr/>
                    <a:lstStyle/>
                    <a:p>
                      <a:pPr algn="ctr"/>
                      <a:r>
                        <a:rPr kumimoji="1" lang="ja-JP" altLang="en-US" sz="1200" dirty="0"/>
                        <a:t>退職</a:t>
                      </a:r>
                      <a:endParaRPr kumimoji="1" lang="en-US" altLang="ja-JP" sz="1200" dirty="0"/>
                    </a:p>
                    <a:p>
                      <a:pPr algn="ctr"/>
                      <a:r>
                        <a:rPr kumimoji="1" lang="ja-JP" altLang="en-US" sz="1200" dirty="0"/>
                        <a:t>事由</a:t>
                      </a:r>
                    </a:p>
                  </a:txBody>
                  <a:tcPr anchor="ctr"/>
                </a:tc>
                <a:tc>
                  <a:txBody>
                    <a:bodyPr/>
                    <a:lstStyle/>
                    <a:p>
                      <a:pPr algn="ctr"/>
                      <a:r>
                        <a:rPr kumimoji="1" lang="ja-JP" altLang="en-US" sz="1200" dirty="0"/>
                        <a:t>勤続</a:t>
                      </a:r>
                      <a:endParaRPr kumimoji="1" lang="en-US" altLang="ja-JP" sz="1200" dirty="0"/>
                    </a:p>
                    <a:p>
                      <a:pPr algn="ctr"/>
                      <a:r>
                        <a:rPr kumimoji="1" lang="ja-JP" altLang="en-US" sz="1200" dirty="0"/>
                        <a:t>年数</a:t>
                      </a:r>
                    </a:p>
                  </a:txBody>
                  <a:tcPr anchor="ctr"/>
                </a:tc>
                <a:tc>
                  <a:txBody>
                    <a:bodyPr/>
                    <a:lstStyle/>
                    <a:p>
                      <a:pPr algn="ctr"/>
                      <a:r>
                        <a:rPr kumimoji="1" lang="ja-JP" altLang="en-US" sz="1200" dirty="0"/>
                        <a:t>支給率</a:t>
                      </a:r>
                    </a:p>
                  </a:txBody>
                  <a:tcPr anchor="ctr"/>
                </a:tc>
                <a:tc>
                  <a:txBody>
                    <a:bodyPr/>
                    <a:lstStyle/>
                    <a:p>
                      <a:pPr algn="ctr"/>
                      <a:r>
                        <a:rPr kumimoji="1" lang="ja-JP" altLang="en-US" sz="1200" dirty="0"/>
                        <a:t>加算率</a:t>
                      </a:r>
                    </a:p>
                  </a:txBody>
                  <a:tcPr anchor="ctr"/>
                </a:tc>
                <a:tc>
                  <a:txBody>
                    <a:bodyPr/>
                    <a:lstStyle/>
                    <a:p>
                      <a:pPr algn="ctr"/>
                      <a:r>
                        <a:rPr kumimoji="1" lang="ja-JP" altLang="en-US" sz="1200" dirty="0"/>
                        <a:t>基本額</a:t>
                      </a:r>
                    </a:p>
                  </a:txBody>
                  <a:tcPr anchor="ctr"/>
                </a:tc>
                <a:tc>
                  <a:txBody>
                    <a:bodyPr/>
                    <a:lstStyle/>
                    <a:p>
                      <a:pPr algn="ctr"/>
                      <a:r>
                        <a:rPr kumimoji="1" lang="ja-JP" altLang="en-US" sz="1200" dirty="0"/>
                        <a:t>退職手当の調整額</a:t>
                      </a:r>
                    </a:p>
                  </a:txBody>
                  <a:tcPr anchor="ctr"/>
                </a:tc>
                <a:tc>
                  <a:txBody>
                    <a:bodyPr/>
                    <a:lstStyle/>
                    <a:p>
                      <a:pPr algn="ctr"/>
                      <a:r>
                        <a:rPr kumimoji="1" lang="ja-JP" altLang="en-US" sz="1200" dirty="0"/>
                        <a:t>退職手当額</a:t>
                      </a:r>
                    </a:p>
                  </a:txBody>
                  <a:tcPr anchor="ctr"/>
                </a:tc>
                <a:extLst>
                  <a:ext uri="{0D108BD9-81ED-4DB2-BD59-A6C34878D82A}">
                    <a16:rowId xmlns:a16="http://schemas.microsoft.com/office/drawing/2014/main" val="1018907612"/>
                  </a:ext>
                </a:extLst>
              </a:tr>
              <a:tr h="348490">
                <a:tc rowSpan="2">
                  <a:txBody>
                    <a:bodyPr/>
                    <a:lstStyle/>
                    <a:p>
                      <a:pPr algn="ctr"/>
                      <a:r>
                        <a:rPr kumimoji="1" lang="en-US" altLang="ja-JP" sz="1200" dirty="0">
                          <a:solidFill>
                            <a:schemeClr val="tx1"/>
                          </a:solidFill>
                        </a:rPr>
                        <a:t>59</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452,100</a:t>
                      </a:r>
                      <a:r>
                        <a:rPr kumimoji="1" lang="ja-JP" altLang="en-US" sz="1200" dirty="0">
                          <a:solidFill>
                            <a:schemeClr val="tx1"/>
                          </a:solidFill>
                        </a:rPr>
                        <a:t>円</a:t>
                      </a:r>
                      <a:endParaRPr kumimoji="1" lang="en-US" altLang="ja-JP" sz="1200" dirty="0">
                        <a:solidFill>
                          <a:schemeClr val="tx1"/>
                        </a:solidFill>
                      </a:endParaRPr>
                    </a:p>
                  </a:txBody>
                  <a:tcPr anchor="ctr"/>
                </a:tc>
                <a:tc>
                  <a:txBody>
                    <a:bodyPr/>
                    <a:lstStyle/>
                    <a:p>
                      <a:r>
                        <a:rPr kumimoji="1" lang="ja-JP" altLang="en-US" sz="1200" dirty="0">
                          <a:solidFill>
                            <a:schemeClr val="tx1"/>
                          </a:solidFill>
                        </a:rPr>
                        <a:t>自己都合</a:t>
                      </a:r>
                    </a:p>
                  </a:txBody>
                  <a:tcPr anchor="ctr"/>
                </a:tc>
                <a:tc rowSpan="2">
                  <a:txBody>
                    <a:bodyPr/>
                    <a:lstStyle/>
                    <a:p>
                      <a:pPr algn="ctr"/>
                      <a:r>
                        <a:rPr kumimoji="1" lang="en-US" altLang="ja-JP" sz="1200" dirty="0">
                          <a:solidFill>
                            <a:schemeClr val="tx1"/>
                          </a:solidFill>
                        </a:rPr>
                        <a:t>30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34.7355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15,703,919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18,304,919</a:t>
                      </a:r>
                      <a:r>
                        <a:rPr kumimoji="1" lang="ja-JP" altLang="en-US" sz="1200" dirty="0">
                          <a:solidFill>
                            <a:schemeClr val="tx1"/>
                          </a:solidFill>
                        </a:rPr>
                        <a:t>円</a:t>
                      </a:r>
                    </a:p>
                  </a:txBody>
                  <a:tcPr anchor="ctr"/>
                </a:tc>
                <a:extLst>
                  <a:ext uri="{0D108BD9-81ED-4DB2-BD59-A6C34878D82A}">
                    <a16:rowId xmlns:a16="http://schemas.microsoft.com/office/drawing/2014/main" val="464388712"/>
                  </a:ext>
                </a:extLst>
              </a:tr>
              <a:tr h="348490">
                <a:tc vMerge="1">
                  <a:txBody>
                    <a:bodyPr/>
                    <a:lstStyle/>
                    <a:p>
                      <a:endParaRPr kumimoji="1" lang="ja-JP" altLang="en-US" sz="1050" dirty="0"/>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452,100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勧奨</a:t>
                      </a:r>
                    </a:p>
                  </a:txBody>
                  <a:tcPr anchor="ctr"/>
                </a:tc>
                <a:tc vMerge="1">
                  <a:txBody>
                    <a:bodyPr/>
                    <a:lstStyle/>
                    <a:p>
                      <a:endParaRPr kumimoji="1" lang="ja-JP" altLang="en-US" sz="1050" dirty="0"/>
                    </a:p>
                  </a:txBody>
                  <a:tcPr anchor="ctr"/>
                </a:tc>
                <a:tc>
                  <a:txBody>
                    <a:bodyPr/>
                    <a:lstStyle/>
                    <a:p>
                      <a:r>
                        <a:rPr kumimoji="1" lang="en-US" altLang="ja-JP" sz="1200" dirty="0">
                          <a:solidFill>
                            <a:schemeClr val="tx1"/>
                          </a:solidFill>
                        </a:rPr>
                        <a:t>40.80375</a:t>
                      </a:r>
                      <a:endParaRPr kumimoji="1" lang="ja-JP" altLang="en-US" sz="1200" dirty="0">
                        <a:solidFill>
                          <a:schemeClr val="tx1"/>
                        </a:solidFill>
                      </a:endParaRPr>
                    </a:p>
                  </a:txBody>
                  <a:tcPr anchor="ctr"/>
                </a:tc>
                <a:tc>
                  <a:txBody>
                    <a:bodyPr/>
                    <a:lstStyle/>
                    <a:p>
                      <a:pPr algn="ctr"/>
                      <a:r>
                        <a:rPr kumimoji="1" lang="en-US" altLang="ja-JP" sz="1200" dirty="0">
                          <a:solidFill>
                            <a:schemeClr val="tx1"/>
                          </a:solidFill>
                        </a:rPr>
                        <a:t>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18,816,322</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21,417,322</a:t>
                      </a:r>
                      <a:r>
                        <a:rPr kumimoji="1" lang="ja-JP" altLang="en-US" sz="1200" dirty="0">
                          <a:solidFill>
                            <a:schemeClr val="tx1"/>
                          </a:solidFill>
                        </a:rPr>
                        <a:t>円</a:t>
                      </a:r>
                    </a:p>
                  </a:txBody>
                  <a:tcPr anchor="ctr"/>
                </a:tc>
                <a:extLst>
                  <a:ext uri="{0D108BD9-81ED-4DB2-BD59-A6C34878D82A}">
                    <a16:rowId xmlns:a16="http://schemas.microsoft.com/office/drawing/2014/main" val="683406282"/>
                  </a:ext>
                </a:extLst>
              </a:tr>
              <a:tr h="348490">
                <a:tc>
                  <a:txBody>
                    <a:bodyPr/>
                    <a:lstStyle/>
                    <a:p>
                      <a:pPr algn="ctr"/>
                      <a:r>
                        <a:rPr kumimoji="1" lang="en-US" altLang="ja-JP" sz="1200" dirty="0">
                          <a:solidFill>
                            <a:schemeClr val="tx1"/>
                          </a:solidFill>
                        </a:rPr>
                        <a:t>60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4-20</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452,100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42.31035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19,128,509</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21,729,509</a:t>
                      </a:r>
                      <a:r>
                        <a:rPr kumimoji="1" lang="ja-JP" altLang="en-US" sz="1200" dirty="0">
                          <a:solidFill>
                            <a:schemeClr val="tx1"/>
                          </a:solidFill>
                        </a:rPr>
                        <a:t>円</a:t>
                      </a:r>
                    </a:p>
                  </a:txBody>
                  <a:tcPr anchor="ctr"/>
                </a:tc>
                <a:extLst>
                  <a:ext uri="{0D108BD9-81ED-4DB2-BD59-A6C34878D82A}">
                    <a16:rowId xmlns:a16="http://schemas.microsoft.com/office/drawing/2014/main" val="1305243177"/>
                  </a:ext>
                </a:extLst>
              </a:tr>
              <a:tr h="348490">
                <a:tc>
                  <a:txBody>
                    <a:bodyPr/>
                    <a:lstStyle/>
                    <a:p>
                      <a:pPr algn="ctr"/>
                      <a:r>
                        <a:rPr kumimoji="1" lang="en-US" altLang="ja-JP" sz="1200" dirty="0">
                          <a:solidFill>
                            <a:schemeClr val="tx1"/>
                          </a:solidFill>
                        </a:rPr>
                        <a:t>61</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 </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316,500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43.81695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19,605,347</a:t>
                      </a:r>
                      <a:r>
                        <a:rPr kumimoji="1" lang="ja-JP" altLang="en-US" sz="1200" dirty="0">
                          <a:solidFill>
                            <a:schemeClr val="tx1"/>
                          </a:solidFill>
                        </a:rPr>
                        <a:t>円</a:t>
                      </a:r>
                    </a:p>
                  </a:txBody>
                  <a:tcPr anchor="ctr"/>
                </a:tc>
                <a:tc>
                  <a:txBody>
                    <a:bodyPr/>
                    <a:lstStyle/>
                    <a:p>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22,206,347</a:t>
                      </a:r>
                      <a:r>
                        <a:rPr kumimoji="1" lang="ja-JP" altLang="en-US" sz="1200" dirty="0">
                          <a:solidFill>
                            <a:schemeClr val="tx1"/>
                          </a:solidFill>
                        </a:rPr>
                        <a:t>円</a:t>
                      </a:r>
                    </a:p>
                  </a:txBody>
                  <a:tcPr anchor="ctr"/>
                </a:tc>
                <a:extLst>
                  <a:ext uri="{0D108BD9-81ED-4DB2-BD59-A6C34878D82A}">
                    <a16:rowId xmlns:a16="http://schemas.microsoft.com/office/drawing/2014/main" val="2073269371"/>
                  </a:ext>
                </a:extLst>
              </a:tr>
              <a:tr h="348490">
                <a:tc>
                  <a:txBody>
                    <a:bodyPr/>
                    <a:lstStyle/>
                    <a:p>
                      <a:pPr algn="ctr"/>
                      <a:r>
                        <a:rPr kumimoji="1" lang="en-US" altLang="ja-JP" sz="1200" dirty="0">
                          <a:solidFill>
                            <a:schemeClr val="tx1"/>
                          </a:solidFill>
                        </a:rPr>
                        <a:t>62</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316,500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45.32355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20,082,186</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22,683,186</a:t>
                      </a:r>
                      <a:r>
                        <a:rPr kumimoji="1" lang="ja-JP" altLang="en-US" sz="1200" dirty="0">
                          <a:solidFill>
                            <a:schemeClr val="tx1"/>
                          </a:solidFill>
                        </a:rPr>
                        <a:t>円</a:t>
                      </a:r>
                    </a:p>
                  </a:txBody>
                  <a:tcPr anchor="ctr"/>
                </a:tc>
                <a:extLst>
                  <a:ext uri="{0D108BD9-81ED-4DB2-BD59-A6C34878D82A}">
                    <a16:rowId xmlns:a16="http://schemas.microsoft.com/office/drawing/2014/main" val="3388047277"/>
                  </a:ext>
                </a:extLst>
              </a:tr>
              <a:tr h="348490">
                <a:tc>
                  <a:txBody>
                    <a:bodyPr/>
                    <a:lstStyle/>
                    <a:p>
                      <a:pPr algn="ctr"/>
                      <a:r>
                        <a:rPr kumimoji="1" lang="en-US" altLang="ja-JP" sz="1200" dirty="0">
                          <a:solidFill>
                            <a:schemeClr val="tx1"/>
                          </a:solidFill>
                        </a:rPr>
                        <a:t>63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316,500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endParaRPr kumimoji="1" lang="en-US" altLang="ja-JP" sz="1200" dirty="0">
                        <a:solidFill>
                          <a:schemeClr val="tx1"/>
                        </a:solidFill>
                      </a:endParaRPr>
                    </a:p>
                  </a:txBody>
                  <a:tcPr anchor="ctr"/>
                </a:tc>
                <a:tc>
                  <a:txBody>
                    <a:bodyPr/>
                    <a:lstStyle/>
                    <a:p>
                      <a:pPr algn="ctr"/>
                      <a:r>
                        <a:rPr kumimoji="1" lang="en-US" altLang="ja-JP" sz="1200" dirty="0">
                          <a:solidFill>
                            <a:schemeClr val="tx1"/>
                          </a:solidFill>
                        </a:rPr>
                        <a:t>34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46.83015</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20,559,025</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23,160,025</a:t>
                      </a:r>
                      <a:r>
                        <a:rPr kumimoji="1" lang="ja-JP" altLang="en-US" sz="1200" dirty="0">
                          <a:solidFill>
                            <a:schemeClr val="tx1"/>
                          </a:solidFill>
                        </a:rPr>
                        <a:t>円</a:t>
                      </a:r>
                    </a:p>
                  </a:txBody>
                  <a:tcPr anchor="ctr"/>
                </a:tc>
                <a:extLst>
                  <a:ext uri="{0D108BD9-81ED-4DB2-BD59-A6C34878D82A}">
                    <a16:rowId xmlns:a16="http://schemas.microsoft.com/office/drawing/2014/main" val="687148425"/>
                  </a:ext>
                </a:extLst>
              </a:tr>
              <a:tr h="348490">
                <a:tc>
                  <a:txBody>
                    <a:bodyPr/>
                    <a:lstStyle/>
                    <a:p>
                      <a:pPr algn="ctr"/>
                      <a:r>
                        <a:rPr kumimoji="1" lang="en-US" altLang="ja-JP" sz="1200" dirty="0">
                          <a:solidFill>
                            <a:schemeClr val="tx1"/>
                          </a:solidFill>
                        </a:rPr>
                        <a:t>64</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a:t>
                      </a:r>
                      <a:r>
                        <a:rPr kumimoji="1" lang="ja-JP" altLang="en-US" sz="1200" dirty="0">
                          <a:solidFill>
                            <a:schemeClr val="tx1"/>
                          </a:solidFill>
                        </a:rPr>
                        <a:t> </a:t>
                      </a:r>
                      <a:r>
                        <a:rPr kumimoji="1" lang="en-US" altLang="ja-JP" sz="1200" dirty="0">
                          <a:solidFill>
                            <a:schemeClr val="tx1"/>
                          </a:solidFill>
                        </a:rPr>
                        <a:t>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316,500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普通</a:t>
                      </a:r>
                    </a:p>
                  </a:txBody>
                  <a:tcPr anchor="ctr"/>
                </a:tc>
                <a:tc>
                  <a:txBody>
                    <a:bodyPr/>
                    <a:lstStyle/>
                    <a:p>
                      <a:pPr algn="ctr"/>
                      <a:r>
                        <a:rPr kumimoji="1" lang="en-US" altLang="ja-JP" sz="1200" dirty="0">
                          <a:solidFill>
                            <a:schemeClr val="tx1"/>
                          </a:solidFill>
                        </a:rPr>
                        <a:t>35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20,837,181</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23,438,181</a:t>
                      </a:r>
                      <a:r>
                        <a:rPr kumimoji="1" lang="ja-JP" altLang="en-US" sz="1200" dirty="0">
                          <a:solidFill>
                            <a:schemeClr val="tx1"/>
                          </a:solidFill>
                        </a:rPr>
                        <a:t>円</a:t>
                      </a:r>
                    </a:p>
                  </a:txBody>
                  <a:tcPr anchor="ctr"/>
                </a:tc>
                <a:extLst>
                  <a:ext uri="{0D108BD9-81ED-4DB2-BD59-A6C34878D82A}">
                    <a16:rowId xmlns:a16="http://schemas.microsoft.com/office/drawing/2014/main" val="1666161319"/>
                  </a:ext>
                </a:extLst>
              </a:tr>
              <a:tr h="348490">
                <a:tc>
                  <a:txBody>
                    <a:bodyPr/>
                    <a:lstStyle/>
                    <a:p>
                      <a:pPr algn="ctr"/>
                      <a:r>
                        <a:rPr kumimoji="1" lang="en-US" altLang="ja-JP" sz="1200" dirty="0">
                          <a:solidFill>
                            <a:schemeClr val="tx1"/>
                          </a:solidFill>
                        </a:rPr>
                        <a:t>65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  2-153</a:t>
                      </a:r>
                      <a:endParaRPr kumimoji="1" lang="ja-JP" altLang="en-US" sz="1200" dirty="0">
                        <a:solidFill>
                          <a:schemeClr val="tx1"/>
                        </a:solidFill>
                      </a:endParaRPr>
                    </a:p>
                  </a:txBody>
                  <a:tcPr anchor="ctr"/>
                </a:tc>
                <a:tc>
                  <a:txBody>
                    <a:bodyPr/>
                    <a:lstStyle/>
                    <a:p>
                      <a:r>
                        <a:rPr kumimoji="1" lang="en-US" altLang="ja-JP" sz="1200" dirty="0">
                          <a:solidFill>
                            <a:schemeClr val="tx1"/>
                          </a:solidFill>
                        </a:rPr>
                        <a:t>316,500</a:t>
                      </a:r>
                      <a:r>
                        <a:rPr kumimoji="1" lang="ja-JP" altLang="en-US" sz="1200" dirty="0">
                          <a:solidFill>
                            <a:schemeClr val="tx1"/>
                          </a:solidFill>
                        </a:rPr>
                        <a:t>円</a:t>
                      </a:r>
                    </a:p>
                  </a:txBody>
                  <a:tcPr anchor="ctr"/>
                </a:tc>
                <a:tc>
                  <a:txBody>
                    <a:bodyPr/>
                    <a:lstStyle/>
                    <a:p>
                      <a:pPr algn="ctr"/>
                      <a:r>
                        <a:rPr kumimoji="1" lang="ja-JP" altLang="en-US" sz="1200" dirty="0">
                          <a:solidFill>
                            <a:schemeClr val="tx1"/>
                          </a:solidFill>
                        </a:rPr>
                        <a:t>定年</a:t>
                      </a:r>
                    </a:p>
                  </a:txBody>
                  <a:tcPr anchor="ctr"/>
                </a:tc>
                <a:tc>
                  <a:txBody>
                    <a:bodyPr/>
                    <a:lstStyle/>
                    <a:p>
                      <a:pPr algn="ctr"/>
                      <a:r>
                        <a:rPr kumimoji="1" lang="en-US" altLang="ja-JP" sz="1200" dirty="0">
                          <a:solidFill>
                            <a:schemeClr val="tx1"/>
                          </a:solidFill>
                        </a:rPr>
                        <a:t>35</a:t>
                      </a:r>
                      <a:endParaRPr kumimoji="1" lang="ja-JP" altLang="en-US" sz="1200" dirty="0">
                        <a:solidFill>
                          <a:schemeClr val="tx1"/>
                        </a:solidFill>
                      </a:endParaRPr>
                    </a:p>
                  </a:txBody>
                  <a:tcPr anchor="ctr"/>
                </a:tc>
                <a:tc>
                  <a:txBody>
                    <a:bodyPr/>
                    <a:lstStyle/>
                    <a:p>
                      <a:r>
                        <a:rPr kumimoji="1" lang="en-US" altLang="ja-JP" sz="1200" dirty="0">
                          <a:solidFill>
                            <a:schemeClr val="tx1"/>
                          </a:solidFill>
                        </a:rPr>
                        <a:t>47.709</a:t>
                      </a:r>
                      <a:endParaRPr kumimoji="1" lang="ja-JP" altLang="en-US" sz="1200" dirty="0">
                        <a:solidFill>
                          <a:schemeClr val="tx1"/>
                        </a:solidFill>
                      </a:endParaRPr>
                    </a:p>
                  </a:txBody>
                  <a:tcPr anchor="ctr"/>
                </a:tc>
                <a:tc>
                  <a:txBody>
                    <a:bodyPr/>
                    <a:lstStyle/>
                    <a:p>
                      <a:endParaRPr kumimoji="1" lang="ja-JP" altLang="en-US" sz="1200" dirty="0">
                        <a:solidFill>
                          <a:schemeClr val="tx1"/>
                        </a:solidFill>
                      </a:endParaRPr>
                    </a:p>
                  </a:txBody>
                  <a:tcPr anchor="ctr"/>
                </a:tc>
                <a:tc>
                  <a:txBody>
                    <a:bodyPr/>
                    <a:lstStyle/>
                    <a:p>
                      <a:r>
                        <a:rPr kumimoji="1" lang="en-US" altLang="ja-JP" sz="1200" dirty="0">
                          <a:solidFill>
                            <a:schemeClr val="tx1"/>
                          </a:solidFill>
                        </a:rPr>
                        <a:t>20,837,181</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2,601,000</a:t>
                      </a:r>
                      <a:r>
                        <a:rPr kumimoji="1" lang="ja-JP" altLang="en-US" sz="1200" dirty="0">
                          <a:solidFill>
                            <a:schemeClr val="tx1"/>
                          </a:solidFill>
                        </a:rPr>
                        <a:t>円</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23,438,181</a:t>
                      </a:r>
                      <a:r>
                        <a:rPr kumimoji="1" lang="ja-JP" altLang="en-US" sz="1200" dirty="0">
                          <a:solidFill>
                            <a:schemeClr val="tx1"/>
                          </a:solidFill>
                        </a:rPr>
                        <a:t>円</a:t>
                      </a:r>
                    </a:p>
                  </a:txBody>
                  <a:tcPr anchor="ctr"/>
                </a:tc>
                <a:extLst>
                  <a:ext uri="{0D108BD9-81ED-4DB2-BD59-A6C34878D82A}">
                    <a16:rowId xmlns:a16="http://schemas.microsoft.com/office/drawing/2014/main" val="2209408704"/>
                  </a:ext>
                </a:extLst>
              </a:tr>
            </a:tbl>
          </a:graphicData>
        </a:graphic>
      </p:graphicFrame>
      <p:sp>
        <p:nvSpPr>
          <p:cNvPr id="7" name="正方形/長方形 6">
            <a:extLst>
              <a:ext uri="{FF2B5EF4-FFF2-40B4-BE49-F238E27FC236}">
                <a16:creationId xmlns:a16="http://schemas.microsoft.com/office/drawing/2014/main" id="{7717CACE-463A-4146-B337-5899520E6F34}"/>
              </a:ext>
            </a:extLst>
          </p:cNvPr>
          <p:cNvSpPr/>
          <p:nvPr/>
        </p:nvSpPr>
        <p:spPr>
          <a:xfrm>
            <a:off x="72931" y="1005137"/>
            <a:ext cx="9195356" cy="4166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○高等学校校長の場合（</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歳時点で</a:t>
            </a:r>
            <a:r>
              <a:rPr lang="ja-JP" altLang="en-US" sz="1700" b="1" u="sng" dirty="0">
                <a:solidFill>
                  <a:schemeClr val="tx1"/>
                </a:solidFill>
                <a:latin typeface="メイリオ" panose="020B0604030504040204" pitchFamily="50" charset="-128"/>
                <a:ea typeface="メイリオ" panose="020B0604030504040204" pitchFamily="50" charset="-128"/>
              </a:rPr>
              <a:t>勤続</a:t>
            </a:r>
            <a:r>
              <a:rPr lang="en-US" altLang="ja-JP" sz="1700" b="1" u="sng" dirty="0">
                <a:solidFill>
                  <a:schemeClr val="tx1"/>
                </a:solidFill>
                <a:latin typeface="メイリオ" panose="020B0604030504040204" pitchFamily="50" charset="-128"/>
                <a:ea typeface="メイリオ" panose="020B0604030504040204" pitchFamily="50" charset="-128"/>
              </a:rPr>
              <a:t>35</a:t>
            </a:r>
            <a:r>
              <a:rPr lang="ja-JP" altLang="en-US" sz="1700" b="1" u="sng" dirty="0">
                <a:solidFill>
                  <a:schemeClr val="tx1"/>
                </a:solidFill>
                <a:latin typeface="メイリオ" panose="020B0604030504040204" pitchFamily="50" charset="-128"/>
                <a:ea typeface="メイリオ" panose="020B0604030504040204" pitchFamily="50" charset="-128"/>
              </a:rPr>
              <a:t>年未満</a:t>
            </a:r>
            <a:r>
              <a:rPr lang="ja-JP" altLang="en-US" sz="1700" dirty="0">
                <a:solidFill>
                  <a:schemeClr val="tx1"/>
                </a:solidFill>
                <a:latin typeface="メイリオ" panose="020B0604030504040204" pitchFamily="50" charset="-128"/>
                <a:ea typeface="メイリオ" panose="020B0604030504040204" pitchFamily="50" charset="-128"/>
              </a:rPr>
              <a:t>、４級在級３年、３級在級３年以上）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CFFF8471-C457-456E-9710-4154C01B8E35}"/>
              </a:ext>
            </a:extLst>
          </p:cNvPr>
          <p:cNvSpPr/>
          <p:nvPr/>
        </p:nvSpPr>
        <p:spPr>
          <a:xfrm>
            <a:off x="353714" y="4680327"/>
            <a:ext cx="7726716" cy="3477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a:t>
            </a:r>
            <a:r>
              <a:rPr lang="en-US" altLang="ja-JP" sz="1700" dirty="0">
                <a:solidFill>
                  <a:schemeClr val="tx1"/>
                </a:solidFill>
                <a:latin typeface="メイリオ" panose="020B0604030504040204" pitchFamily="50" charset="-128"/>
                <a:ea typeface="メイリオ" panose="020B0604030504040204" pitchFamily="50" charset="-128"/>
              </a:rPr>
              <a:t>6</a:t>
            </a:r>
            <a:r>
              <a:rPr lang="ja-JP" altLang="en-US" sz="1700" dirty="0">
                <a:solidFill>
                  <a:schemeClr val="tx1"/>
                </a:solidFill>
                <a:latin typeface="メイリオ" panose="020B0604030504040204" pitchFamily="50" charset="-128"/>
                <a:ea typeface="メイリオ" panose="020B0604030504040204" pitchFamily="50" charset="-128"/>
              </a:rPr>
              <a:t>４歳で「定年」扱いで退職する場合の計算例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427677D0-154E-4043-AE3B-D634C01D328F}"/>
              </a:ext>
            </a:extLst>
          </p:cNvPr>
          <p:cNvSpPr/>
          <p:nvPr/>
        </p:nvSpPr>
        <p:spPr>
          <a:xfrm>
            <a:off x="120311" y="4929297"/>
            <a:ext cx="9906001" cy="190627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500" dirty="0">
                <a:solidFill>
                  <a:schemeClr val="tx1"/>
                </a:solidFill>
                <a:latin typeface="メイリオ" panose="020B0604030504040204" pitchFamily="50" charset="-128"/>
                <a:ea typeface="メイリオ" panose="020B0604030504040204" pitchFamily="50" charset="-128"/>
              </a:rPr>
              <a:t>退職手当額　＝　基本額　＋　退職手当の調整額</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基本額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歳時の給料月額）</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rPr>
              <a:t>64</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 －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歳時の勤続年数に応じた支給率）</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452,100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42.31035</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316,500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47.709</a:t>
            </a:r>
            <a:r>
              <a:rPr lang="ja-JP" altLang="en-US" sz="1500" dirty="0">
                <a:solidFill>
                  <a:schemeClr val="tx1"/>
                </a:solidFill>
                <a:latin typeface="メイリオ" panose="020B0604030504040204" pitchFamily="50" charset="-128"/>
                <a:ea typeface="メイリオ" panose="020B0604030504040204" pitchFamily="50" charset="-128"/>
              </a:rPr>
              <a:t>－</a:t>
            </a:r>
            <a:r>
              <a:rPr lang="en-US" altLang="ja-JP" sz="1500" b="1" dirty="0">
                <a:solidFill>
                  <a:schemeClr val="tx1"/>
                </a:solidFill>
                <a:latin typeface="メイリオ" panose="020B0604030504040204" pitchFamily="50" charset="-128"/>
                <a:ea typeface="メイリオ" panose="020B0604030504040204" pitchFamily="50" charset="-128"/>
              </a:rPr>
              <a:t>42.31035</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b="1" dirty="0">
                <a:solidFill>
                  <a:schemeClr val="tx1"/>
                </a:solidFill>
                <a:latin typeface="メイリオ" panose="020B0604030504040204" pitchFamily="50" charset="-128"/>
                <a:ea typeface="メイリオ" panose="020B0604030504040204" pitchFamily="50" charset="-128"/>
              </a:rPr>
              <a:t>20,837,181</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･･･①</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退職手当の調整額　＝　級の区分に応じた退職手当の調整額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在級月数（調整月額が高い月から</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月分）</a:t>
            </a: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dirty="0">
                <a:solidFill>
                  <a:schemeClr val="tx1"/>
                </a:solidFill>
                <a:latin typeface="メイリオ" panose="020B0604030504040204" pitchFamily="50" charset="-128"/>
                <a:ea typeface="メイリオ" panose="020B0604030504040204" pitchFamily="50" charset="-128"/>
              </a:rPr>
              <a:t>43,350</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rPr>
              <a:t>60</a:t>
            </a:r>
            <a:r>
              <a:rPr lang="ja-JP" altLang="en-US" sz="1500" dirty="0">
                <a:solidFill>
                  <a:schemeClr val="tx1"/>
                </a:solidFill>
                <a:latin typeface="メイリオ" panose="020B0604030504040204" pitchFamily="50" charset="-128"/>
                <a:ea typeface="メイリオ" panose="020B0604030504040204" pitchFamily="50" charset="-128"/>
              </a:rPr>
              <a:t>　＝　</a:t>
            </a:r>
            <a:r>
              <a:rPr lang="en-US" altLang="ja-JP" sz="1500" b="1" dirty="0">
                <a:solidFill>
                  <a:schemeClr val="tx1"/>
                </a:solidFill>
                <a:latin typeface="メイリオ" panose="020B0604030504040204" pitchFamily="50" charset="-128"/>
                <a:ea typeface="メイリオ" panose="020B0604030504040204" pitchFamily="50" charset="-128"/>
              </a:rPr>
              <a:t>2,601,000</a:t>
            </a:r>
            <a:r>
              <a:rPr lang="ja-JP" altLang="en-US" sz="1500" b="1" dirty="0">
                <a:solidFill>
                  <a:schemeClr val="tx1"/>
                </a:solidFill>
                <a:latin typeface="メイリオ" panose="020B0604030504040204" pitchFamily="50" charset="-128"/>
                <a:ea typeface="メイリオ" panose="020B0604030504040204" pitchFamily="50" charset="-128"/>
              </a:rPr>
              <a:t>円</a:t>
            </a:r>
            <a:r>
              <a:rPr lang="ja-JP" altLang="en-US" sz="1500" dirty="0">
                <a:solidFill>
                  <a:schemeClr val="tx1"/>
                </a:solidFill>
                <a:latin typeface="メイリオ" panose="020B0604030504040204" pitchFamily="50" charset="-128"/>
                <a:ea typeface="メイリオ" panose="020B0604030504040204" pitchFamily="50" charset="-128"/>
              </a:rPr>
              <a:t>･･･②</a:t>
            </a:r>
            <a:endParaRPr lang="en-US" altLang="ja-JP" sz="1500" dirty="0">
              <a:solidFill>
                <a:schemeClr val="tx1"/>
              </a:solidFill>
              <a:latin typeface="メイリオ" panose="020B0604030504040204" pitchFamily="50" charset="-128"/>
              <a:ea typeface="メイリオ" panose="020B0604030504040204" pitchFamily="50" charset="-128"/>
            </a:endParaRPr>
          </a:p>
          <a:p>
            <a:pPr>
              <a:lnSpc>
                <a:spcPts val="500"/>
              </a:lnSpc>
            </a:pPr>
            <a:endParaRPr lang="en-US" altLang="ja-JP" sz="1500" dirty="0">
              <a:solidFill>
                <a:schemeClr val="tx1"/>
              </a:solidFill>
              <a:latin typeface="メイリオ" panose="020B0604030504040204" pitchFamily="50" charset="-128"/>
              <a:ea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rPr>
              <a:t>退職手当額　＝　①　＋　②　＝</a:t>
            </a:r>
            <a:r>
              <a:rPr lang="en-US" altLang="ja-JP" sz="1500" b="1" dirty="0">
                <a:solidFill>
                  <a:schemeClr val="tx1"/>
                </a:solidFill>
                <a:latin typeface="メイリオ" panose="020B0604030504040204" pitchFamily="50" charset="-128"/>
                <a:ea typeface="メイリオ" panose="020B0604030504040204" pitchFamily="50" charset="-128"/>
              </a:rPr>
              <a:t>23,438,181</a:t>
            </a:r>
            <a:r>
              <a:rPr lang="ja-JP" altLang="en-US" sz="1500" b="1" dirty="0">
                <a:solidFill>
                  <a:schemeClr val="tx1"/>
                </a:solidFill>
                <a:latin typeface="メイリオ" panose="020B0604030504040204" pitchFamily="50" charset="-128"/>
                <a:ea typeface="メイリオ" panose="020B0604030504040204" pitchFamily="50" charset="-128"/>
              </a:rPr>
              <a:t>円</a:t>
            </a:r>
            <a:endParaRPr lang="en-US" altLang="ja-JP" sz="1400" b="1"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DD5057D0-8A2D-4DC9-939A-AB147AFE8B02}"/>
              </a:ext>
            </a:extLst>
          </p:cNvPr>
          <p:cNvSpPr/>
          <p:nvPr/>
        </p:nvSpPr>
        <p:spPr>
          <a:xfrm>
            <a:off x="244603" y="-13077"/>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4BED48D1-1E8C-4C05-8ECB-6CFCC629A56A}"/>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6E4E7B80-A31C-4DC2-B7D3-85007F9F8411}"/>
              </a:ext>
            </a:extLst>
          </p:cNvPr>
          <p:cNvSpPr/>
          <p:nvPr/>
        </p:nvSpPr>
        <p:spPr>
          <a:xfrm>
            <a:off x="72931" y="578626"/>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（参考）退職手当の支給額モデル</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3" name="スライド番号プレースホルダー 2">
            <a:extLst>
              <a:ext uri="{FF2B5EF4-FFF2-40B4-BE49-F238E27FC236}">
                <a16:creationId xmlns:a16="http://schemas.microsoft.com/office/drawing/2014/main" id="{991EB9AF-011A-4D5B-8EF4-469EC8F1A087}"/>
              </a:ext>
            </a:extLst>
          </p:cNvPr>
          <p:cNvSpPr>
            <a:spLocks noGrp="1"/>
          </p:cNvSpPr>
          <p:nvPr>
            <p:ph type="sldNum" sz="quarter" idx="12"/>
          </p:nvPr>
        </p:nvSpPr>
        <p:spPr/>
        <p:txBody>
          <a:bodyPr/>
          <a:lstStyle/>
          <a:p>
            <a:fld id="{5B6709DF-EC61-433D-BD3A-50B4378470A9}" type="slidenum">
              <a:rPr kumimoji="1" lang="ja-JP" altLang="en-US" smtClean="0"/>
              <a:t>34</a:t>
            </a:fld>
            <a:endParaRPr kumimoji="1" lang="ja-JP" altLang="en-US"/>
          </a:p>
        </p:txBody>
      </p:sp>
    </p:spTree>
    <p:extLst>
      <p:ext uri="{BB962C8B-B14F-4D97-AF65-F5344CB8AC3E}">
        <p14:creationId xmlns:p14="http://schemas.microsoft.com/office/powerpoint/2010/main" val="1422818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7717CACE-463A-4146-B337-5899520E6F34}"/>
              </a:ext>
            </a:extLst>
          </p:cNvPr>
          <p:cNvSpPr/>
          <p:nvPr/>
        </p:nvSpPr>
        <p:spPr>
          <a:xfrm>
            <a:off x="244603" y="408387"/>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○簡易版試算ファイルについて</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群馬県総合教育センターホームページ－「各課発行・提供資料」－「福利課」－</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「退職手当について」－「様式集」から「退職手当試算書」のエクセルファイルを</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ダウンロードしてください。</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URL:https://gunma-boe.gsn.ed.jp/</a:t>
            </a:r>
            <a:endParaRPr lang="en-US" altLang="ja-JP" sz="1700" u="sng"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DD5057D0-8A2D-4DC9-939A-AB147AFE8B02}"/>
              </a:ext>
            </a:extLst>
          </p:cNvPr>
          <p:cNvSpPr/>
          <p:nvPr/>
        </p:nvSpPr>
        <p:spPr>
          <a:xfrm>
            <a:off x="244603"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７　退職手当</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4BED48D1-1E8C-4C05-8ECB-6CFCC629A56A}"/>
              </a:ext>
            </a:extLst>
          </p:cNvPr>
          <p:cNvCxnSpPr/>
          <p:nvPr/>
        </p:nvCxnSpPr>
        <p:spPr>
          <a:xfrm>
            <a:off x="0" y="499269"/>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6E4E7B80-A31C-4DC2-B7D3-85007F9F8411}"/>
              </a:ext>
            </a:extLst>
          </p:cNvPr>
          <p:cNvSpPr/>
          <p:nvPr/>
        </p:nvSpPr>
        <p:spPr>
          <a:xfrm>
            <a:off x="72931" y="600620"/>
            <a:ext cx="379042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（参考）退職手当の試算について</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5F3285BB-4315-4E7F-B721-3F472FBDAC98}"/>
              </a:ext>
            </a:extLst>
          </p:cNvPr>
          <p:cNvSpPr/>
          <p:nvPr/>
        </p:nvSpPr>
        <p:spPr>
          <a:xfrm>
            <a:off x="466041" y="2615636"/>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a:t>
            </a:r>
            <a:r>
              <a:rPr lang="ja-JP" altLang="en-US" sz="1700" dirty="0">
                <a:solidFill>
                  <a:schemeClr val="tx1"/>
                </a:solidFill>
                <a:latin typeface="メイリオ" panose="020B0604030504040204" pitchFamily="50" charset="-128"/>
                <a:ea typeface="メイリオ" panose="020B0604030504040204" pitchFamily="50" charset="-128"/>
              </a:rPr>
              <a:t>必要事項を入力して退職手当額が試算できます。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○退職手当額試算依頼</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群馬県総合教育センターホームページ－「各課発行・提供資料」－「福利課」－</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「退職手当について」－「様式集」から「退職手当試算依頼書」のファイルを</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ja-JP" altLang="en-US" sz="1700" spc="50" dirty="0">
                <a:solidFill>
                  <a:schemeClr val="tx1"/>
                </a:solidFill>
                <a:latin typeface="メイリオ" panose="020B0604030504040204" pitchFamily="50" charset="-128"/>
                <a:ea typeface="メイリオ" panose="020B0604030504040204" pitchFamily="50" charset="-128"/>
              </a:rPr>
              <a:t>ダウンロードしてください。所属の事務職員から人事記録を添付してもらい、</a:t>
            </a:r>
            <a:endParaRPr lang="en-US" altLang="ja-JP" sz="1700" spc="5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福利課へ依頼してください。</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r>
              <a:rPr lang="en-US" altLang="ja-JP" sz="1700" dirty="0">
                <a:solidFill>
                  <a:schemeClr val="tx1"/>
                </a:solidFill>
                <a:latin typeface="メイリオ" panose="020B0604030504040204" pitchFamily="50" charset="-128"/>
                <a:ea typeface="メイリオ" panose="020B0604030504040204" pitchFamily="50" charset="-128"/>
              </a:rPr>
              <a:t>※</a:t>
            </a:r>
            <a:r>
              <a:rPr lang="ja-JP" altLang="en-US" sz="1700" dirty="0">
                <a:solidFill>
                  <a:schemeClr val="tx1"/>
                </a:solidFill>
                <a:latin typeface="メイリオ" panose="020B0604030504040204" pitchFamily="50" charset="-128"/>
                <a:ea typeface="メイリオ" panose="020B0604030504040204" pitchFamily="50" charset="-128"/>
              </a:rPr>
              <a:t>その時点での退職手当額を福利課が試算し、本人に送付します。</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D192C4DC-7A20-4B55-A5E0-88614FFDC471}"/>
              </a:ext>
            </a:extLst>
          </p:cNvPr>
          <p:cNvSpPr/>
          <p:nvPr/>
        </p:nvSpPr>
        <p:spPr>
          <a:xfrm>
            <a:off x="244603" y="4399862"/>
            <a:ext cx="9195356" cy="2519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○退職準備説明会にて配付</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定年退職</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勧奨退職</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普通退職（</a:t>
            </a:r>
            <a:r>
              <a:rPr lang="en-US" altLang="ja-JP" sz="1700" dirty="0">
                <a:solidFill>
                  <a:schemeClr val="tx1"/>
                </a:solidFill>
                <a:latin typeface="メイリオ" panose="020B0604030504040204" pitchFamily="50" charset="-128"/>
                <a:ea typeface="メイリオ" panose="020B0604030504040204" pitchFamily="50" charset="-128"/>
              </a:rPr>
              <a:t>60</a:t>
            </a:r>
            <a:r>
              <a:rPr lang="ja-JP" altLang="en-US" sz="1700" dirty="0">
                <a:solidFill>
                  <a:schemeClr val="tx1"/>
                </a:solidFill>
                <a:latin typeface="メイリオ" panose="020B0604030504040204" pitchFamily="50" charset="-128"/>
                <a:ea typeface="メイリオ" panose="020B0604030504040204" pitchFamily="50" charset="-128"/>
              </a:rPr>
              <a:t>歳超定年前退職を含む）</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6" name="右中かっこ 5">
            <a:extLst>
              <a:ext uri="{FF2B5EF4-FFF2-40B4-BE49-F238E27FC236}">
                <a16:creationId xmlns:a16="http://schemas.microsoft.com/office/drawing/2014/main" id="{F75D5150-525E-47DA-978E-6664E9FE4012}"/>
              </a:ext>
            </a:extLst>
          </p:cNvPr>
          <p:cNvSpPr/>
          <p:nvPr/>
        </p:nvSpPr>
        <p:spPr>
          <a:xfrm>
            <a:off x="4455265" y="5602818"/>
            <a:ext cx="91475" cy="81906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85F8B9F2-C4FD-42CD-9A9D-B0297C47B35D}"/>
              </a:ext>
            </a:extLst>
          </p:cNvPr>
          <p:cNvSpPr/>
          <p:nvPr/>
        </p:nvSpPr>
        <p:spPr>
          <a:xfrm>
            <a:off x="2267286" y="5404789"/>
            <a:ext cx="7011921" cy="9074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r>
              <a:rPr lang="ja-JP" altLang="en-US" sz="1700" dirty="0">
                <a:solidFill>
                  <a:schemeClr val="tx1"/>
                </a:solidFill>
                <a:latin typeface="メイリオ" panose="020B0604030504040204" pitchFamily="50" charset="-128"/>
                <a:ea typeface="メイリオ" panose="020B0604030504040204" pitchFamily="50" charset="-128"/>
              </a:rPr>
              <a:t>　　　　　　　　　　　退職準備説明会にて対象者全員に配付予定</a:t>
            </a:r>
            <a:endParaRPr lang="en-US" altLang="ja-JP" sz="1700" dirty="0">
              <a:solidFill>
                <a:schemeClr val="tx1"/>
              </a:solidFill>
              <a:latin typeface="メイリオ" panose="020B0604030504040204" pitchFamily="50" charset="-128"/>
              <a:ea typeface="メイリオ" panose="020B0604030504040204" pitchFamily="50" charset="-128"/>
            </a:endParaRPr>
          </a:p>
          <a:p>
            <a:pPr>
              <a:lnSpc>
                <a:spcPts val="2500"/>
              </a:lnSpc>
            </a:pPr>
            <a:endParaRPr lang="en-US" altLang="ja-JP" sz="1700" dirty="0">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4C0E36F2-DE39-46D0-9F34-54C4DA250126}"/>
              </a:ext>
            </a:extLst>
          </p:cNvPr>
          <p:cNvSpPr>
            <a:spLocks noGrp="1"/>
          </p:cNvSpPr>
          <p:nvPr>
            <p:ph type="sldNum" sz="quarter" idx="12"/>
          </p:nvPr>
        </p:nvSpPr>
        <p:spPr/>
        <p:txBody>
          <a:bodyPr/>
          <a:lstStyle/>
          <a:p>
            <a:fld id="{5B6709DF-EC61-433D-BD3A-50B4378470A9}" type="slidenum">
              <a:rPr kumimoji="1" lang="ja-JP" altLang="en-US" smtClean="0"/>
              <a:t>35</a:t>
            </a:fld>
            <a:endParaRPr kumimoji="1" lang="ja-JP" altLang="en-US"/>
          </a:p>
        </p:txBody>
      </p:sp>
      <p:grpSp>
        <p:nvGrpSpPr>
          <p:cNvPr id="9" name="グループ化 8">
            <a:extLst>
              <a:ext uri="{FF2B5EF4-FFF2-40B4-BE49-F238E27FC236}">
                <a16:creationId xmlns:a16="http://schemas.microsoft.com/office/drawing/2014/main" id="{C196405E-09B4-4491-AF52-AD84DC247AEF}"/>
              </a:ext>
            </a:extLst>
          </p:cNvPr>
          <p:cNvGrpSpPr/>
          <p:nvPr/>
        </p:nvGrpSpPr>
        <p:grpSpPr>
          <a:xfrm>
            <a:off x="6996113" y="2081296"/>
            <a:ext cx="1345829" cy="1296159"/>
            <a:chOff x="10514739" y="2132841"/>
            <a:chExt cx="1345829" cy="1296159"/>
          </a:xfrm>
        </p:grpSpPr>
        <p:sp>
          <p:nvSpPr>
            <p:cNvPr id="4" name="正方形/長方形 3">
              <a:extLst>
                <a:ext uri="{FF2B5EF4-FFF2-40B4-BE49-F238E27FC236}">
                  <a16:creationId xmlns:a16="http://schemas.microsoft.com/office/drawing/2014/main" id="{CED209F9-781C-4B6D-845F-28B878443F6F}"/>
                </a:ext>
              </a:extLst>
            </p:cNvPr>
            <p:cNvSpPr/>
            <p:nvPr/>
          </p:nvSpPr>
          <p:spPr>
            <a:xfrm>
              <a:off x="10514739" y="2132841"/>
              <a:ext cx="1345829" cy="12961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lang="en-US" altLang="ja-JP" dirty="0"/>
            </a:p>
            <a:p>
              <a:pPr algn="ctr"/>
              <a:endParaRPr kumimoji="1" lang="en-US" altLang="ja-JP" dirty="0">
                <a:solidFill>
                  <a:schemeClr val="tx1"/>
                </a:solidFill>
              </a:endParaRPr>
            </a:p>
            <a:p>
              <a:pPr algn="ctr"/>
              <a:endParaRPr kumimoji="1" lang="ja-JP" altLang="en-US" sz="1000" dirty="0">
                <a:solidFill>
                  <a:schemeClr val="tx1"/>
                </a:solidFill>
              </a:endParaRPr>
            </a:p>
          </p:txBody>
        </p:sp>
        <p:pic>
          <p:nvPicPr>
            <p:cNvPr id="8" name="図 7">
              <a:extLst>
                <a:ext uri="{FF2B5EF4-FFF2-40B4-BE49-F238E27FC236}">
                  <a16:creationId xmlns:a16="http://schemas.microsoft.com/office/drawing/2014/main" id="{5EB0323D-A4D2-48B9-8C40-A3DB5DEF47DD}"/>
                </a:ext>
              </a:extLst>
            </p:cNvPr>
            <p:cNvPicPr>
              <a:picLocks noChangeAspect="1"/>
            </p:cNvPicPr>
            <p:nvPr/>
          </p:nvPicPr>
          <p:blipFill>
            <a:blip r:embed="rId2"/>
            <a:stretch>
              <a:fillRect/>
            </a:stretch>
          </p:blipFill>
          <p:spPr>
            <a:xfrm>
              <a:off x="10683583" y="2281412"/>
              <a:ext cx="1008139" cy="999015"/>
            </a:xfrm>
            <a:prstGeom prst="rect">
              <a:avLst/>
            </a:prstGeom>
          </p:spPr>
        </p:pic>
      </p:grpSp>
    </p:spTree>
    <p:extLst>
      <p:ext uri="{BB962C8B-B14F-4D97-AF65-F5344CB8AC3E}">
        <p14:creationId xmlns:p14="http://schemas.microsoft.com/office/powerpoint/2010/main" val="4096263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1027522" y="1914271"/>
            <a:ext cx="7582991"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８　年金と健康保険</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1F3DF22A-16C1-44CF-80FD-2F9BB70A43CB}"/>
              </a:ext>
            </a:extLst>
          </p:cNvPr>
          <p:cNvSpPr>
            <a:spLocks noGrp="1"/>
          </p:cNvSpPr>
          <p:nvPr>
            <p:ph type="sldNum" sz="quarter" idx="12"/>
          </p:nvPr>
        </p:nvSpPr>
        <p:spPr/>
        <p:txBody>
          <a:bodyPr/>
          <a:lstStyle/>
          <a:p>
            <a:fld id="{5B6709DF-EC61-433D-BD3A-50B4378470A9}" type="slidenum">
              <a:rPr kumimoji="1" lang="ja-JP" altLang="en-US" smtClean="0"/>
              <a:t>36</a:t>
            </a:fld>
            <a:endParaRPr kumimoji="1" lang="ja-JP" altLang="en-US"/>
          </a:p>
        </p:txBody>
      </p:sp>
    </p:spTree>
    <p:extLst>
      <p:ext uri="{BB962C8B-B14F-4D97-AF65-F5344CB8AC3E}">
        <p14:creationId xmlns:p14="http://schemas.microsoft.com/office/powerpoint/2010/main" val="31602528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845D315-4931-4CF8-B836-8B297A53A17E}"/>
              </a:ext>
            </a:extLst>
          </p:cNvPr>
          <p:cNvSpPr/>
          <p:nvPr/>
        </p:nvSpPr>
        <p:spPr>
          <a:xfrm>
            <a:off x="265956" y="672723"/>
            <a:ext cx="9390472" cy="769394"/>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4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６０歳以降の働き方により、加入する社会保険制度が異なります。</a:t>
            </a:r>
            <a:endParaRPr lang="en-US" altLang="ja-JP"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EA2E354-089C-4BCE-9535-7426B75A20C8}"/>
              </a:ext>
            </a:extLst>
          </p:cNvPr>
          <p:cNvCxnSpPr>
            <a:cxnSpLocks/>
          </p:cNvCxnSpPr>
          <p:nvPr/>
        </p:nvCxnSpPr>
        <p:spPr>
          <a:xfrm>
            <a:off x="454969" y="935447"/>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6" name="正方形/長方形 15">
            <a:extLst>
              <a:ext uri="{FF2B5EF4-FFF2-40B4-BE49-F238E27FC236}">
                <a16:creationId xmlns:a16="http://schemas.microsoft.com/office/drawing/2014/main" id="{75F8A154-A6B0-4C21-B757-79E29F2F5DB4}"/>
              </a:ext>
            </a:extLst>
          </p:cNvPr>
          <p:cNvSpPr/>
          <p:nvPr/>
        </p:nvSpPr>
        <p:spPr>
          <a:xfrm>
            <a:off x="117986" y="2069761"/>
            <a:ext cx="9686413" cy="463269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1" name="表 20">
            <a:extLst>
              <a:ext uri="{FF2B5EF4-FFF2-40B4-BE49-F238E27FC236}">
                <a16:creationId xmlns:a16="http://schemas.microsoft.com/office/drawing/2014/main" id="{28063AD5-6459-43AF-AB5D-0033D447DD6F}"/>
              </a:ext>
            </a:extLst>
          </p:cNvPr>
          <p:cNvGraphicFramePr>
            <a:graphicFrameLocks noGrp="1"/>
          </p:cNvGraphicFramePr>
          <p:nvPr>
            <p:extLst/>
          </p:nvPr>
        </p:nvGraphicFramePr>
        <p:xfrm>
          <a:off x="684253" y="4082398"/>
          <a:ext cx="9043946" cy="668660"/>
        </p:xfrm>
        <a:graphic>
          <a:graphicData uri="http://schemas.openxmlformats.org/drawingml/2006/table">
            <a:tbl>
              <a:tblPr firstRow="1" bandRow="1">
                <a:tableStyleId>{5C22544A-7EE6-4342-B048-85BDC9FD1C3A}</a:tableStyleId>
              </a:tblPr>
              <a:tblGrid>
                <a:gridCol w="1525546">
                  <a:extLst>
                    <a:ext uri="{9D8B030D-6E8A-4147-A177-3AD203B41FA5}">
                      <a16:colId xmlns:a16="http://schemas.microsoft.com/office/drawing/2014/main" val="2996941094"/>
                    </a:ext>
                  </a:extLst>
                </a:gridCol>
                <a:gridCol w="3597859">
                  <a:extLst>
                    <a:ext uri="{9D8B030D-6E8A-4147-A177-3AD203B41FA5}">
                      <a16:colId xmlns:a16="http://schemas.microsoft.com/office/drawing/2014/main" val="20000"/>
                    </a:ext>
                  </a:extLst>
                </a:gridCol>
                <a:gridCol w="3920541">
                  <a:extLst>
                    <a:ext uri="{9D8B030D-6E8A-4147-A177-3AD203B41FA5}">
                      <a16:colId xmlns:a16="http://schemas.microsoft.com/office/drawing/2014/main" val="20001"/>
                    </a:ext>
                  </a:extLst>
                </a:gridCol>
              </a:tblGrid>
              <a:tr h="6686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●厚生年金</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共済組合</a:t>
                      </a: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メイリオ" panose="020B0604030504040204" pitchFamily="50" charset="-128"/>
                          <a:ea typeface="メイリオ" panose="020B0604030504040204" pitchFamily="50" charset="-128"/>
                        </a:rPr>
                        <a:t>●厚生年金</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メイリオ" panose="020B0604030504040204" pitchFamily="50" charset="-128"/>
                          <a:ea typeface="メイリオ" panose="020B0604030504040204" pitchFamily="50" charset="-128"/>
                        </a:rPr>
                        <a:t>　日本年金機構に加入</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●加入しない（国民年金は６０歳まで）</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６０歳未満の退職者や、</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被扶養配偶者</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６０歳未満</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がいる場合、国民年金加入手続が必要</a:t>
                      </a:r>
                      <a:r>
                        <a:rPr kumimoji="1" lang="en-US" altLang="ja-JP"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市町村で手続</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9515200"/>
                  </a:ext>
                </a:extLst>
              </a:tr>
            </a:tbl>
          </a:graphicData>
        </a:graphic>
      </p:graphicFrame>
      <p:sp>
        <p:nvSpPr>
          <p:cNvPr id="22" name="テキスト ボックス 21">
            <a:extLst>
              <a:ext uri="{FF2B5EF4-FFF2-40B4-BE49-F238E27FC236}">
                <a16:creationId xmlns:a16="http://schemas.microsoft.com/office/drawing/2014/main" id="{C90C2CC3-66EC-4BD4-BB61-4B2A55F5B2DB}"/>
              </a:ext>
            </a:extLst>
          </p:cNvPr>
          <p:cNvSpPr txBox="1"/>
          <p:nvPr/>
        </p:nvSpPr>
        <p:spPr>
          <a:xfrm>
            <a:off x="191493" y="2110058"/>
            <a:ext cx="453970" cy="1821011"/>
          </a:xfrm>
          <a:prstGeom prst="rect">
            <a:avLst/>
          </a:prstGeom>
          <a:noFill/>
          <a:ln>
            <a:solidFill>
              <a:schemeClr val="tx1"/>
            </a:solidFill>
          </a:ln>
        </p:spPr>
        <p:txBody>
          <a:bodyPr vert="horz" wrap="square" rtlCol="0" anchor="b" anchorCtr="1">
            <a:spAutoFit/>
          </a:bodyPr>
          <a:lstStyle/>
          <a:p>
            <a:pPr>
              <a:lnSpc>
                <a:spcPts val="700"/>
              </a:lnSpc>
            </a:pPr>
            <a:r>
              <a:rPr kumimoji="1" lang="ja-JP" altLang="en-US" sz="1400" dirty="0">
                <a:latin typeface="メイリオ" panose="020B0604030504040204" pitchFamily="50" charset="-128"/>
                <a:ea typeface="メイリオ" panose="020B0604030504040204" pitchFamily="50" charset="-128"/>
              </a:rPr>
              <a:t>　</a:t>
            </a:r>
            <a:endParaRPr kumimoji="1" lang="en-US" altLang="ja-JP" sz="1400" dirty="0">
              <a:latin typeface="メイリオ" panose="020B0604030504040204" pitchFamily="50" charset="-128"/>
              <a:ea typeface="メイリオ" panose="020B0604030504040204" pitchFamily="50" charset="-128"/>
            </a:endParaRPr>
          </a:p>
          <a:p>
            <a:endParaRPr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歳以降の進路</a:t>
            </a:r>
            <a:endParaRPr kumimoji="1" lang="en-US" altLang="ja-JP" sz="1400" dirty="0">
              <a:latin typeface="メイリオ" panose="020B0604030504040204" pitchFamily="50" charset="-128"/>
              <a:ea typeface="メイリオ" panose="020B0604030504040204" pitchFamily="50" charset="-128"/>
            </a:endParaRPr>
          </a:p>
          <a:p>
            <a:pPr>
              <a:lnSpc>
                <a:spcPts val="800"/>
              </a:lnSpc>
            </a:pPr>
            <a:endParaRPr kumimoji="1" lang="ja-JP" altLang="en-US" sz="1400" dirty="0">
              <a:latin typeface="メイリオ" panose="020B0604030504040204" pitchFamily="50" charset="-128"/>
              <a:ea typeface="メイリオ" panose="020B0604030504040204" pitchFamily="50" charset="-128"/>
            </a:endParaRPr>
          </a:p>
        </p:txBody>
      </p:sp>
      <p:sp>
        <p:nvSpPr>
          <p:cNvPr id="23" name="テキスト ボックス 22">
            <a:extLst>
              <a:ext uri="{FF2B5EF4-FFF2-40B4-BE49-F238E27FC236}">
                <a16:creationId xmlns:a16="http://schemas.microsoft.com/office/drawing/2014/main" id="{7E9391EF-24C4-407E-8BC7-C5751FFCED76}"/>
              </a:ext>
            </a:extLst>
          </p:cNvPr>
          <p:cNvSpPr txBox="1"/>
          <p:nvPr/>
        </p:nvSpPr>
        <p:spPr>
          <a:xfrm>
            <a:off x="199187" y="4814546"/>
            <a:ext cx="446276" cy="1681935"/>
          </a:xfrm>
          <a:prstGeom prst="rect">
            <a:avLst/>
          </a:prstGeom>
          <a:noFill/>
          <a:ln>
            <a:solidFill>
              <a:schemeClr val="tx1"/>
            </a:solidFill>
          </a:ln>
        </p:spPr>
        <p:txBody>
          <a:bodyPr vert="eaVert" wrap="square" rtlCol="0" anchor="ctr" anchorCtr="1">
            <a:spAutoFit/>
          </a:bodyPr>
          <a:lstStyle/>
          <a:p>
            <a:r>
              <a:rPr kumimoji="1" lang="ja-JP" altLang="en-US" sz="1700" dirty="0">
                <a:latin typeface="メイリオ" panose="020B0604030504040204" pitchFamily="50" charset="-128"/>
                <a:ea typeface="メイリオ" panose="020B0604030504040204" pitchFamily="50" charset="-128"/>
              </a:rPr>
              <a:t>医療保険</a:t>
            </a:r>
          </a:p>
        </p:txBody>
      </p:sp>
      <p:sp>
        <p:nvSpPr>
          <p:cNvPr id="24" name="テキスト ボックス 23">
            <a:extLst>
              <a:ext uri="{FF2B5EF4-FFF2-40B4-BE49-F238E27FC236}">
                <a16:creationId xmlns:a16="http://schemas.microsoft.com/office/drawing/2014/main" id="{70092D96-7C0D-4089-9055-0DA86CB668A3}"/>
              </a:ext>
            </a:extLst>
          </p:cNvPr>
          <p:cNvSpPr txBox="1"/>
          <p:nvPr/>
        </p:nvSpPr>
        <p:spPr>
          <a:xfrm>
            <a:off x="199187" y="4082301"/>
            <a:ext cx="446276" cy="668661"/>
          </a:xfrm>
          <a:prstGeom prst="rect">
            <a:avLst/>
          </a:prstGeom>
          <a:noFill/>
          <a:ln>
            <a:solidFill>
              <a:schemeClr val="tx1"/>
            </a:solidFill>
          </a:ln>
        </p:spPr>
        <p:txBody>
          <a:bodyPr vert="eaVert" wrap="square" rtlCol="0" anchor="ctr" anchorCtr="1">
            <a:spAutoFit/>
          </a:bodyPr>
          <a:lstStyle/>
          <a:p>
            <a:r>
              <a:rPr kumimoji="1" lang="ja-JP" altLang="en-US" sz="1700" dirty="0">
                <a:latin typeface="メイリオ" panose="020B0604030504040204" pitchFamily="50" charset="-128"/>
                <a:ea typeface="メイリオ" panose="020B0604030504040204" pitchFamily="50" charset="-128"/>
              </a:rPr>
              <a:t>年金</a:t>
            </a:r>
          </a:p>
        </p:txBody>
      </p:sp>
      <p:sp>
        <p:nvSpPr>
          <p:cNvPr id="26" name="テキスト ボックス 25">
            <a:extLst>
              <a:ext uri="{FF2B5EF4-FFF2-40B4-BE49-F238E27FC236}">
                <a16:creationId xmlns:a16="http://schemas.microsoft.com/office/drawing/2014/main" id="{30A7175A-0301-4722-B182-50A80CB38A2E}"/>
              </a:ext>
            </a:extLst>
          </p:cNvPr>
          <p:cNvSpPr txBox="1"/>
          <p:nvPr/>
        </p:nvSpPr>
        <p:spPr>
          <a:xfrm>
            <a:off x="-767236" y="1605282"/>
            <a:ext cx="9468154" cy="369332"/>
          </a:xfrm>
          <a:prstGeom prst="rect">
            <a:avLst/>
          </a:prstGeom>
          <a:noFill/>
        </p:spPr>
        <p:txBody>
          <a:bodyPr wrap="square" rtlCol="0">
            <a:spAutoFit/>
          </a:bodyPr>
          <a:lstStyle/>
          <a:p>
            <a:pPr algn="ctr"/>
            <a:r>
              <a:rPr lang="ja-JP" altLang="en-US" dirty="0">
                <a:latin typeface="メイリオ" panose="020B0604030504040204" pitchFamily="50" charset="-128"/>
                <a:ea typeface="メイリオ" panose="020B0604030504040204" pitchFamily="50" charset="-128"/>
              </a:rPr>
              <a:t>（参考）６０歳以降の働き方により加入する年金制度、医療保険のパターン</a:t>
            </a:r>
            <a:endParaRPr kumimoji="1" lang="ja-JP" altLang="en-US" dirty="0"/>
          </a:p>
        </p:txBody>
      </p:sp>
      <p:sp>
        <p:nvSpPr>
          <p:cNvPr id="17" name="正方形/長方形 16">
            <a:extLst>
              <a:ext uri="{FF2B5EF4-FFF2-40B4-BE49-F238E27FC236}">
                <a16:creationId xmlns:a16="http://schemas.microsoft.com/office/drawing/2014/main" id="{318E7BF8-376E-4875-9D3B-A0072A7DAF50}"/>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27" name="直線コネクタ 26">
            <a:extLst>
              <a:ext uri="{FF2B5EF4-FFF2-40B4-BE49-F238E27FC236}">
                <a16:creationId xmlns:a16="http://schemas.microsoft.com/office/drawing/2014/main" id="{AF7319B2-C5C5-4F2B-95E7-65D5E4AA77B0}"/>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 1">
            <a:extLst>
              <a:ext uri="{FF2B5EF4-FFF2-40B4-BE49-F238E27FC236}">
                <a16:creationId xmlns:a16="http://schemas.microsoft.com/office/drawing/2014/main" id="{ABAD7246-EB7B-4AF6-8DD3-B272A615AC91}"/>
              </a:ext>
            </a:extLst>
          </p:cNvPr>
          <p:cNvGraphicFramePr>
            <a:graphicFrameLocks noGrp="1"/>
          </p:cNvGraphicFramePr>
          <p:nvPr>
            <p:extLst>
              <p:ext uri="{D42A27DB-BD31-4B8C-83A1-F6EECF244321}">
                <p14:modId xmlns:p14="http://schemas.microsoft.com/office/powerpoint/2010/main" val="2541500602"/>
              </p:ext>
            </p:extLst>
          </p:nvPr>
        </p:nvGraphicFramePr>
        <p:xfrm>
          <a:off x="684253" y="2069761"/>
          <a:ext cx="9044420" cy="1958141"/>
        </p:xfrm>
        <a:graphic>
          <a:graphicData uri="http://schemas.openxmlformats.org/drawingml/2006/table">
            <a:tbl>
              <a:tblPr firstRow="1" bandRow="1">
                <a:tableStyleId>{5C22544A-7EE6-4342-B048-85BDC9FD1C3A}</a:tableStyleId>
              </a:tblPr>
              <a:tblGrid>
                <a:gridCol w="1525547">
                  <a:extLst>
                    <a:ext uri="{9D8B030D-6E8A-4147-A177-3AD203B41FA5}">
                      <a16:colId xmlns:a16="http://schemas.microsoft.com/office/drawing/2014/main" val="1700266178"/>
                    </a:ext>
                  </a:extLst>
                </a:gridCol>
                <a:gridCol w="1447800">
                  <a:extLst>
                    <a:ext uri="{9D8B030D-6E8A-4147-A177-3AD203B41FA5}">
                      <a16:colId xmlns:a16="http://schemas.microsoft.com/office/drawing/2014/main" val="741218530"/>
                    </a:ext>
                  </a:extLst>
                </a:gridCol>
                <a:gridCol w="2150533">
                  <a:extLst>
                    <a:ext uri="{9D8B030D-6E8A-4147-A177-3AD203B41FA5}">
                      <a16:colId xmlns:a16="http://schemas.microsoft.com/office/drawing/2014/main" val="3676437362"/>
                    </a:ext>
                  </a:extLst>
                </a:gridCol>
                <a:gridCol w="1579508">
                  <a:extLst>
                    <a:ext uri="{9D8B030D-6E8A-4147-A177-3AD203B41FA5}">
                      <a16:colId xmlns:a16="http://schemas.microsoft.com/office/drawing/2014/main" val="3780504049"/>
                    </a:ext>
                  </a:extLst>
                </a:gridCol>
                <a:gridCol w="2341032">
                  <a:extLst>
                    <a:ext uri="{9D8B030D-6E8A-4147-A177-3AD203B41FA5}">
                      <a16:colId xmlns:a16="http://schemas.microsoft.com/office/drawing/2014/main" val="1762073220"/>
                    </a:ext>
                  </a:extLst>
                </a:gridCol>
              </a:tblGrid>
              <a:tr h="540821">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公立学校でフルタイム</a:t>
                      </a:r>
                      <a:endParaRPr kumimoji="1" lang="en-US" altLang="ja-JP"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で働く</a:t>
                      </a:r>
                      <a:endParaRPr kumimoji="1" lang="ja-JP" altLang="en-US"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3">
                  <a:txBody>
                    <a:bodyPr/>
                    <a:lstStyle/>
                    <a:p>
                      <a:pPr algn="ctr"/>
                      <a:r>
                        <a:rPr kumimoji="1" lang="ja-JP" altLang="en-US" dirty="0">
                          <a:solidFill>
                            <a:schemeClr val="tx1"/>
                          </a:solidFill>
                        </a:rPr>
                        <a:t>退職後、再就職する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退職後、再就職しない</a:t>
                      </a:r>
                      <a:endParaRPr kumimoji="1" lang="en-US" altLang="ja-JP"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（無職、自営等）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01366924"/>
                  </a:ext>
                </a:extLst>
              </a:tr>
              <a:tr h="464771">
                <a:tc gridSpan="2">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社会保険加入</a:t>
                      </a:r>
                      <a:endParaRPr kumimoji="1" lang="en-US" altLang="ja-JP"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300" dirty="0">
                          <a:latin typeface="メイリオ" panose="020B0604030504040204" pitchFamily="50" charset="-128"/>
                          <a:ea typeface="メイリオ" panose="020B0604030504040204" pitchFamily="50" charset="-128"/>
                        </a:rPr>
                        <a:t>社会保険加入</a:t>
                      </a:r>
                      <a:endParaRPr kumimoji="1" lang="en-US" altLang="ja-JP" sz="13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（加入要件を満たす場合）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ts val="21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社会保険非加入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一時的に無職となり、</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その後再就職する場合</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を含む</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8301363"/>
                  </a:ext>
                </a:extLst>
              </a:tr>
              <a:tr h="92329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3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・役職定年</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・再任用ﾌﾙﾀｲﾑ</a:t>
                      </a:r>
                      <a:r>
                        <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定年　</a:t>
                      </a:r>
                      <a:endPar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引上げ期間中のみ</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ﾌﾙﾀｲﾑ</a:t>
                      </a:r>
                      <a:r>
                        <a:rPr kumimoji="1" lang="en-US" altLang="ja-JP" sz="105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・臨時的任用職員</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●公務員（非常勤）　　　●民間企業・団体等</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・再任用（短時間）　　　●パート・アルバイト等</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・会計年度任用職員</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・任期付職員（短時間）</a:t>
                      </a:r>
                      <a:endParaRPr kumimoji="1" lang="en-US" altLang="ja-JP" sz="11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086775"/>
                  </a:ext>
                </a:extLst>
              </a:tr>
            </a:tbl>
          </a:graphicData>
        </a:graphic>
      </p:graphicFrame>
      <p:graphicFrame>
        <p:nvGraphicFramePr>
          <p:cNvPr id="30" name="表 29">
            <a:extLst>
              <a:ext uri="{FF2B5EF4-FFF2-40B4-BE49-F238E27FC236}">
                <a16:creationId xmlns:a16="http://schemas.microsoft.com/office/drawing/2014/main" id="{3F46C2A3-8DA4-4FDC-BC12-A2F8C621F8D8}"/>
              </a:ext>
            </a:extLst>
          </p:cNvPr>
          <p:cNvGraphicFramePr>
            <a:graphicFrameLocks noGrp="1"/>
          </p:cNvGraphicFramePr>
          <p:nvPr/>
        </p:nvGraphicFramePr>
        <p:xfrm>
          <a:off x="681180" y="4829249"/>
          <a:ext cx="9050093" cy="1681935"/>
        </p:xfrm>
        <a:graphic>
          <a:graphicData uri="http://schemas.openxmlformats.org/drawingml/2006/table">
            <a:tbl>
              <a:tblPr firstRow="1" bandRow="1">
                <a:tableStyleId>{5C22544A-7EE6-4342-B048-85BDC9FD1C3A}</a:tableStyleId>
              </a:tblPr>
              <a:tblGrid>
                <a:gridCol w="2965238">
                  <a:extLst>
                    <a:ext uri="{9D8B030D-6E8A-4147-A177-3AD203B41FA5}">
                      <a16:colId xmlns:a16="http://schemas.microsoft.com/office/drawing/2014/main" val="2996941094"/>
                    </a:ext>
                  </a:extLst>
                </a:gridCol>
                <a:gridCol w="2164070">
                  <a:extLst>
                    <a:ext uri="{9D8B030D-6E8A-4147-A177-3AD203B41FA5}">
                      <a16:colId xmlns:a16="http://schemas.microsoft.com/office/drawing/2014/main" val="20000"/>
                    </a:ext>
                  </a:extLst>
                </a:gridCol>
                <a:gridCol w="3920785">
                  <a:extLst>
                    <a:ext uri="{9D8B030D-6E8A-4147-A177-3AD203B41FA5}">
                      <a16:colId xmlns:a16="http://schemas.microsoft.com/office/drawing/2014/main" val="20001"/>
                    </a:ext>
                  </a:extLst>
                </a:gridCol>
              </a:tblGrid>
              <a:tr h="16819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●引き続き</a:t>
                      </a:r>
                      <a:r>
                        <a:rPr kumimoji="1" lang="ja-JP" altLang="en-US" sz="13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共済組合</a:t>
                      </a: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に加入</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300" b="0" dirty="0">
                          <a:solidFill>
                            <a:schemeClr val="tx1"/>
                          </a:solidFill>
                          <a:latin typeface="メイリオ" panose="020B0604030504040204" pitchFamily="50" charset="-128"/>
                          <a:ea typeface="メイリオ" panose="020B0604030504040204" pitchFamily="50" charset="-128"/>
                        </a:rPr>
                        <a:t>再就職先の制度</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●公務員（非常勤）</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共済組合</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●民間企業等</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協会けんぽ</a:t>
                      </a:r>
                      <a:endParaRPr kumimoji="1" lang="en-US" altLang="ja-JP" sz="13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300" b="0" dirty="0">
                          <a:solidFill>
                            <a:schemeClr val="tx1"/>
                          </a:solidFill>
                          <a:latin typeface="メイリオ" panose="020B0604030504040204" pitchFamily="50" charset="-128"/>
                          <a:ea typeface="メイリオ" panose="020B0604030504040204" pitchFamily="50" charset="-128"/>
                        </a:rPr>
                        <a:t>　　健康保険組合</a:t>
                      </a:r>
                    </a:p>
                    <a:p>
                      <a:pPr algn="l"/>
                      <a:endParaRPr kumimoji="1" lang="en-US" altLang="ja-JP" sz="14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１．家族の医療保険（協会けんぽ等）の被扶養者</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→家族が加入している制度</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（扶養要件あり）</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２．共済組合の任意継続</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→共済組合（最長２年間）</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任意継続の詳細は</a:t>
                      </a:r>
                      <a:r>
                        <a:rPr kumimoji="1" lang="en-US" altLang="ja-JP" sz="1300" b="0"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p.41</a:t>
                      </a:r>
                      <a:r>
                        <a:rPr kumimoji="1" lang="ja-JP" altLang="en-US"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を参照</a:t>
                      </a:r>
                      <a:endParaRPr kumimoji="1" lang="en-US" altLang="ja-JP" sz="13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３．上記のいずれも選択しない</a:t>
                      </a:r>
                      <a:endParaRPr kumimoji="1" lang="en-US" altLang="ja-JP"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→国民健康保険（市町村で手続）</a:t>
                      </a:r>
                      <a:endParaRPr kumimoji="1" lang="en-US" altLang="ja-JP" sz="14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9515200"/>
                  </a:ext>
                </a:extLst>
              </a:tr>
            </a:tbl>
          </a:graphicData>
        </a:graphic>
      </p:graphicFrame>
      <p:sp>
        <p:nvSpPr>
          <p:cNvPr id="4" name="テキスト ボックス 3">
            <a:extLst>
              <a:ext uri="{FF2B5EF4-FFF2-40B4-BE49-F238E27FC236}">
                <a16:creationId xmlns:a16="http://schemas.microsoft.com/office/drawing/2014/main" id="{780ECA62-BC16-4E48-92F3-FDBF25464C10}"/>
              </a:ext>
            </a:extLst>
          </p:cNvPr>
          <p:cNvSpPr txBox="1"/>
          <p:nvPr/>
        </p:nvSpPr>
        <p:spPr>
          <a:xfrm>
            <a:off x="231831" y="2182590"/>
            <a:ext cx="446276" cy="307777"/>
          </a:xfrm>
          <a:prstGeom prst="rect">
            <a:avLst/>
          </a:prstGeom>
          <a:noFill/>
        </p:spPr>
        <p:txBody>
          <a:bodyPr wrap="square" rtlCol="0">
            <a:spAutoFit/>
          </a:bodyPr>
          <a:lstStyle/>
          <a:p>
            <a:r>
              <a:rPr kumimoji="1" lang="en-US" altLang="ja-JP" sz="1400" dirty="0">
                <a:latin typeface="メイリオ" panose="020B0604030504040204" pitchFamily="50" charset="-128"/>
                <a:ea typeface="メイリオ" panose="020B0604030504040204" pitchFamily="50" charset="-128"/>
              </a:rPr>
              <a:t>60</a:t>
            </a:r>
            <a:endParaRPr kumimoji="1" lang="ja-JP" altLang="en-US" sz="1400"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F06D4B81-AE51-48BA-89F4-40A3EB2C6F52}"/>
              </a:ext>
            </a:extLst>
          </p:cNvPr>
          <p:cNvSpPr txBox="1"/>
          <p:nvPr/>
        </p:nvSpPr>
        <p:spPr>
          <a:xfrm>
            <a:off x="4180788" y="6535995"/>
            <a:ext cx="5725212" cy="261610"/>
          </a:xfrm>
          <a:prstGeom prst="rect">
            <a:avLst/>
          </a:prstGeom>
          <a:noFill/>
        </p:spPr>
        <p:txBody>
          <a:bodyPr wrap="square" rtlCol="0">
            <a:spAutoFit/>
          </a:bodyPr>
          <a:lstStyle/>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年金（長期給付）も共済組合加入済みの２年目以降のﾌﾙﾀｲﾑ会計年度任用職員を除く</a:t>
            </a:r>
          </a:p>
        </p:txBody>
      </p:sp>
      <p:sp>
        <p:nvSpPr>
          <p:cNvPr id="3" name="スライド番号プレースホルダー 2">
            <a:extLst>
              <a:ext uri="{FF2B5EF4-FFF2-40B4-BE49-F238E27FC236}">
                <a16:creationId xmlns:a16="http://schemas.microsoft.com/office/drawing/2014/main" id="{37EB4049-C2F6-4DB7-996F-04BC6610F3F6}"/>
              </a:ext>
            </a:extLst>
          </p:cNvPr>
          <p:cNvSpPr>
            <a:spLocks noGrp="1"/>
          </p:cNvSpPr>
          <p:nvPr>
            <p:ph type="sldNum" sz="quarter" idx="12"/>
          </p:nvPr>
        </p:nvSpPr>
        <p:spPr>
          <a:xfrm>
            <a:off x="7758113" y="6301675"/>
            <a:ext cx="2228850" cy="365125"/>
          </a:xfrm>
        </p:spPr>
        <p:txBody>
          <a:bodyPr/>
          <a:lstStyle/>
          <a:p>
            <a:fld id="{5B6709DF-EC61-433D-BD3A-50B4378470A9}" type="slidenum">
              <a:rPr kumimoji="1" lang="ja-JP" altLang="en-US" smtClean="0"/>
              <a:t>37</a:t>
            </a:fld>
            <a:endParaRPr kumimoji="1" lang="ja-JP" altLang="en-US" dirty="0"/>
          </a:p>
        </p:txBody>
      </p:sp>
    </p:spTree>
    <p:extLst>
      <p:ext uri="{BB962C8B-B14F-4D97-AF65-F5344CB8AC3E}">
        <p14:creationId xmlns:p14="http://schemas.microsoft.com/office/powerpoint/2010/main" val="591706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四角形: 角を丸くする 21">
            <a:extLst>
              <a:ext uri="{FF2B5EF4-FFF2-40B4-BE49-F238E27FC236}">
                <a16:creationId xmlns:a16="http://schemas.microsoft.com/office/drawing/2014/main" id="{C698A263-3E25-4133-B3AA-AA1078E5F8E6}"/>
              </a:ext>
            </a:extLst>
          </p:cNvPr>
          <p:cNvSpPr/>
          <p:nvPr/>
        </p:nvSpPr>
        <p:spPr>
          <a:xfrm>
            <a:off x="296922" y="5479807"/>
            <a:ext cx="9444747" cy="1326853"/>
          </a:xfrm>
          <a:prstGeom prst="roundRect">
            <a:avLst>
              <a:gd name="adj" fmla="val 14224"/>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FD74711C-4EC5-4ABD-A9B2-7A85BDE0A353}"/>
              </a:ext>
            </a:extLst>
          </p:cNvPr>
          <p:cNvSpPr/>
          <p:nvPr/>
        </p:nvSpPr>
        <p:spPr>
          <a:xfrm>
            <a:off x="296922" y="1431293"/>
            <a:ext cx="9444747" cy="4006549"/>
          </a:xfrm>
          <a:prstGeom prst="roundRect">
            <a:avLst>
              <a:gd name="adj" fmla="val 35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0846C45B-9A4B-4E5E-9C62-39EC929A6542}"/>
              </a:ext>
            </a:extLst>
          </p:cNvPr>
          <p:cNvSpPr/>
          <p:nvPr/>
        </p:nvSpPr>
        <p:spPr>
          <a:xfrm>
            <a:off x="262784" y="1443960"/>
            <a:ext cx="9206742" cy="541304"/>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公的年金</a:t>
            </a:r>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＜共済長期給付＞</a:t>
            </a:r>
            <a:endParaRPr lang="en-US" altLang="ja-JP" sz="1600" b="1"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・公的年金の概要</a:t>
            </a:r>
            <a:r>
              <a:rPr lang="ja-JP" altLang="en-US" sz="1400" dirty="0">
                <a:solidFill>
                  <a:schemeClr val="tx1"/>
                </a:solidFill>
                <a:latin typeface="メイリオ" panose="020B0604030504040204" pitchFamily="50" charset="-128"/>
                <a:ea typeface="メイリオ" panose="020B0604030504040204" pitchFamily="50" charset="-128"/>
              </a:rPr>
              <a:t>（イメージ図は次ページ参照）</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2845D315-4931-4CF8-B836-8B297A53A17E}"/>
              </a:ext>
            </a:extLst>
          </p:cNvPr>
          <p:cNvSpPr/>
          <p:nvPr/>
        </p:nvSpPr>
        <p:spPr>
          <a:xfrm>
            <a:off x="296922" y="639075"/>
            <a:ext cx="9362190" cy="70187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b="1" dirty="0">
                <a:solidFill>
                  <a:schemeClr val="tx1"/>
                </a:solidFill>
                <a:latin typeface="メイリオ" panose="020B0604030504040204" pitchFamily="50" charset="-128"/>
                <a:ea typeface="メイリオ" panose="020B0604030504040204" pitchFamily="50" charset="-128"/>
              </a:rPr>
              <a:t>～年金～</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公務員の年金制度は３階建て。６５歳まで常勤勤務すると年金額が増えます。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EA2E354-089C-4BCE-9535-7426B75A20C8}"/>
              </a:ext>
            </a:extLst>
          </p:cNvPr>
          <p:cNvCxnSpPr>
            <a:cxnSpLocks/>
          </p:cNvCxnSpPr>
          <p:nvPr/>
        </p:nvCxnSpPr>
        <p:spPr>
          <a:xfrm>
            <a:off x="498482" y="934009"/>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aphicFrame>
        <p:nvGraphicFramePr>
          <p:cNvPr id="2" name="表 1">
            <a:extLst>
              <a:ext uri="{FF2B5EF4-FFF2-40B4-BE49-F238E27FC236}">
                <a16:creationId xmlns:a16="http://schemas.microsoft.com/office/drawing/2014/main" id="{2A9EB051-1521-48CD-861B-9A29E061B74C}"/>
              </a:ext>
            </a:extLst>
          </p:cNvPr>
          <p:cNvGraphicFramePr>
            <a:graphicFrameLocks noGrp="1"/>
          </p:cNvGraphicFramePr>
          <p:nvPr>
            <p:extLst>
              <p:ext uri="{D42A27DB-BD31-4B8C-83A1-F6EECF244321}">
                <p14:modId xmlns:p14="http://schemas.microsoft.com/office/powerpoint/2010/main" val="516471488"/>
              </p:ext>
            </p:extLst>
          </p:nvPr>
        </p:nvGraphicFramePr>
        <p:xfrm>
          <a:off x="549594" y="1964303"/>
          <a:ext cx="9018205" cy="2230120"/>
        </p:xfrm>
        <a:graphic>
          <a:graphicData uri="http://schemas.openxmlformats.org/drawingml/2006/table">
            <a:tbl>
              <a:tblPr firstRow="1" bandRow="1">
                <a:tableStyleId>{5C22544A-7EE6-4342-B048-85BDC9FD1C3A}</a:tableStyleId>
              </a:tblPr>
              <a:tblGrid>
                <a:gridCol w="1401347">
                  <a:extLst>
                    <a:ext uri="{9D8B030D-6E8A-4147-A177-3AD203B41FA5}">
                      <a16:colId xmlns:a16="http://schemas.microsoft.com/office/drawing/2014/main" val="1747767280"/>
                    </a:ext>
                  </a:extLst>
                </a:gridCol>
                <a:gridCol w="2017335">
                  <a:extLst>
                    <a:ext uri="{9D8B030D-6E8A-4147-A177-3AD203B41FA5}">
                      <a16:colId xmlns:a16="http://schemas.microsoft.com/office/drawing/2014/main" val="598929135"/>
                    </a:ext>
                  </a:extLst>
                </a:gridCol>
                <a:gridCol w="4244163">
                  <a:extLst>
                    <a:ext uri="{9D8B030D-6E8A-4147-A177-3AD203B41FA5}">
                      <a16:colId xmlns:a16="http://schemas.microsoft.com/office/drawing/2014/main" val="1962713759"/>
                    </a:ext>
                  </a:extLst>
                </a:gridCol>
                <a:gridCol w="1355360">
                  <a:extLst>
                    <a:ext uri="{9D8B030D-6E8A-4147-A177-3AD203B41FA5}">
                      <a16:colId xmlns:a16="http://schemas.microsoft.com/office/drawing/2014/main" val="3625252014"/>
                    </a:ext>
                  </a:extLst>
                </a:gridCol>
              </a:tblGrid>
              <a:tr h="303781">
                <a:tc>
                  <a:txBody>
                    <a:bodyPr/>
                    <a:lstStyle/>
                    <a:p>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名　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400" dirty="0">
                          <a:latin typeface="メイリオ" panose="020B0604030504040204" pitchFamily="50" charset="-128"/>
                          <a:ea typeface="メイリオ" panose="020B0604030504040204" pitchFamily="50" charset="-128"/>
                        </a:rPr>
                        <a:t>概　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kumimoji="1" lang="ja-JP" altLang="en-US" sz="1100" dirty="0">
                          <a:latin typeface="メイリオ" panose="020B0604030504040204" pitchFamily="50" charset="-128"/>
                          <a:ea typeface="メイリオ" panose="020B0604030504040204" pitchFamily="50" charset="-128"/>
                        </a:rPr>
                        <a:t>受給開始年齢</a:t>
                      </a:r>
                      <a:endParaRPr kumimoji="1" lang="ja-JP" altLang="en-US" sz="14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44655327"/>
                  </a:ext>
                </a:extLst>
              </a:tr>
              <a:tr h="185420">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新３階部分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年金払い退職給付</a:t>
                      </a:r>
                      <a:endParaRPr lang="en-US" altLang="ja-JP" sz="1400" dirty="0">
                        <a:solidFill>
                          <a:schemeClr val="tx1"/>
                        </a:solidFill>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退職等年金給付</a:t>
                      </a:r>
                      <a:r>
                        <a:rPr lang="en-US" altLang="ja-JP" sz="1400" dirty="0">
                          <a:solidFill>
                            <a:schemeClr val="tx1"/>
                          </a:solidFill>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latin typeface="メイリオ" panose="020B0604030504040204" pitchFamily="50" charset="-128"/>
                          <a:ea typeface="メイリオ" panose="020B0604030504040204" pitchFamily="50" charset="-128"/>
                        </a:rPr>
                        <a:t>H27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10</a:t>
                      </a:r>
                      <a:r>
                        <a:rPr kumimoji="1" lang="ja-JP" altLang="en-US" sz="1400" dirty="0">
                          <a:latin typeface="メイリオ" panose="020B0604030504040204" pitchFamily="50" charset="-128"/>
                          <a:ea typeface="メイリオ" panose="020B0604030504040204" pitchFamily="50" charset="-128"/>
                        </a:rPr>
                        <a:t>月以降に新設。半分が終身年金、半分が有期年金</a:t>
                      </a:r>
                      <a:r>
                        <a:rPr kumimoji="1" lang="en-US" altLang="ja-JP" sz="1400" dirty="0">
                          <a:latin typeface="メイリオ" panose="020B0604030504040204" pitchFamily="50" charset="-128"/>
                          <a:ea typeface="メイリオ" panose="020B0604030504040204" pitchFamily="50" charset="-128"/>
                        </a:rPr>
                        <a:t>(10</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/20</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一括</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r>
                        <a:rPr kumimoji="1" lang="en-US" altLang="ja-JP" sz="1400" dirty="0">
                          <a:latin typeface="メイリオ" panose="020B0604030504040204" pitchFamily="50" charset="-128"/>
                          <a:ea typeface="メイリオ" panose="020B0604030504040204" pitchFamily="50" charset="-128"/>
                        </a:rPr>
                        <a:t>65</a:t>
                      </a:r>
                      <a:r>
                        <a:rPr kumimoji="1" lang="ja-JP" altLang="en-US" sz="1400" dirty="0">
                          <a:latin typeface="メイリオ" panose="020B0604030504040204" pitchFamily="50" charset="-128"/>
                          <a:ea typeface="メイリオ" panose="020B0604030504040204" pitchFamily="50" charset="-128"/>
                        </a:rPr>
                        <a:t>歳</a:t>
                      </a:r>
                      <a:endParaRPr kumimoji="1" lang="en-US" altLang="ja-JP"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1754568"/>
                  </a:ext>
                </a:extLst>
              </a:tr>
              <a:tr h="185420">
                <a:tc>
                  <a:txBody>
                    <a:bodyPr/>
                    <a:lstStyle/>
                    <a:p>
                      <a:pPr algn="ctr"/>
                      <a:r>
                        <a:rPr kumimoji="1" lang="ja-JP" altLang="en-US" sz="1400" dirty="0">
                          <a:latin typeface="メイリオ" panose="020B0604030504040204" pitchFamily="50" charset="-128"/>
                          <a:ea typeface="メイリオ" panose="020B0604030504040204" pitchFamily="50" charset="-128"/>
                        </a:rPr>
                        <a:t>旧３</a:t>
                      </a:r>
                      <a:r>
                        <a:rPr lang="ja-JP" altLang="en-US" sz="1400" dirty="0">
                          <a:solidFill>
                            <a:schemeClr val="tx1"/>
                          </a:solidFill>
                          <a:latin typeface="メイリオ" panose="020B0604030504040204" pitchFamily="50" charset="-128"/>
                          <a:ea typeface="メイリオ" panose="020B0604030504040204" pitchFamily="50" charset="-128"/>
                        </a:rPr>
                        <a:t>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退職共済年金</a:t>
                      </a:r>
                      <a:endParaRPr kumimoji="1" lang="en-US" altLang="ja-JP" sz="1400" dirty="0">
                        <a:latin typeface="メイリオ" panose="020B0604030504040204" pitchFamily="50" charset="-128"/>
                        <a:ea typeface="メイリオ" panose="020B0604030504040204" pitchFamily="50" charset="-128"/>
                      </a:endParaRPr>
                    </a:p>
                    <a:p>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経過的職域加算額</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400" dirty="0">
                          <a:latin typeface="メイリオ" panose="020B0604030504040204" pitchFamily="50" charset="-128"/>
                          <a:ea typeface="メイリオ" panose="020B0604030504040204" pitchFamily="50" charset="-128"/>
                        </a:rPr>
                        <a:t>H27</a:t>
                      </a:r>
                      <a:r>
                        <a:rPr kumimoji="1" lang="ja-JP" altLang="en-US" sz="1400" dirty="0">
                          <a:latin typeface="メイリオ" panose="020B0604030504040204" pitchFamily="50" charset="-128"/>
                          <a:ea typeface="メイリオ" panose="020B0604030504040204" pitchFamily="50" charset="-128"/>
                        </a:rPr>
                        <a:t>年</a:t>
                      </a:r>
                      <a:r>
                        <a:rPr kumimoji="1" lang="en-US" altLang="ja-JP" sz="1400" dirty="0">
                          <a:latin typeface="メイリオ" panose="020B0604030504040204" pitchFamily="50" charset="-128"/>
                          <a:ea typeface="メイリオ" panose="020B0604030504040204" pitchFamily="50" charset="-128"/>
                        </a:rPr>
                        <a:t>9</a:t>
                      </a:r>
                      <a:r>
                        <a:rPr kumimoji="1" lang="ja-JP" altLang="en-US" sz="1400" dirty="0">
                          <a:latin typeface="メイリオ" panose="020B0604030504040204" pitchFamily="50" charset="-128"/>
                          <a:ea typeface="メイリオ" panose="020B0604030504040204" pitchFamily="50" charset="-128"/>
                        </a:rPr>
                        <a:t>月までの平均給与（給料）月額と組合員期間に応じて算出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25271011"/>
                  </a:ext>
                </a:extLst>
              </a:tr>
              <a:tr h="370840">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２階部分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老齢厚生年金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平均標準報酬額と被保険者期間に応じて算出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8872252"/>
                  </a:ext>
                </a:extLst>
              </a:tr>
              <a:tr h="391157">
                <a:tc>
                  <a:txBody>
                    <a:bodyPr/>
                    <a:lstStyle/>
                    <a:p>
                      <a:pPr algn="ctr"/>
                      <a:r>
                        <a:rPr lang="ja-JP" altLang="en-US" sz="1400" dirty="0">
                          <a:solidFill>
                            <a:schemeClr val="tx1"/>
                          </a:solidFill>
                          <a:latin typeface="メイリオ" panose="020B0604030504040204" pitchFamily="50" charset="-128"/>
                          <a:ea typeface="メイリオ" panose="020B0604030504040204" pitchFamily="50" charset="-128"/>
                        </a:rPr>
                        <a:t>１階部分</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400" dirty="0">
                          <a:latin typeface="メイリオ" panose="020B0604030504040204" pitchFamily="50" charset="-128"/>
                          <a:ea typeface="メイリオ" panose="020B0604030504040204" pitchFamily="50" charset="-128"/>
                        </a:rPr>
                        <a:t>老齢基礎年金</a:t>
                      </a:r>
                      <a:endParaRPr kumimoji="1" lang="en-US" altLang="ja-JP" sz="1400" dirty="0">
                        <a:latin typeface="メイリオ" panose="020B0604030504040204" pitchFamily="50" charset="-128"/>
                        <a:ea typeface="メイリオ" panose="020B0604030504040204" pitchFamily="50" charset="-128"/>
                      </a:endParaRPr>
                    </a:p>
                    <a:p>
                      <a:r>
                        <a:rPr kumimoji="1" lang="en-US" altLang="ja-JP"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国民年金</a:t>
                      </a:r>
                      <a:r>
                        <a:rPr kumimoji="1" lang="en-US" altLang="ja-JP" sz="1400" dirty="0">
                          <a:latin typeface="メイリオ" panose="020B0604030504040204" pitchFamily="50" charset="-128"/>
                          <a:ea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２０歳から６０歳の保険料納付期間に応じて</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支給（満額で</a:t>
                      </a:r>
                      <a:r>
                        <a:rPr lang="en-US" altLang="ja-JP" sz="1400" dirty="0">
                          <a:solidFill>
                            <a:schemeClr val="tx1"/>
                          </a:solidFill>
                          <a:latin typeface="メイリオ" panose="020B0604030504040204" pitchFamily="50" charset="-128"/>
                          <a:ea typeface="メイリオ" panose="020B0604030504040204" pitchFamily="50" charset="-128"/>
                        </a:rPr>
                        <a:t>816,000</a:t>
                      </a:r>
                      <a:r>
                        <a:rPr lang="ja-JP" altLang="en-US" sz="1400" dirty="0">
                          <a:solidFill>
                            <a:schemeClr val="tx1"/>
                          </a:solidFill>
                          <a:latin typeface="メイリオ" panose="020B0604030504040204" pitchFamily="50" charset="-128"/>
                          <a:ea typeface="メイリオ" panose="020B0604030504040204" pitchFamily="50" charset="-128"/>
                        </a:rPr>
                        <a:t>円</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改定により変動あり</a:t>
                      </a: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07595097"/>
                  </a:ext>
                </a:extLst>
              </a:tr>
            </a:tbl>
          </a:graphicData>
        </a:graphic>
      </p:graphicFrame>
      <p:sp>
        <p:nvSpPr>
          <p:cNvPr id="15" name="正方形/長方形 14">
            <a:extLst>
              <a:ext uri="{FF2B5EF4-FFF2-40B4-BE49-F238E27FC236}">
                <a16:creationId xmlns:a16="http://schemas.microsoft.com/office/drawing/2014/main" id="{05A731A1-2566-48B7-8000-7A08C9A79F95}"/>
              </a:ext>
            </a:extLst>
          </p:cNvPr>
          <p:cNvSpPr/>
          <p:nvPr/>
        </p:nvSpPr>
        <p:spPr>
          <a:xfrm>
            <a:off x="262785" y="5536640"/>
            <a:ext cx="9396328" cy="121630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600" b="1" dirty="0">
                <a:solidFill>
                  <a:schemeClr val="tx1"/>
                </a:solidFill>
                <a:latin typeface="メイリオ" panose="020B0604030504040204" pitchFamily="50" charset="-128"/>
                <a:ea typeface="メイリオ" panose="020B0604030504040204" pitchFamily="50" charset="-128"/>
              </a:rPr>
              <a:t>【</a:t>
            </a:r>
            <a:r>
              <a:rPr lang="ja-JP" altLang="en-US" sz="1600" b="1" dirty="0">
                <a:solidFill>
                  <a:schemeClr val="tx1"/>
                </a:solidFill>
                <a:latin typeface="メイリオ" panose="020B0604030504040204" pitchFamily="50" charset="-128"/>
                <a:ea typeface="メイリオ" panose="020B0604030504040204" pitchFamily="50" charset="-128"/>
              </a:rPr>
              <a:t>私的年金</a:t>
            </a:r>
            <a:r>
              <a:rPr lang="en-US" altLang="ja-JP" sz="1600" b="1"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err="1">
                <a:solidFill>
                  <a:schemeClr val="tx1"/>
                </a:solidFill>
                <a:latin typeface="メイリオ" panose="020B0604030504040204" pitchFamily="50" charset="-128"/>
                <a:ea typeface="メイリオ" panose="020B0604030504040204" pitchFamily="50" charset="-128"/>
              </a:rPr>
              <a:t>iDeCo</a:t>
            </a:r>
            <a:r>
              <a:rPr lang="ja-JP" altLang="en-US" sz="1400" dirty="0">
                <a:solidFill>
                  <a:schemeClr val="tx1"/>
                </a:solidFill>
                <a:latin typeface="メイリオ" panose="020B0604030504040204" pitchFamily="50" charset="-128"/>
                <a:ea typeface="メイリオ" panose="020B0604030504040204" pitchFamily="50" charset="-128"/>
              </a:rPr>
              <a:t>（個人型確定拠出年金）等の私的年金に任意で加入することができます。</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 20</a:t>
            </a:r>
            <a:r>
              <a:rPr lang="ja-JP" altLang="en-US" sz="1400" dirty="0">
                <a:solidFill>
                  <a:schemeClr val="tx1"/>
                </a:solidFill>
                <a:latin typeface="メイリオ" panose="020B0604030504040204" pitchFamily="50" charset="-128"/>
                <a:ea typeface="メイリオ" panose="020B0604030504040204" pitchFamily="50" charset="-128"/>
              </a:rPr>
              <a:t>歳以上～</a:t>
            </a:r>
            <a:r>
              <a:rPr lang="en-US" altLang="ja-JP" sz="1400">
                <a:solidFill>
                  <a:schemeClr val="tx1"/>
                </a:solidFill>
                <a:latin typeface="メイリオ" panose="020B0604030504040204" pitchFamily="50" charset="-128"/>
                <a:ea typeface="メイリオ" panose="020B0604030504040204" pitchFamily="50" charset="-128"/>
              </a:rPr>
              <a:t>65</a:t>
            </a:r>
            <a:r>
              <a:rPr lang="ja-JP" altLang="en-US" sz="1400">
                <a:solidFill>
                  <a:schemeClr val="tx1"/>
                </a:solidFill>
                <a:latin typeface="メイリオ" panose="020B0604030504040204" pitchFamily="50" charset="-128"/>
                <a:ea typeface="メイリオ" panose="020B0604030504040204" pitchFamily="50" charset="-128"/>
              </a:rPr>
              <a:t>歳</a:t>
            </a:r>
            <a:r>
              <a:rPr lang="ja-JP" altLang="en-US" sz="1400" dirty="0">
                <a:solidFill>
                  <a:schemeClr val="tx1"/>
                </a:solidFill>
                <a:latin typeface="メイリオ" panose="020B0604030504040204" pitchFamily="50" charset="-128"/>
                <a:ea typeface="メイリオ" panose="020B0604030504040204" pitchFamily="50" charset="-128"/>
              </a:rPr>
              <a:t>未満の者が加入可。公務員は月額掛金の上限</a:t>
            </a:r>
            <a:r>
              <a:rPr lang="en-US" altLang="ja-JP" sz="1400" dirty="0">
                <a:solidFill>
                  <a:schemeClr val="tx1"/>
                </a:solidFill>
                <a:latin typeface="メイリオ" panose="020B0604030504040204" pitchFamily="50" charset="-128"/>
                <a:ea typeface="メイリオ" panose="020B0604030504040204" pitchFamily="50" charset="-128"/>
              </a:rPr>
              <a:t>12,000</a:t>
            </a:r>
            <a:r>
              <a:rPr lang="ja-JP" altLang="en-US" sz="1400" dirty="0">
                <a:solidFill>
                  <a:schemeClr val="tx1"/>
                </a:solidFill>
                <a:latin typeface="メイリオ" panose="020B0604030504040204" pitchFamily="50" charset="-128"/>
                <a:ea typeface="メイリオ" panose="020B0604030504040204" pitchFamily="50" charset="-128"/>
              </a:rPr>
              <a:t>円）</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メリット </a:t>
            </a:r>
            <a:r>
              <a:rPr lang="ja-JP" altLang="en-US" sz="105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＞税制優遇あり（積立て掛金が全額所得控除、運用益が非課税、受取り時に一定額が非課税）</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＜デメリット＞運用状況により資産が増減、原則</a:t>
            </a:r>
            <a:r>
              <a:rPr lang="en-US" altLang="ja-JP" sz="1400" dirty="0">
                <a:solidFill>
                  <a:schemeClr val="tx1"/>
                </a:solidFill>
                <a:latin typeface="メイリオ" panose="020B0604030504040204" pitchFamily="50" charset="-128"/>
                <a:ea typeface="メイリオ" panose="020B0604030504040204" pitchFamily="50" charset="-128"/>
              </a:rPr>
              <a:t>60</a:t>
            </a:r>
            <a:r>
              <a:rPr lang="ja-JP" altLang="en-US" sz="1400" dirty="0">
                <a:solidFill>
                  <a:schemeClr val="tx1"/>
                </a:solidFill>
                <a:latin typeface="メイリオ" panose="020B0604030504040204" pitchFamily="50" charset="-128"/>
                <a:ea typeface="メイリオ" panose="020B0604030504040204" pitchFamily="50" charset="-128"/>
              </a:rPr>
              <a:t>歳まで引き出せない</a:t>
            </a:r>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75F8A154-A6B0-4C21-B757-79E29F2F5DB4}"/>
              </a:ext>
            </a:extLst>
          </p:cNvPr>
          <p:cNvSpPr/>
          <p:nvPr/>
        </p:nvSpPr>
        <p:spPr>
          <a:xfrm>
            <a:off x="338201" y="2056397"/>
            <a:ext cx="9362190" cy="4646061"/>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2629182C-B3E2-40DD-ABD8-83318DA21487}"/>
              </a:ext>
            </a:extLst>
          </p:cNvPr>
          <p:cNvSpPr/>
          <p:nvPr/>
        </p:nvSpPr>
        <p:spPr>
          <a:xfrm>
            <a:off x="564118" y="4212601"/>
            <a:ext cx="9277325" cy="333651"/>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EE434936-9367-4FA3-B8B8-CD238BEE7003}"/>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8" name="直線コネクタ 17">
            <a:extLst>
              <a:ext uri="{FF2B5EF4-FFF2-40B4-BE49-F238E27FC236}">
                <a16:creationId xmlns:a16="http://schemas.microsoft.com/office/drawing/2014/main" id="{3ACD21CB-CEAD-424F-8FC9-873FAD66C779}"/>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4" name="四角形: 角を丸くする 3">
            <a:extLst>
              <a:ext uri="{FF2B5EF4-FFF2-40B4-BE49-F238E27FC236}">
                <a16:creationId xmlns:a16="http://schemas.microsoft.com/office/drawing/2014/main" id="{B80EB87B-2104-4739-8ECF-845B27B4CDD7}"/>
              </a:ext>
            </a:extLst>
          </p:cNvPr>
          <p:cNvSpPr/>
          <p:nvPr/>
        </p:nvSpPr>
        <p:spPr>
          <a:xfrm>
            <a:off x="550460" y="4379426"/>
            <a:ext cx="9016471" cy="8894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～ちなみに～　常勤職員として６５歳まで働くと・・・？</a:t>
            </a:r>
            <a:endParaRPr kumimoji="1" lang="en-US" altLang="ja-JP" sz="1600" b="1" dirty="0">
              <a:solidFill>
                <a:schemeClr val="tx1"/>
              </a:solidFill>
              <a:latin typeface="Meiryo UI" panose="020B0604030504040204" pitchFamily="50" charset="-128"/>
              <a:ea typeface="Meiryo UI" panose="020B0604030504040204" pitchFamily="50" charset="-128"/>
            </a:endParaRPr>
          </a:p>
          <a:p>
            <a:r>
              <a:rPr kumimoji="1" lang="ja-JP" altLang="en-US"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掛金を納付する期間が長くなるので、「老齢厚生年金</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２階部分</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」と「年金払い退職給付</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新３階部分</a:t>
            </a: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」の年金額が</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増えることになります。　</a:t>
            </a:r>
            <a:r>
              <a:rPr kumimoji="1"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「老齢厚生年金」は退職後に民間企業や臨時的任用職員で勤務する場合でも増額します。</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6E1E13F2-7611-4000-93E5-2C84182C00E4}"/>
              </a:ext>
            </a:extLst>
          </p:cNvPr>
          <p:cNvSpPr>
            <a:spLocks noGrp="1"/>
          </p:cNvSpPr>
          <p:nvPr>
            <p:ph type="sldNum" sz="quarter" idx="12"/>
          </p:nvPr>
        </p:nvSpPr>
        <p:spPr>
          <a:xfrm>
            <a:off x="7554098" y="6444655"/>
            <a:ext cx="2228850" cy="365125"/>
          </a:xfrm>
        </p:spPr>
        <p:txBody>
          <a:bodyPr/>
          <a:lstStyle/>
          <a:p>
            <a:fld id="{5B6709DF-EC61-433D-BD3A-50B4378470A9}" type="slidenum">
              <a:rPr kumimoji="1" lang="ja-JP" altLang="en-US" smtClean="0"/>
              <a:t>38</a:t>
            </a:fld>
            <a:endParaRPr kumimoji="1" lang="ja-JP" altLang="en-US" dirty="0"/>
          </a:p>
        </p:txBody>
      </p:sp>
    </p:spTree>
    <p:extLst>
      <p:ext uri="{BB962C8B-B14F-4D97-AF65-F5344CB8AC3E}">
        <p14:creationId xmlns:p14="http://schemas.microsoft.com/office/powerpoint/2010/main" val="28461477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a:extLst>
              <a:ext uri="{FF2B5EF4-FFF2-40B4-BE49-F238E27FC236}">
                <a16:creationId xmlns:a16="http://schemas.microsoft.com/office/drawing/2014/main" id="{068E1945-0B28-45FF-8F56-FC26FF7E4E5A}"/>
              </a:ext>
            </a:extLst>
          </p:cNvPr>
          <p:cNvSpPr/>
          <p:nvPr/>
        </p:nvSpPr>
        <p:spPr>
          <a:xfrm>
            <a:off x="5196102" y="1178986"/>
            <a:ext cx="4411512" cy="55822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33" name="正方形/長方形 32">
            <a:extLst>
              <a:ext uri="{FF2B5EF4-FFF2-40B4-BE49-F238E27FC236}">
                <a16:creationId xmlns:a16="http://schemas.microsoft.com/office/drawing/2014/main" id="{E45A2DFF-3B86-4BE1-9F8D-77864ADE7FBB}"/>
              </a:ext>
            </a:extLst>
          </p:cNvPr>
          <p:cNvSpPr/>
          <p:nvPr/>
        </p:nvSpPr>
        <p:spPr>
          <a:xfrm>
            <a:off x="3444214" y="1178986"/>
            <a:ext cx="1650564" cy="55822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32" name="正方形/長方形 31">
            <a:extLst>
              <a:ext uri="{FF2B5EF4-FFF2-40B4-BE49-F238E27FC236}">
                <a16:creationId xmlns:a16="http://schemas.microsoft.com/office/drawing/2014/main" id="{EF4E6BD7-7F39-4C3F-9E6C-42F5E86D7157}"/>
              </a:ext>
            </a:extLst>
          </p:cNvPr>
          <p:cNvSpPr/>
          <p:nvPr/>
        </p:nvSpPr>
        <p:spPr>
          <a:xfrm>
            <a:off x="830795" y="1036248"/>
            <a:ext cx="2494969" cy="57262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2" name="正方形/長方形 1">
            <a:extLst>
              <a:ext uri="{FF2B5EF4-FFF2-40B4-BE49-F238E27FC236}">
                <a16:creationId xmlns:a16="http://schemas.microsoft.com/office/drawing/2014/main" id="{8CE40217-8401-4B26-96CA-E3499907458D}"/>
              </a:ext>
            </a:extLst>
          </p:cNvPr>
          <p:cNvSpPr/>
          <p:nvPr/>
        </p:nvSpPr>
        <p:spPr>
          <a:xfrm>
            <a:off x="338201" y="1972703"/>
            <a:ext cx="9173444" cy="4748607"/>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9" name="正方形/長方形 8">
            <a:extLst>
              <a:ext uri="{FF2B5EF4-FFF2-40B4-BE49-F238E27FC236}">
                <a16:creationId xmlns:a16="http://schemas.microsoft.com/office/drawing/2014/main" id="{C5BFA361-1EAF-4DC5-8B75-9EE0FA5C2CA9}"/>
              </a:ext>
            </a:extLst>
          </p:cNvPr>
          <p:cNvSpPr/>
          <p:nvPr/>
        </p:nvSpPr>
        <p:spPr>
          <a:xfrm>
            <a:off x="140907" y="685946"/>
            <a:ext cx="9173444" cy="49304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（参考）職種ごとの年金制度について（イメージ図）</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FC1120F8-3305-4A46-B4E7-EF0E404BD80C}"/>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2" name="直線コネクタ 11">
            <a:extLst>
              <a:ext uri="{FF2B5EF4-FFF2-40B4-BE49-F238E27FC236}">
                <a16:creationId xmlns:a16="http://schemas.microsoft.com/office/drawing/2014/main" id="{110832DA-7054-4634-A82D-35EF4ED59F21}"/>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graphicFrame>
        <p:nvGraphicFramePr>
          <p:cNvPr id="4" name="表 3">
            <a:extLst>
              <a:ext uri="{FF2B5EF4-FFF2-40B4-BE49-F238E27FC236}">
                <a16:creationId xmlns:a16="http://schemas.microsoft.com/office/drawing/2014/main" id="{B0CB9F7A-C17C-4056-9FB2-64AF1D98C326}"/>
              </a:ext>
            </a:extLst>
          </p:cNvPr>
          <p:cNvGraphicFramePr>
            <a:graphicFrameLocks noGrp="1"/>
          </p:cNvGraphicFramePr>
          <p:nvPr/>
        </p:nvGraphicFramePr>
        <p:xfrm>
          <a:off x="799564" y="5510091"/>
          <a:ext cx="8909377" cy="1157908"/>
        </p:xfrm>
        <a:graphic>
          <a:graphicData uri="http://schemas.openxmlformats.org/drawingml/2006/table">
            <a:tbl>
              <a:tblPr firstRow="1" bandRow="1">
                <a:tableStyleId>{5C22544A-7EE6-4342-B048-85BDC9FD1C3A}</a:tableStyleId>
              </a:tblPr>
              <a:tblGrid>
                <a:gridCol w="2550138">
                  <a:extLst>
                    <a:ext uri="{9D8B030D-6E8A-4147-A177-3AD203B41FA5}">
                      <a16:colId xmlns:a16="http://schemas.microsoft.com/office/drawing/2014/main" val="1270751353"/>
                    </a:ext>
                  </a:extLst>
                </a:gridCol>
                <a:gridCol w="1789565">
                  <a:extLst>
                    <a:ext uri="{9D8B030D-6E8A-4147-A177-3AD203B41FA5}">
                      <a16:colId xmlns:a16="http://schemas.microsoft.com/office/drawing/2014/main" val="4255177711"/>
                    </a:ext>
                  </a:extLst>
                </a:gridCol>
                <a:gridCol w="1149342">
                  <a:extLst>
                    <a:ext uri="{9D8B030D-6E8A-4147-A177-3AD203B41FA5}">
                      <a16:colId xmlns:a16="http://schemas.microsoft.com/office/drawing/2014/main" val="838121607"/>
                    </a:ext>
                  </a:extLst>
                </a:gridCol>
                <a:gridCol w="1077333">
                  <a:extLst>
                    <a:ext uri="{9D8B030D-6E8A-4147-A177-3AD203B41FA5}">
                      <a16:colId xmlns:a16="http://schemas.microsoft.com/office/drawing/2014/main" val="3608589260"/>
                    </a:ext>
                  </a:extLst>
                </a:gridCol>
                <a:gridCol w="1247437">
                  <a:extLst>
                    <a:ext uri="{9D8B030D-6E8A-4147-A177-3AD203B41FA5}">
                      <a16:colId xmlns:a16="http://schemas.microsoft.com/office/drawing/2014/main" val="1722075109"/>
                    </a:ext>
                  </a:extLst>
                </a:gridCol>
                <a:gridCol w="1095562">
                  <a:extLst>
                    <a:ext uri="{9D8B030D-6E8A-4147-A177-3AD203B41FA5}">
                      <a16:colId xmlns:a16="http://schemas.microsoft.com/office/drawing/2014/main" val="3508495449"/>
                    </a:ext>
                  </a:extLst>
                </a:gridCol>
              </a:tblGrid>
              <a:tr h="358906">
                <a:tc gridSpan="2">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公務員</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会社員</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自営業、</a:t>
                      </a:r>
                      <a:endParaRPr kumimoji="1" lang="en-US" altLang="ja-JP" dirty="0">
                        <a:solidFill>
                          <a:schemeClr val="tx1"/>
                        </a:solidFill>
                        <a:latin typeface="Meiryo UI" panose="020B0604030504040204" pitchFamily="50" charset="-128"/>
                        <a:ea typeface="Meiryo UI" panose="020B0604030504040204" pitchFamily="50" charset="-128"/>
                      </a:endParaRPr>
                    </a:p>
                    <a:p>
                      <a:pPr algn="ctr"/>
                      <a:r>
                        <a:rPr kumimoji="1" lang="ja-JP" altLang="en-US" dirty="0">
                          <a:solidFill>
                            <a:schemeClr val="tx1"/>
                          </a:solidFill>
                          <a:latin typeface="Meiryo UI" panose="020B0604030504040204" pitchFamily="50" charset="-128"/>
                          <a:ea typeface="Meiryo UI" panose="020B0604030504040204" pitchFamily="50" charset="-128"/>
                        </a:rPr>
                        <a:t>無職者等</a:t>
                      </a:r>
                    </a:p>
                  </a:txBody>
                  <a:tcP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endParaRPr kumimoji="1" lang="ja-JP" altLang="en-US" dirty="0">
                        <a:solidFill>
                          <a:schemeClr val="tx1"/>
                        </a:solidFill>
                        <a:latin typeface="Meiryo UI" panose="020B0604030504040204" pitchFamily="50" charset="-128"/>
                        <a:ea typeface="Meiryo UI" panose="020B0604030504040204" pitchFamily="50" charset="-128"/>
                      </a:endParaRPr>
                    </a:p>
                  </a:txBody>
                  <a:tcP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r h="418615">
                <a:tc rowSpan="2">
                  <a:txBody>
                    <a:bodyPr/>
                    <a:lstStyle/>
                    <a:p>
                      <a:pPr algn="ctr"/>
                      <a:r>
                        <a:rPr kumimoji="1" lang="ja-JP" altLang="en-US" b="1" dirty="0">
                          <a:solidFill>
                            <a:schemeClr val="tx1"/>
                          </a:solidFill>
                          <a:latin typeface="Meiryo UI" panose="020B0604030504040204" pitchFamily="50" charset="-128"/>
                          <a:ea typeface="Meiryo UI" panose="020B0604030504040204" pitchFamily="50" charset="-128"/>
                        </a:rPr>
                        <a:t>常勤</a:t>
                      </a:r>
                      <a:endParaRPr kumimoji="1" lang="en-US" altLang="ja-JP" b="1"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　　　・正規職員</a:t>
                      </a:r>
                      <a:endParaRPr kumimoji="1" lang="en-US" altLang="ja-JP"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　　　・再任用（フルタイム）</a:t>
                      </a: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b="1" dirty="0">
                          <a:solidFill>
                            <a:schemeClr val="tx1"/>
                          </a:solidFill>
                          <a:latin typeface="Meiryo UI" panose="020B0604030504040204" pitchFamily="50" charset="-128"/>
                          <a:ea typeface="Meiryo UI" panose="020B0604030504040204" pitchFamily="50" charset="-128"/>
                        </a:rPr>
                        <a:t>非常勤</a:t>
                      </a:r>
                      <a:endParaRPr kumimoji="1" lang="en-US" altLang="ja-JP" b="1"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・再任用（短）</a:t>
                      </a:r>
                      <a:endParaRPr kumimoji="1" lang="en-US" altLang="ja-JP" dirty="0">
                        <a:solidFill>
                          <a:schemeClr val="tx1"/>
                        </a:solidFill>
                        <a:latin typeface="Meiryo UI" panose="020B0604030504040204" pitchFamily="50" charset="-128"/>
                        <a:ea typeface="Meiryo UI" panose="020B0604030504040204" pitchFamily="50" charset="-128"/>
                      </a:endParaRPr>
                    </a:p>
                    <a:p>
                      <a:pPr algn="l"/>
                      <a:r>
                        <a:rPr kumimoji="1" lang="ja-JP" altLang="en-US"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会計年度任用（短）</a:t>
                      </a:r>
                      <a:endParaRPr kumimoji="1" lang="en-US" altLang="ja-JP" sz="1300" dirty="0">
                        <a:solidFill>
                          <a:schemeClr val="tx1"/>
                        </a:solidFill>
                        <a:latin typeface="Meiryo UI" panose="020B0604030504040204" pitchFamily="50" charset="-128"/>
                        <a:ea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gridSpan="2">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公務員・会社員の被扶養者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14860541"/>
                  </a:ext>
                </a:extLst>
              </a:tr>
              <a:tr h="380387">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配偶者以外</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配偶者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2203506"/>
                  </a:ext>
                </a:extLst>
              </a:tr>
            </a:tbl>
          </a:graphicData>
        </a:graphic>
      </p:graphicFrame>
      <p:graphicFrame>
        <p:nvGraphicFramePr>
          <p:cNvPr id="19" name="表 18">
            <a:extLst>
              <a:ext uri="{FF2B5EF4-FFF2-40B4-BE49-F238E27FC236}">
                <a16:creationId xmlns:a16="http://schemas.microsoft.com/office/drawing/2014/main" id="{6808DBB5-A5FB-46F4-9F12-4AE1975C73FC}"/>
              </a:ext>
            </a:extLst>
          </p:cNvPr>
          <p:cNvGraphicFramePr>
            <a:graphicFrameLocks noGrp="1"/>
          </p:cNvGraphicFramePr>
          <p:nvPr/>
        </p:nvGraphicFramePr>
        <p:xfrm>
          <a:off x="799564" y="4642162"/>
          <a:ext cx="8895816" cy="812773"/>
        </p:xfrm>
        <a:graphic>
          <a:graphicData uri="http://schemas.openxmlformats.org/drawingml/2006/table">
            <a:tbl>
              <a:tblPr firstRow="1" bandRow="1">
                <a:tableStyleId>{5C22544A-7EE6-4342-B048-85BDC9FD1C3A}</a:tableStyleId>
              </a:tblPr>
              <a:tblGrid>
                <a:gridCol w="5494263">
                  <a:extLst>
                    <a:ext uri="{9D8B030D-6E8A-4147-A177-3AD203B41FA5}">
                      <a16:colId xmlns:a16="http://schemas.microsoft.com/office/drawing/2014/main" val="1270751353"/>
                    </a:ext>
                  </a:extLst>
                </a:gridCol>
                <a:gridCol w="2255180">
                  <a:extLst>
                    <a:ext uri="{9D8B030D-6E8A-4147-A177-3AD203B41FA5}">
                      <a16:colId xmlns:a16="http://schemas.microsoft.com/office/drawing/2014/main" val="1290460895"/>
                    </a:ext>
                  </a:extLst>
                </a:gridCol>
                <a:gridCol w="1146373">
                  <a:extLst>
                    <a:ext uri="{9D8B030D-6E8A-4147-A177-3AD203B41FA5}">
                      <a16:colId xmlns:a16="http://schemas.microsoft.com/office/drawing/2014/main" val="3833166394"/>
                    </a:ext>
                  </a:extLst>
                </a:gridCol>
              </a:tblGrid>
              <a:tr h="443328">
                <a:tc gridSpan="3">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国民年金</a:t>
                      </a:r>
                      <a:r>
                        <a:rPr kumimoji="1" lang="ja-JP" altLang="en-US" b="0" dirty="0">
                          <a:solidFill>
                            <a:schemeClr val="tx1"/>
                          </a:solidFill>
                          <a:latin typeface="Meiryo UI" panose="020B0604030504040204" pitchFamily="50" charset="-128"/>
                          <a:ea typeface="Meiryo UI" panose="020B0604030504040204" pitchFamily="50" charset="-128"/>
                        </a:rPr>
                        <a:t>（２０歳から６０歳到達まで加入）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86985968"/>
                  </a:ext>
                </a:extLst>
              </a:tr>
              <a:tr h="369445">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第２号被保険者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第１号被保険者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第３号被保険者</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4834661"/>
                  </a:ext>
                </a:extLst>
              </a:tr>
            </a:tbl>
          </a:graphicData>
        </a:graphic>
      </p:graphicFrame>
      <p:graphicFrame>
        <p:nvGraphicFramePr>
          <p:cNvPr id="20" name="表 19">
            <a:extLst>
              <a:ext uri="{FF2B5EF4-FFF2-40B4-BE49-F238E27FC236}">
                <a16:creationId xmlns:a16="http://schemas.microsoft.com/office/drawing/2014/main" id="{0EADCD53-1F4B-4DA8-8913-9DDD12050487}"/>
              </a:ext>
            </a:extLst>
          </p:cNvPr>
          <p:cNvGraphicFramePr>
            <a:graphicFrameLocks noGrp="1"/>
          </p:cNvGraphicFramePr>
          <p:nvPr/>
        </p:nvGraphicFramePr>
        <p:xfrm>
          <a:off x="3383310" y="3903356"/>
          <a:ext cx="2906203" cy="737599"/>
        </p:xfrm>
        <a:graphic>
          <a:graphicData uri="http://schemas.openxmlformats.org/drawingml/2006/table">
            <a:tbl>
              <a:tblPr firstRow="1" bandRow="1">
                <a:tableStyleId>{5C22544A-7EE6-4342-B048-85BDC9FD1C3A}</a:tableStyleId>
              </a:tblPr>
              <a:tblGrid>
                <a:gridCol w="2906203">
                  <a:extLst>
                    <a:ext uri="{9D8B030D-6E8A-4147-A177-3AD203B41FA5}">
                      <a16:colId xmlns:a16="http://schemas.microsoft.com/office/drawing/2014/main" val="1270751353"/>
                    </a:ext>
                  </a:extLst>
                </a:gridCol>
              </a:tblGrid>
              <a:tr h="737599">
                <a:tc>
                  <a:txBody>
                    <a:bodyPr/>
                    <a:lstStyle/>
                    <a:p>
                      <a:r>
                        <a:rPr kumimoji="1" lang="ja-JP" altLang="en-US" dirty="0">
                          <a:solidFill>
                            <a:schemeClr val="tx1"/>
                          </a:solidFill>
                          <a:latin typeface="Meiryo UI" panose="020B0604030504040204" pitchFamily="50" charset="-128"/>
                          <a:ea typeface="Meiryo UI" panose="020B0604030504040204" pitchFamily="50" charset="-128"/>
                        </a:rPr>
                        <a:t>厚生年金（日本年金機構）</a:t>
                      </a:r>
                      <a:endParaRPr kumimoji="1" lang="en-US" altLang="ja-JP" dirty="0">
                        <a:solidFill>
                          <a:schemeClr val="tx1"/>
                        </a:solidFill>
                        <a:latin typeface="Meiryo UI" panose="020B0604030504040204" pitchFamily="50" charset="-128"/>
                        <a:ea typeface="Meiryo UI" panose="020B0604030504040204" pitchFamily="50" charset="-128"/>
                      </a:endParaRPr>
                    </a:p>
                    <a:p>
                      <a:r>
                        <a:rPr kumimoji="1" lang="ja-JP" altLang="en-US" b="0" dirty="0">
                          <a:solidFill>
                            <a:schemeClr val="tx1"/>
                          </a:solidFill>
                          <a:latin typeface="Meiryo UI" panose="020B0604030504040204" pitchFamily="50" charset="-128"/>
                          <a:ea typeface="Meiryo UI" panose="020B0604030504040204" pitchFamily="50" charset="-128"/>
                        </a:rPr>
                        <a:t>（７０歳到達まで加入）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1" name="表 20">
            <a:extLst>
              <a:ext uri="{FF2B5EF4-FFF2-40B4-BE49-F238E27FC236}">
                <a16:creationId xmlns:a16="http://schemas.microsoft.com/office/drawing/2014/main" id="{35126D03-41E5-4A4C-9440-ED94765B3E8E}"/>
              </a:ext>
            </a:extLst>
          </p:cNvPr>
          <p:cNvGraphicFramePr>
            <a:graphicFrameLocks noGrp="1"/>
          </p:cNvGraphicFramePr>
          <p:nvPr/>
        </p:nvGraphicFramePr>
        <p:xfrm>
          <a:off x="799563" y="3904504"/>
          <a:ext cx="2583747" cy="734299"/>
        </p:xfrm>
        <a:graphic>
          <a:graphicData uri="http://schemas.openxmlformats.org/drawingml/2006/table">
            <a:tbl>
              <a:tblPr firstRow="1" bandRow="1">
                <a:tableStyleId>{5C22544A-7EE6-4342-B048-85BDC9FD1C3A}</a:tableStyleId>
              </a:tblPr>
              <a:tblGrid>
                <a:gridCol w="2583747">
                  <a:extLst>
                    <a:ext uri="{9D8B030D-6E8A-4147-A177-3AD203B41FA5}">
                      <a16:colId xmlns:a16="http://schemas.microsoft.com/office/drawing/2014/main" val="1270751353"/>
                    </a:ext>
                  </a:extLst>
                </a:gridCol>
              </a:tblGrid>
              <a:tr h="734299">
                <a:tc>
                  <a:txBody>
                    <a:bodyPr/>
                    <a:lstStyle/>
                    <a:p>
                      <a:r>
                        <a:rPr kumimoji="1" lang="ja-JP" altLang="en-US" b="1" dirty="0">
                          <a:solidFill>
                            <a:schemeClr val="tx1"/>
                          </a:solidFill>
                          <a:latin typeface="Meiryo UI" panose="020B0604030504040204" pitchFamily="50" charset="-128"/>
                          <a:ea typeface="Meiryo UI" panose="020B0604030504040204" pitchFamily="50" charset="-128"/>
                        </a:rPr>
                        <a:t>厚生年金（共済組合</a:t>
                      </a:r>
                      <a:r>
                        <a:rPr kumimoji="1" lang="ja-JP" altLang="en-US" b="0" dirty="0">
                          <a:solidFill>
                            <a:schemeClr val="tx1"/>
                          </a:solidFill>
                          <a:latin typeface="Meiryo UI" panose="020B0604030504040204" pitchFamily="50" charset="-128"/>
                          <a:ea typeface="Meiryo UI" panose="020B0604030504040204" pitchFamily="50" charset="-128"/>
                        </a:rPr>
                        <a:t>）</a:t>
                      </a:r>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b="0" dirty="0">
                          <a:solidFill>
                            <a:schemeClr val="tx1"/>
                          </a:solidFill>
                          <a:latin typeface="Meiryo UI" panose="020B0604030504040204" pitchFamily="50" charset="-128"/>
                          <a:ea typeface="Meiryo UI" panose="020B0604030504040204" pitchFamily="50" charset="-128"/>
                        </a:rPr>
                        <a:t>（７０歳到達まで加入）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2" name="表 21">
            <a:extLst>
              <a:ext uri="{FF2B5EF4-FFF2-40B4-BE49-F238E27FC236}">
                <a16:creationId xmlns:a16="http://schemas.microsoft.com/office/drawing/2014/main" id="{3EC0EC61-5FEA-49E9-A500-A43E772A9C89}"/>
              </a:ext>
            </a:extLst>
          </p:cNvPr>
          <p:cNvGraphicFramePr>
            <a:graphicFrameLocks noGrp="1"/>
          </p:cNvGraphicFramePr>
          <p:nvPr/>
        </p:nvGraphicFramePr>
        <p:xfrm>
          <a:off x="799563" y="2164675"/>
          <a:ext cx="2587106" cy="1740341"/>
        </p:xfrm>
        <a:graphic>
          <a:graphicData uri="http://schemas.openxmlformats.org/drawingml/2006/table">
            <a:tbl>
              <a:tblPr firstRow="1" bandRow="1">
                <a:tableStyleId>{5C22544A-7EE6-4342-B048-85BDC9FD1C3A}</a:tableStyleId>
              </a:tblPr>
              <a:tblGrid>
                <a:gridCol w="2587106">
                  <a:extLst>
                    <a:ext uri="{9D8B030D-6E8A-4147-A177-3AD203B41FA5}">
                      <a16:colId xmlns:a16="http://schemas.microsoft.com/office/drawing/2014/main" val="1270751353"/>
                    </a:ext>
                  </a:extLst>
                </a:gridCol>
              </a:tblGrid>
              <a:tr h="1740341">
                <a:tc>
                  <a:txBody>
                    <a:bodyPr/>
                    <a:lstStyle/>
                    <a:p>
                      <a:r>
                        <a:rPr kumimoji="1" lang="ja-JP" altLang="en-US" b="1" dirty="0">
                          <a:solidFill>
                            <a:schemeClr val="tx1"/>
                          </a:solidFill>
                          <a:latin typeface="Meiryo UI" panose="020B0604030504040204" pitchFamily="50" charset="-128"/>
                          <a:ea typeface="Meiryo UI" panose="020B0604030504040204" pitchFamily="50" charset="-128"/>
                        </a:rPr>
                        <a:t>公務員独自の加算</a:t>
                      </a:r>
                      <a:endParaRPr kumimoji="1" lang="en-US" altLang="ja-JP" b="1" dirty="0">
                        <a:solidFill>
                          <a:schemeClr val="tx1"/>
                        </a:solidFill>
                        <a:latin typeface="Meiryo UI" panose="020B0604030504040204" pitchFamily="50" charset="-128"/>
                        <a:ea typeface="Meiryo UI" panose="020B0604030504040204" pitchFamily="50" charset="-128"/>
                      </a:endParaRPr>
                    </a:p>
                    <a:p>
                      <a:r>
                        <a:rPr kumimoji="1" lang="ja-JP" altLang="en-US" b="1" dirty="0">
                          <a:solidFill>
                            <a:schemeClr val="tx1"/>
                          </a:solidFill>
                          <a:latin typeface="Meiryo UI" panose="020B0604030504040204" pitchFamily="50" charset="-128"/>
                          <a:ea typeface="Meiryo UI" panose="020B0604030504040204" pitchFamily="50" charset="-128"/>
                        </a:rPr>
                        <a:t>新３階「年金払い退職給付</a:t>
                      </a:r>
                      <a:r>
                        <a:rPr kumimoji="1" lang="ja-JP" altLang="en-US" b="0" dirty="0">
                          <a:solidFill>
                            <a:schemeClr val="tx1"/>
                          </a:solidFill>
                          <a:latin typeface="Meiryo UI" panose="020B0604030504040204" pitchFamily="50" charset="-128"/>
                          <a:ea typeface="Meiryo UI" panose="020B0604030504040204" pitchFamily="50" charset="-128"/>
                        </a:rPr>
                        <a:t>」（</a:t>
                      </a:r>
                      <a:r>
                        <a:rPr kumimoji="1" lang="en-US" altLang="ja-JP" b="0" dirty="0">
                          <a:solidFill>
                            <a:schemeClr val="tx1"/>
                          </a:solidFill>
                          <a:latin typeface="Meiryo UI" panose="020B0604030504040204" pitchFamily="50" charset="-128"/>
                          <a:ea typeface="Meiryo UI" panose="020B0604030504040204" pitchFamily="50" charset="-128"/>
                        </a:rPr>
                        <a:t>H27.10</a:t>
                      </a:r>
                      <a:r>
                        <a:rPr kumimoji="1" lang="ja-JP" altLang="en-US" b="0" dirty="0">
                          <a:solidFill>
                            <a:schemeClr val="tx1"/>
                          </a:solidFill>
                          <a:latin typeface="Meiryo UI" panose="020B0604030504040204" pitchFamily="50" charset="-128"/>
                          <a:ea typeface="Meiryo UI" panose="020B0604030504040204" pitchFamily="50" charset="-128"/>
                        </a:rPr>
                        <a:t>以降の期間）</a:t>
                      </a:r>
                      <a:endParaRPr kumimoji="1" lang="en-US" altLang="ja-JP" b="0" dirty="0">
                        <a:solidFill>
                          <a:schemeClr val="tx1"/>
                        </a:solidFill>
                        <a:latin typeface="Meiryo UI" panose="020B0604030504040204" pitchFamily="50" charset="-128"/>
                        <a:ea typeface="Meiryo UI" panose="020B0604030504040204" pitchFamily="50" charset="-128"/>
                      </a:endParaRPr>
                    </a:p>
                    <a:p>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b="1" dirty="0">
                          <a:solidFill>
                            <a:schemeClr val="tx1"/>
                          </a:solidFill>
                          <a:latin typeface="Meiryo UI" panose="020B0604030504040204" pitchFamily="50" charset="-128"/>
                          <a:ea typeface="Meiryo UI" panose="020B0604030504040204" pitchFamily="50" charset="-128"/>
                        </a:rPr>
                        <a:t>旧３階「退職等共済年金</a:t>
                      </a:r>
                      <a:r>
                        <a:rPr kumimoji="1" lang="ja-JP" altLang="en-US" b="0" dirty="0">
                          <a:solidFill>
                            <a:schemeClr val="tx1"/>
                          </a:solidFill>
                          <a:latin typeface="Meiryo UI" panose="020B0604030504040204" pitchFamily="50" charset="-128"/>
                          <a:ea typeface="Meiryo UI" panose="020B0604030504040204" pitchFamily="50" charset="-128"/>
                        </a:rPr>
                        <a:t>」（</a:t>
                      </a:r>
                      <a:r>
                        <a:rPr kumimoji="1" lang="en-US" altLang="ja-JP" b="0" dirty="0">
                          <a:solidFill>
                            <a:schemeClr val="tx1"/>
                          </a:solidFill>
                          <a:latin typeface="Meiryo UI" panose="020B0604030504040204" pitchFamily="50" charset="-128"/>
                          <a:ea typeface="Meiryo UI" panose="020B0604030504040204" pitchFamily="50" charset="-128"/>
                        </a:rPr>
                        <a:t>H27.9</a:t>
                      </a:r>
                      <a:r>
                        <a:rPr kumimoji="1" lang="ja-JP" altLang="en-US" b="0" dirty="0" err="1">
                          <a:solidFill>
                            <a:schemeClr val="tx1"/>
                          </a:solidFill>
                          <a:latin typeface="Meiryo UI" panose="020B0604030504040204" pitchFamily="50" charset="-128"/>
                          <a:ea typeface="Meiryo UI" panose="020B0604030504040204" pitchFamily="50" charset="-128"/>
                        </a:rPr>
                        <a:t>までの</a:t>
                      </a:r>
                      <a:r>
                        <a:rPr kumimoji="1" lang="ja-JP" altLang="en-US" b="0" dirty="0">
                          <a:solidFill>
                            <a:schemeClr val="tx1"/>
                          </a:solidFill>
                          <a:latin typeface="Meiryo UI" panose="020B0604030504040204" pitchFamily="50" charset="-128"/>
                          <a:ea typeface="Meiryo UI" panose="020B0604030504040204" pitchFamily="50" charset="-128"/>
                        </a:rPr>
                        <a:t>期間）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3" name="表 22">
            <a:extLst>
              <a:ext uri="{FF2B5EF4-FFF2-40B4-BE49-F238E27FC236}">
                <a16:creationId xmlns:a16="http://schemas.microsoft.com/office/drawing/2014/main" id="{4E6F1D6A-C8D1-4BF3-9EB0-1CBF4E89343D}"/>
              </a:ext>
            </a:extLst>
          </p:cNvPr>
          <p:cNvGraphicFramePr>
            <a:graphicFrameLocks noGrp="1"/>
          </p:cNvGraphicFramePr>
          <p:nvPr/>
        </p:nvGraphicFramePr>
        <p:xfrm>
          <a:off x="5613258" y="2164675"/>
          <a:ext cx="674159" cy="1738659"/>
        </p:xfrm>
        <a:graphic>
          <a:graphicData uri="http://schemas.openxmlformats.org/drawingml/2006/table">
            <a:tbl>
              <a:tblPr firstRow="1" bandRow="1">
                <a:tableStyleId>{5C22544A-7EE6-4342-B048-85BDC9FD1C3A}</a:tableStyleId>
              </a:tblPr>
              <a:tblGrid>
                <a:gridCol w="674159">
                  <a:extLst>
                    <a:ext uri="{9D8B030D-6E8A-4147-A177-3AD203B41FA5}">
                      <a16:colId xmlns:a16="http://schemas.microsoft.com/office/drawing/2014/main" val="1270751353"/>
                    </a:ext>
                  </a:extLst>
                </a:gridCol>
              </a:tblGrid>
              <a:tr h="1738659">
                <a:tc>
                  <a:txBody>
                    <a:bodyPr/>
                    <a:lstStyle/>
                    <a:p>
                      <a:pPr>
                        <a:lnSpc>
                          <a:spcPts val="2100"/>
                        </a:lnSpc>
                      </a:pPr>
                      <a:r>
                        <a:rPr kumimoji="1" lang="ja-JP" altLang="en-US" sz="800" b="0" dirty="0">
                          <a:solidFill>
                            <a:schemeClr val="tx1"/>
                          </a:solidFill>
                          <a:latin typeface="Meiryo UI" panose="020B0604030504040204" pitchFamily="50" charset="-128"/>
                          <a:ea typeface="Meiryo UI" panose="020B0604030504040204" pitchFamily="50" charset="-128"/>
                        </a:rPr>
                        <a:t>　</a:t>
                      </a:r>
                      <a:r>
                        <a:rPr kumimoji="1" lang="ja-JP" altLang="en-US" b="0" dirty="0">
                          <a:solidFill>
                            <a:schemeClr val="tx1"/>
                          </a:solidFill>
                          <a:latin typeface="Meiryo UI" panose="020B0604030504040204" pitchFamily="50" charset="-128"/>
                          <a:ea typeface="Meiryo UI" panose="020B0604030504040204" pitchFamily="50" charset="-128"/>
                        </a:rPr>
                        <a:t>企業</a:t>
                      </a:r>
                      <a:endParaRPr kumimoji="1" lang="en-US" altLang="ja-JP" sz="2800" b="0" dirty="0">
                        <a:solidFill>
                          <a:schemeClr val="tx1"/>
                        </a:solidFill>
                        <a:latin typeface="Meiryo UI" panose="020B0604030504040204" pitchFamily="50" charset="-128"/>
                        <a:ea typeface="Meiryo UI" panose="020B0604030504040204" pitchFamily="50" charset="-128"/>
                      </a:endParaRPr>
                    </a:p>
                    <a:p>
                      <a:pPr>
                        <a:lnSpc>
                          <a:spcPts val="2100"/>
                        </a:lnSpc>
                      </a:pPr>
                      <a:r>
                        <a:rPr kumimoji="1" lang="ja-JP" altLang="en-US" sz="800" b="0" dirty="0">
                          <a:solidFill>
                            <a:schemeClr val="tx1"/>
                          </a:solidFill>
                          <a:latin typeface="Meiryo UI" panose="020B0604030504040204" pitchFamily="50" charset="-128"/>
                          <a:ea typeface="Meiryo UI" panose="020B0604030504040204" pitchFamily="50" charset="-128"/>
                        </a:rPr>
                        <a:t>　</a:t>
                      </a:r>
                      <a:r>
                        <a:rPr kumimoji="1" lang="ja-JP" altLang="en-US" b="0" dirty="0">
                          <a:solidFill>
                            <a:schemeClr val="tx1"/>
                          </a:solidFill>
                          <a:latin typeface="Meiryo UI" panose="020B0604030504040204" pitchFamily="50" charset="-128"/>
                          <a:ea typeface="Meiryo UI" panose="020B0604030504040204" pitchFamily="50" charset="-128"/>
                        </a:rPr>
                        <a:t>年金</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4" name="表 23">
            <a:extLst>
              <a:ext uri="{FF2B5EF4-FFF2-40B4-BE49-F238E27FC236}">
                <a16:creationId xmlns:a16="http://schemas.microsoft.com/office/drawing/2014/main" id="{CD2FA600-4220-408A-B5F0-C933D6E38747}"/>
              </a:ext>
            </a:extLst>
          </p:cNvPr>
          <p:cNvGraphicFramePr>
            <a:graphicFrameLocks noGrp="1"/>
          </p:cNvGraphicFramePr>
          <p:nvPr>
            <p:extLst/>
          </p:nvPr>
        </p:nvGraphicFramePr>
        <p:xfrm>
          <a:off x="6709505" y="2061102"/>
          <a:ext cx="2238399" cy="2581060"/>
        </p:xfrm>
        <a:graphic>
          <a:graphicData uri="http://schemas.openxmlformats.org/drawingml/2006/table">
            <a:tbl>
              <a:tblPr firstRow="1" bandRow="1">
                <a:tableStyleId>{5C22544A-7EE6-4342-B048-85BDC9FD1C3A}</a:tableStyleId>
              </a:tblPr>
              <a:tblGrid>
                <a:gridCol w="2238399">
                  <a:extLst>
                    <a:ext uri="{9D8B030D-6E8A-4147-A177-3AD203B41FA5}">
                      <a16:colId xmlns:a16="http://schemas.microsoft.com/office/drawing/2014/main" val="1270751353"/>
                    </a:ext>
                  </a:extLst>
                </a:gridCol>
              </a:tblGrid>
              <a:tr h="2581060">
                <a:tc>
                  <a:txBody>
                    <a:bodyPr/>
                    <a:lstStyle/>
                    <a:p>
                      <a:pPr algn="ctr"/>
                      <a:r>
                        <a:rPr kumimoji="1" lang="ja-JP" altLang="en-US" b="0" dirty="0">
                          <a:solidFill>
                            <a:schemeClr val="tx1"/>
                          </a:solidFill>
                          <a:latin typeface="Meiryo UI" panose="020B0604030504040204" pitchFamily="50" charset="-128"/>
                          <a:ea typeface="Meiryo UI" panose="020B0604030504040204" pitchFamily="50" charset="-128"/>
                        </a:rPr>
                        <a:t>ｉＤｅＣｏ</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5" name="表 24">
            <a:extLst>
              <a:ext uri="{FF2B5EF4-FFF2-40B4-BE49-F238E27FC236}">
                <a16:creationId xmlns:a16="http://schemas.microsoft.com/office/drawing/2014/main" id="{C9AFAB10-EE5A-48F6-8036-D65E2A5E57F1}"/>
              </a:ext>
            </a:extLst>
          </p:cNvPr>
          <p:cNvGraphicFramePr>
            <a:graphicFrameLocks noGrp="1"/>
          </p:cNvGraphicFramePr>
          <p:nvPr>
            <p:extLst/>
          </p:nvPr>
        </p:nvGraphicFramePr>
        <p:xfrm>
          <a:off x="799563" y="1718353"/>
          <a:ext cx="5497541" cy="371547"/>
        </p:xfrm>
        <a:graphic>
          <a:graphicData uri="http://schemas.openxmlformats.org/drawingml/2006/table">
            <a:tbl>
              <a:tblPr firstRow="1" bandRow="1">
                <a:tableStyleId>{5C22544A-7EE6-4342-B048-85BDC9FD1C3A}</a:tableStyleId>
              </a:tblPr>
              <a:tblGrid>
                <a:gridCol w="5497541">
                  <a:extLst>
                    <a:ext uri="{9D8B030D-6E8A-4147-A177-3AD203B41FA5}">
                      <a16:colId xmlns:a16="http://schemas.microsoft.com/office/drawing/2014/main" val="1270751353"/>
                    </a:ext>
                  </a:extLst>
                </a:gridCol>
              </a:tblGrid>
              <a:tr h="371547">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ｉＤｅＣｏ</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6" name="表 25">
            <a:extLst>
              <a:ext uri="{FF2B5EF4-FFF2-40B4-BE49-F238E27FC236}">
                <a16:creationId xmlns:a16="http://schemas.microsoft.com/office/drawing/2014/main" id="{8766FAEA-9DF6-4C89-9894-44BFF09ED13E}"/>
              </a:ext>
            </a:extLst>
          </p:cNvPr>
          <p:cNvGraphicFramePr>
            <a:graphicFrameLocks noGrp="1"/>
          </p:cNvGraphicFramePr>
          <p:nvPr/>
        </p:nvGraphicFramePr>
        <p:xfrm>
          <a:off x="242230" y="1723034"/>
          <a:ext cx="499789" cy="2199624"/>
        </p:xfrm>
        <a:graphic>
          <a:graphicData uri="http://schemas.openxmlformats.org/drawingml/2006/table">
            <a:tbl>
              <a:tblPr firstRow="1" bandRow="1">
                <a:tableStyleId>{5C22544A-7EE6-4342-B048-85BDC9FD1C3A}</a:tableStyleId>
              </a:tblPr>
              <a:tblGrid>
                <a:gridCol w="499789">
                  <a:extLst>
                    <a:ext uri="{9D8B030D-6E8A-4147-A177-3AD203B41FA5}">
                      <a16:colId xmlns:a16="http://schemas.microsoft.com/office/drawing/2014/main" val="1270751353"/>
                    </a:ext>
                  </a:extLst>
                </a:gridCol>
              </a:tblGrid>
              <a:tr h="2199624">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３階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7" name="表 26">
            <a:extLst>
              <a:ext uri="{FF2B5EF4-FFF2-40B4-BE49-F238E27FC236}">
                <a16:creationId xmlns:a16="http://schemas.microsoft.com/office/drawing/2014/main" id="{155814FF-F681-4C9F-8F3D-06F240815142}"/>
              </a:ext>
            </a:extLst>
          </p:cNvPr>
          <p:cNvGraphicFramePr>
            <a:graphicFrameLocks noGrp="1"/>
          </p:cNvGraphicFramePr>
          <p:nvPr/>
        </p:nvGraphicFramePr>
        <p:xfrm>
          <a:off x="242231" y="3903133"/>
          <a:ext cx="499787" cy="735670"/>
        </p:xfrm>
        <a:graphic>
          <a:graphicData uri="http://schemas.openxmlformats.org/drawingml/2006/table">
            <a:tbl>
              <a:tblPr firstRow="1" bandRow="1">
                <a:tableStyleId>{5C22544A-7EE6-4342-B048-85BDC9FD1C3A}</a:tableStyleId>
              </a:tblPr>
              <a:tblGrid>
                <a:gridCol w="499787">
                  <a:extLst>
                    <a:ext uri="{9D8B030D-6E8A-4147-A177-3AD203B41FA5}">
                      <a16:colId xmlns:a16="http://schemas.microsoft.com/office/drawing/2014/main" val="1270751353"/>
                    </a:ext>
                  </a:extLst>
                </a:gridCol>
              </a:tblGrid>
              <a:tr h="735670">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２階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8" name="表 27">
            <a:extLst>
              <a:ext uri="{FF2B5EF4-FFF2-40B4-BE49-F238E27FC236}">
                <a16:creationId xmlns:a16="http://schemas.microsoft.com/office/drawing/2014/main" id="{467CDE05-EE53-43E0-9F31-6851048FD369}"/>
              </a:ext>
            </a:extLst>
          </p:cNvPr>
          <p:cNvGraphicFramePr>
            <a:graphicFrameLocks noGrp="1"/>
          </p:cNvGraphicFramePr>
          <p:nvPr/>
        </p:nvGraphicFramePr>
        <p:xfrm>
          <a:off x="242230" y="4638803"/>
          <a:ext cx="500800" cy="812773"/>
        </p:xfrm>
        <a:graphic>
          <a:graphicData uri="http://schemas.openxmlformats.org/drawingml/2006/table">
            <a:tbl>
              <a:tblPr firstRow="1" bandRow="1">
                <a:tableStyleId>{5C22544A-7EE6-4342-B048-85BDC9FD1C3A}</a:tableStyleId>
              </a:tblPr>
              <a:tblGrid>
                <a:gridCol w="500800">
                  <a:extLst>
                    <a:ext uri="{9D8B030D-6E8A-4147-A177-3AD203B41FA5}">
                      <a16:colId xmlns:a16="http://schemas.microsoft.com/office/drawing/2014/main" val="1270751353"/>
                    </a:ext>
                  </a:extLst>
                </a:gridCol>
              </a:tblGrid>
              <a:tr h="812773">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１階</a:t>
                      </a: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graphicFrame>
        <p:nvGraphicFramePr>
          <p:cNvPr id="29" name="表 28">
            <a:extLst>
              <a:ext uri="{FF2B5EF4-FFF2-40B4-BE49-F238E27FC236}">
                <a16:creationId xmlns:a16="http://schemas.microsoft.com/office/drawing/2014/main" id="{077226FB-04F6-4BAD-BA81-07B2BDE592D3}"/>
              </a:ext>
            </a:extLst>
          </p:cNvPr>
          <p:cNvGraphicFramePr>
            <a:graphicFrameLocks noGrp="1"/>
          </p:cNvGraphicFramePr>
          <p:nvPr/>
        </p:nvGraphicFramePr>
        <p:xfrm>
          <a:off x="235822" y="5510092"/>
          <a:ext cx="509556" cy="1138042"/>
        </p:xfrm>
        <a:graphic>
          <a:graphicData uri="http://schemas.openxmlformats.org/drawingml/2006/table">
            <a:tbl>
              <a:tblPr firstRow="1" bandRow="1">
                <a:tableStyleId>{5C22544A-7EE6-4342-B048-85BDC9FD1C3A}</a:tableStyleId>
              </a:tblPr>
              <a:tblGrid>
                <a:gridCol w="509556">
                  <a:extLst>
                    <a:ext uri="{9D8B030D-6E8A-4147-A177-3AD203B41FA5}">
                      <a16:colId xmlns:a16="http://schemas.microsoft.com/office/drawing/2014/main" val="1270751353"/>
                    </a:ext>
                  </a:extLst>
                </a:gridCol>
              </a:tblGrid>
              <a:tr h="1138042">
                <a:tc>
                  <a:txBody>
                    <a:bodyPr/>
                    <a:lstStyle/>
                    <a:p>
                      <a:pPr algn="ctr"/>
                      <a:r>
                        <a:rPr kumimoji="1" lang="ja-JP" altLang="en-US" dirty="0">
                          <a:solidFill>
                            <a:schemeClr val="tx1"/>
                          </a:solidFill>
                          <a:latin typeface="Meiryo UI" panose="020B0604030504040204" pitchFamily="50" charset="-128"/>
                          <a:ea typeface="Meiryo UI" panose="020B0604030504040204" pitchFamily="50" charset="-128"/>
                        </a:rPr>
                        <a:t>職業等</a:t>
                      </a:r>
                      <a:endParaRPr kumimoji="1" lang="en-US" altLang="ja-JP" dirty="0">
                        <a:solidFill>
                          <a:schemeClr val="tx1"/>
                        </a:solidFill>
                        <a:latin typeface="Meiryo UI" panose="020B0604030504040204" pitchFamily="50" charset="-128"/>
                        <a:ea typeface="Meiryo UI" panose="020B0604030504040204" pitchFamily="50" charset="-128"/>
                      </a:endParaRPr>
                    </a:p>
                  </a:txBody>
                  <a:tcPr vert="eaVert"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6985968"/>
                  </a:ext>
                </a:extLst>
              </a:tr>
            </a:tbl>
          </a:graphicData>
        </a:graphic>
      </p:graphicFrame>
      <p:sp>
        <p:nvSpPr>
          <p:cNvPr id="7" name="正方形/長方形 6">
            <a:extLst>
              <a:ext uri="{FF2B5EF4-FFF2-40B4-BE49-F238E27FC236}">
                <a16:creationId xmlns:a16="http://schemas.microsoft.com/office/drawing/2014/main" id="{930FF491-A82B-496E-8D44-C4D078732CEB}"/>
              </a:ext>
            </a:extLst>
          </p:cNvPr>
          <p:cNvSpPr/>
          <p:nvPr/>
        </p:nvSpPr>
        <p:spPr>
          <a:xfrm>
            <a:off x="591648" y="1254169"/>
            <a:ext cx="3065957" cy="516680"/>
          </a:xfrm>
          <a:prstGeom prst="rect">
            <a:avLst/>
          </a:prstGeom>
        </p:spPr>
        <p:txBody>
          <a:bodyPr wrap="square" anchor="b">
            <a:spAutoFit/>
          </a:bodyPr>
          <a:lstStyle/>
          <a:p>
            <a:pPr algn="ctr">
              <a:lnSpc>
                <a:spcPts val="1300"/>
              </a:lnSpc>
              <a:spcAft>
                <a:spcPts val="650"/>
              </a:spcAft>
            </a:pPr>
            <a:r>
              <a:rPr lang="ja-JP" altLang="en-US" sz="1600" b="1" dirty="0">
                <a:latin typeface="+mj-ea"/>
              </a:rPr>
              <a:t>フルタイムで働く</a:t>
            </a:r>
            <a:endParaRPr lang="en-US" altLang="ja-JP" sz="1600" b="1" dirty="0">
              <a:latin typeface="+mj-ea"/>
            </a:endParaRPr>
          </a:p>
          <a:p>
            <a:pPr algn="ctr">
              <a:lnSpc>
                <a:spcPts val="1300"/>
              </a:lnSpc>
              <a:spcAft>
                <a:spcPts val="650"/>
              </a:spcAft>
            </a:pPr>
            <a:r>
              <a:rPr lang="en-US" altLang="ja-JP" sz="1200" b="1" dirty="0">
                <a:latin typeface="+mj-ea"/>
              </a:rPr>
              <a:t>(</a:t>
            </a:r>
            <a:r>
              <a:rPr lang="ja-JP" altLang="en-US" sz="1200" b="1" dirty="0">
                <a:latin typeface="+mj-ea"/>
              </a:rPr>
              <a:t>臨時的任用者を除く</a:t>
            </a:r>
            <a:r>
              <a:rPr lang="en-US" altLang="ja-JP" sz="1200" b="1" dirty="0">
                <a:latin typeface="+mj-ea"/>
              </a:rPr>
              <a:t>)</a:t>
            </a:r>
            <a:endParaRPr lang="en-US" altLang="ja-JP" sz="1600" b="1" dirty="0">
              <a:latin typeface="+mj-ea"/>
            </a:endParaRPr>
          </a:p>
        </p:txBody>
      </p:sp>
      <p:sp>
        <p:nvSpPr>
          <p:cNvPr id="30" name="正方形/長方形 29">
            <a:extLst>
              <a:ext uri="{FF2B5EF4-FFF2-40B4-BE49-F238E27FC236}">
                <a16:creationId xmlns:a16="http://schemas.microsoft.com/office/drawing/2014/main" id="{4E9B4592-A703-4870-8BDE-574FE0F3B368}"/>
              </a:ext>
            </a:extLst>
          </p:cNvPr>
          <p:cNvSpPr/>
          <p:nvPr/>
        </p:nvSpPr>
        <p:spPr>
          <a:xfrm>
            <a:off x="2748175" y="1339375"/>
            <a:ext cx="3089135" cy="538096"/>
          </a:xfrm>
          <a:prstGeom prst="rect">
            <a:avLst/>
          </a:prstGeom>
        </p:spPr>
        <p:txBody>
          <a:bodyPr wrap="square" anchor="b">
            <a:spAutoFit/>
          </a:bodyPr>
          <a:lstStyle/>
          <a:p>
            <a:pPr algn="ctr">
              <a:lnSpc>
                <a:spcPts val="1300"/>
              </a:lnSpc>
              <a:spcAft>
                <a:spcPts val="650"/>
              </a:spcAft>
            </a:pPr>
            <a:r>
              <a:rPr lang="ja-JP" altLang="en-US" sz="1600" b="1" dirty="0">
                <a:latin typeface="+mj-ea"/>
              </a:rPr>
              <a:t>短時間勤務で働く</a:t>
            </a:r>
            <a:endParaRPr lang="en-US" altLang="ja-JP" sz="1600" b="1" dirty="0">
              <a:latin typeface="+mj-ea"/>
            </a:endParaRPr>
          </a:p>
          <a:p>
            <a:pPr algn="ctr">
              <a:lnSpc>
                <a:spcPts val="1300"/>
              </a:lnSpc>
              <a:spcAft>
                <a:spcPts val="650"/>
              </a:spcAft>
            </a:pPr>
            <a:endParaRPr lang="en-US" altLang="ja-JP" sz="1600" b="1" dirty="0">
              <a:latin typeface="+mj-ea"/>
            </a:endParaRPr>
          </a:p>
        </p:txBody>
      </p:sp>
      <p:sp>
        <p:nvSpPr>
          <p:cNvPr id="31" name="正方形/長方形 30">
            <a:extLst>
              <a:ext uri="{FF2B5EF4-FFF2-40B4-BE49-F238E27FC236}">
                <a16:creationId xmlns:a16="http://schemas.microsoft.com/office/drawing/2014/main" id="{10B1593B-4AFE-4B81-9D9A-1D7B128A36DD}"/>
              </a:ext>
            </a:extLst>
          </p:cNvPr>
          <p:cNvSpPr/>
          <p:nvPr/>
        </p:nvSpPr>
        <p:spPr>
          <a:xfrm>
            <a:off x="5837310" y="1346685"/>
            <a:ext cx="3089135" cy="530786"/>
          </a:xfrm>
          <a:prstGeom prst="rect">
            <a:avLst/>
          </a:prstGeom>
        </p:spPr>
        <p:txBody>
          <a:bodyPr wrap="square" anchor="b">
            <a:spAutoFit/>
          </a:bodyPr>
          <a:lstStyle/>
          <a:p>
            <a:pPr algn="ctr">
              <a:lnSpc>
                <a:spcPts val="1300"/>
              </a:lnSpc>
              <a:spcAft>
                <a:spcPts val="650"/>
              </a:spcAft>
            </a:pPr>
            <a:r>
              <a:rPr lang="ja-JP" altLang="en-US" sz="1600" b="1" dirty="0">
                <a:latin typeface="+mj-ea"/>
              </a:rPr>
              <a:t>公立学校では働かない</a:t>
            </a:r>
            <a:endParaRPr lang="en-US" altLang="ja-JP" sz="1600" b="1" dirty="0">
              <a:latin typeface="+mj-ea"/>
            </a:endParaRPr>
          </a:p>
          <a:p>
            <a:pPr algn="ctr">
              <a:lnSpc>
                <a:spcPts val="1300"/>
              </a:lnSpc>
              <a:spcAft>
                <a:spcPts val="650"/>
              </a:spcAft>
            </a:pPr>
            <a:endParaRPr lang="en-US" altLang="ja-JP" sz="1600" b="1" dirty="0">
              <a:latin typeface="+mj-ea"/>
            </a:endParaRPr>
          </a:p>
        </p:txBody>
      </p:sp>
      <p:sp>
        <p:nvSpPr>
          <p:cNvPr id="3" name="スライド番号プレースホルダー 2">
            <a:extLst>
              <a:ext uri="{FF2B5EF4-FFF2-40B4-BE49-F238E27FC236}">
                <a16:creationId xmlns:a16="http://schemas.microsoft.com/office/drawing/2014/main" id="{20416A36-F663-43A5-80DA-21B8F8F50E44}"/>
              </a:ext>
            </a:extLst>
          </p:cNvPr>
          <p:cNvSpPr>
            <a:spLocks noGrp="1"/>
          </p:cNvSpPr>
          <p:nvPr>
            <p:ph type="sldNum" sz="quarter" idx="12"/>
          </p:nvPr>
        </p:nvSpPr>
        <p:spPr>
          <a:xfrm>
            <a:off x="7736346" y="6519640"/>
            <a:ext cx="2228850" cy="365125"/>
          </a:xfrm>
        </p:spPr>
        <p:txBody>
          <a:bodyPr/>
          <a:lstStyle/>
          <a:p>
            <a:fld id="{5B6709DF-EC61-433D-BD3A-50B4378470A9}" type="slidenum">
              <a:rPr kumimoji="1" lang="ja-JP" altLang="en-US" smtClean="0"/>
              <a:t>39</a:t>
            </a:fld>
            <a:endParaRPr kumimoji="1" lang="ja-JP" altLang="en-US"/>
          </a:p>
        </p:txBody>
      </p:sp>
    </p:spTree>
    <p:extLst>
      <p:ext uri="{BB962C8B-B14F-4D97-AF65-F5344CB8AC3E}">
        <p14:creationId xmlns:p14="http://schemas.microsoft.com/office/powerpoint/2010/main" val="913246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01658" y="1895417"/>
            <a:ext cx="7056906"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１　定年の段階的な引上げ</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3D9E9909-74A5-4D2A-9628-91763D74B8EE}"/>
              </a:ext>
            </a:extLst>
          </p:cNvPr>
          <p:cNvSpPr>
            <a:spLocks noGrp="1"/>
          </p:cNvSpPr>
          <p:nvPr>
            <p:ph type="sldNum" sz="quarter" idx="12"/>
          </p:nvPr>
        </p:nvSpPr>
        <p:spPr/>
        <p:txBody>
          <a:bodyPr/>
          <a:lstStyle/>
          <a:p>
            <a:fld id="{5B6709DF-EC61-433D-BD3A-50B4378470A9}" type="slidenum">
              <a:rPr kumimoji="1" lang="ja-JP" altLang="en-US" smtClean="0"/>
              <a:t>4</a:t>
            </a:fld>
            <a:endParaRPr kumimoji="1" lang="ja-JP" altLang="en-US"/>
          </a:p>
        </p:txBody>
      </p:sp>
    </p:spTree>
    <p:extLst>
      <p:ext uri="{BB962C8B-B14F-4D97-AF65-F5344CB8AC3E}">
        <p14:creationId xmlns:p14="http://schemas.microsoft.com/office/powerpoint/2010/main" val="29621477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四角形: 角を丸くする 20">
            <a:extLst>
              <a:ext uri="{FF2B5EF4-FFF2-40B4-BE49-F238E27FC236}">
                <a16:creationId xmlns:a16="http://schemas.microsoft.com/office/drawing/2014/main" id="{D571F6FE-7BEC-478F-8F50-65A9C98E9252}"/>
              </a:ext>
            </a:extLst>
          </p:cNvPr>
          <p:cNvSpPr/>
          <p:nvPr/>
        </p:nvSpPr>
        <p:spPr>
          <a:xfrm>
            <a:off x="397933" y="2862779"/>
            <a:ext cx="9256334" cy="3902088"/>
          </a:xfrm>
          <a:prstGeom prst="roundRect">
            <a:avLst>
              <a:gd name="adj" fmla="val 2362"/>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a:solidFill>
                  <a:schemeClr val="tx1"/>
                </a:solidFill>
              </a:rPr>
              <a:t>【</a:t>
            </a:r>
            <a:r>
              <a:rPr kumimoji="1" lang="ja-JP" altLang="en-US" b="1" dirty="0">
                <a:solidFill>
                  <a:schemeClr val="tx1"/>
                </a:solidFill>
              </a:rPr>
              <a:t>繰上げ請求と繰下げ請求</a:t>
            </a:r>
            <a:r>
              <a:rPr kumimoji="1" lang="en-US" altLang="ja-JP" dirty="0">
                <a:solidFill>
                  <a:schemeClr val="tx1"/>
                </a:solidFill>
              </a:rPr>
              <a:t>】</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75F8A154-A6B0-4C21-B757-79E29F2F5DB4}"/>
              </a:ext>
            </a:extLst>
          </p:cNvPr>
          <p:cNvSpPr/>
          <p:nvPr/>
        </p:nvSpPr>
        <p:spPr>
          <a:xfrm>
            <a:off x="338201" y="2192867"/>
            <a:ext cx="9362190" cy="4509592"/>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3" name="表 2">
            <a:extLst>
              <a:ext uri="{FF2B5EF4-FFF2-40B4-BE49-F238E27FC236}">
                <a16:creationId xmlns:a16="http://schemas.microsoft.com/office/drawing/2014/main" id="{9043A2D1-B928-418A-8963-6FE206733F94}"/>
              </a:ext>
            </a:extLst>
          </p:cNvPr>
          <p:cNvGraphicFramePr>
            <a:graphicFrameLocks noGrp="1"/>
          </p:cNvGraphicFramePr>
          <p:nvPr>
            <p:extLst>
              <p:ext uri="{D42A27DB-BD31-4B8C-83A1-F6EECF244321}">
                <p14:modId xmlns:p14="http://schemas.microsoft.com/office/powerpoint/2010/main" val="3711252838"/>
              </p:ext>
            </p:extLst>
          </p:nvPr>
        </p:nvGraphicFramePr>
        <p:xfrm>
          <a:off x="510260" y="3288034"/>
          <a:ext cx="9057539" cy="1354338"/>
        </p:xfrm>
        <a:graphic>
          <a:graphicData uri="http://schemas.openxmlformats.org/drawingml/2006/table">
            <a:tbl>
              <a:tblPr firstRow="1" bandRow="1">
                <a:tableStyleId>{5C22544A-7EE6-4342-B048-85BDC9FD1C3A}</a:tableStyleId>
              </a:tblPr>
              <a:tblGrid>
                <a:gridCol w="2081002">
                  <a:extLst>
                    <a:ext uri="{9D8B030D-6E8A-4147-A177-3AD203B41FA5}">
                      <a16:colId xmlns:a16="http://schemas.microsoft.com/office/drawing/2014/main" val="1876646442"/>
                    </a:ext>
                  </a:extLst>
                </a:gridCol>
                <a:gridCol w="1769533">
                  <a:extLst>
                    <a:ext uri="{9D8B030D-6E8A-4147-A177-3AD203B41FA5}">
                      <a16:colId xmlns:a16="http://schemas.microsoft.com/office/drawing/2014/main" val="2098867584"/>
                    </a:ext>
                  </a:extLst>
                </a:gridCol>
                <a:gridCol w="1701804">
                  <a:extLst>
                    <a:ext uri="{9D8B030D-6E8A-4147-A177-3AD203B41FA5}">
                      <a16:colId xmlns:a16="http://schemas.microsoft.com/office/drawing/2014/main" val="1200618351"/>
                    </a:ext>
                  </a:extLst>
                </a:gridCol>
                <a:gridCol w="3505200">
                  <a:extLst>
                    <a:ext uri="{9D8B030D-6E8A-4147-A177-3AD203B41FA5}">
                      <a16:colId xmlns:a16="http://schemas.microsoft.com/office/drawing/2014/main" val="397886553"/>
                    </a:ext>
                  </a:extLst>
                </a:gridCol>
              </a:tblGrid>
              <a:tr h="394810">
                <a:tc>
                  <a:txBody>
                    <a:bodyPr/>
                    <a:lstStyle/>
                    <a:p>
                      <a:pPr algn="ctr"/>
                      <a:r>
                        <a:rPr kumimoji="1" lang="ja-JP" altLang="en-US" dirty="0">
                          <a:latin typeface="メイリオ" panose="020B0604030504040204" pitchFamily="50" charset="-128"/>
                          <a:ea typeface="メイリオ" panose="020B0604030504040204" pitchFamily="50" charset="-128"/>
                        </a:rPr>
                        <a:t>繰上げ請求</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繰上可能年数</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減額率</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備考</a:t>
                      </a:r>
                    </a:p>
                  </a:txBody>
                  <a:tcPr anchor="ctr"/>
                </a:tc>
                <a:extLst>
                  <a:ext uri="{0D108BD9-81ED-4DB2-BD59-A6C34878D82A}">
                    <a16:rowId xmlns:a16="http://schemas.microsoft.com/office/drawing/2014/main" val="2766906505"/>
                  </a:ext>
                </a:extLst>
              </a:tr>
              <a:tr h="422191">
                <a:tc>
                  <a:txBody>
                    <a:bodyPr/>
                    <a:lstStyle/>
                    <a:p>
                      <a:pPr algn="ct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厚生</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b="1" dirty="0">
                          <a:latin typeface="メイリオ" panose="020B0604030504040204" pitchFamily="50" charset="-128"/>
                          <a:ea typeface="メイリオ" panose="020B0604030504040204" pitchFamily="50" charset="-128"/>
                        </a:rPr>
                        <a:t>最大５年</a:t>
                      </a:r>
                      <a:r>
                        <a:rPr kumimoji="1" lang="en-US" altLang="ja-JP" dirty="0">
                          <a:latin typeface="メイリオ" panose="020B0604030504040204" pitchFamily="50" charset="-128"/>
                          <a:ea typeface="メイリオ" panose="020B0604030504040204" pitchFamily="50" charset="-128"/>
                        </a:rPr>
                        <a:t>(60</a:t>
                      </a:r>
                      <a:r>
                        <a:rPr kumimoji="1" lang="ja-JP" altLang="en-US" dirty="0">
                          <a:latin typeface="メイリオ" panose="020B0604030504040204" pitchFamily="50" charset="-128"/>
                          <a:ea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rPr>
                        <a:t>)</a:t>
                      </a: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最短で</a:t>
                      </a:r>
                      <a:r>
                        <a:rPr kumimoji="1" lang="en-US" altLang="ja-JP" dirty="0">
                          <a:latin typeface="メイリオ" panose="020B0604030504040204" pitchFamily="50" charset="-128"/>
                          <a:ea typeface="メイリオ" panose="020B0604030504040204" pitchFamily="50" charset="-128"/>
                        </a:rPr>
                        <a:t>60</a:t>
                      </a:r>
                      <a:r>
                        <a:rPr kumimoji="1" lang="ja-JP" altLang="en-US" dirty="0">
                          <a:latin typeface="メイリオ" panose="020B0604030504040204" pitchFamily="50" charset="-128"/>
                          <a:ea typeface="メイリオ" panose="020B0604030504040204" pitchFamily="50" charset="-128"/>
                        </a:rPr>
                        <a:t>歳で受給開始</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繰上げ１月につき</a:t>
                      </a:r>
                      <a:r>
                        <a:rPr kumimoji="1" lang="en-US" altLang="ja-JP" b="1" dirty="0">
                          <a:solidFill>
                            <a:schemeClr val="tx1"/>
                          </a:solidFill>
                          <a:latin typeface="メイリオ" panose="020B0604030504040204" pitchFamily="50" charset="-128"/>
                          <a:ea typeface="メイリオ" panose="020B0604030504040204" pitchFamily="50" charset="-128"/>
                        </a:rPr>
                        <a:t>0.4</a:t>
                      </a:r>
                      <a:r>
                        <a:rPr kumimoji="1" lang="ja-JP" altLang="en-US" b="1" dirty="0">
                          <a:solidFill>
                            <a:schemeClr val="tx1"/>
                          </a:solidFill>
                          <a:latin typeface="メイリオ" panose="020B0604030504040204" pitchFamily="50" charset="-128"/>
                          <a:ea typeface="メイリオ" panose="020B0604030504040204" pitchFamily="50" charset="-128"/>
                        </a:rPr>
                        <a:t>％</a:t>
                      </a:r>
                      <a:r>
                        <a:rPr kumimoji="1" lang="ja-JP" altLang="en-US" dirty="0">
                          <a:solidFill>
                            <a:schemeClr val="tx1"/>
                          </a:solidFill>
                          <a:latin typeface="メイリオ" panose="020B0604030504040204" pitchFamily="50" charset="-128"/>
                          <a:ea typeface="メイリオ" panose="020B0604030504040204" pitchFamily="50" charset="-128"/>
                        </a:rPr>
                        <a:t>減額</a:t>
                      </a:r>
                    </a:p>
                  </a:txBody>
                  <a:tcPr anchor="ctr"/>
                </a:tc>
                <a:tc>
                  <a:txBody>
                    <a:bodyPr/>
                    <a:lstStyle/>
                    <a:p>
                      <a:r>
                        <a:rPr kumimoji="1" lang="ja-JP" altLang="en-US" dirty="0">
                          <a:latin typeface="メイリオ" panose="020B0604030504040204" pitchFamily="50" charset="-128"/>
                          <a:ea typeface="メイリオ" panose="020B0604030504040204" pitchFamily="50" charset="-128"/>
                        </a:rPr>
                        <a:t>６０歳に繰上げすると２４</a:t>
                      </a:r>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減額</a:t>
                      </a:r>
                      <a:endParaRPr kumimoji="1" lang="en-US" altLang="ja-JP"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86845625"/>
                  </a:ext>
                </a:extLst>
              </a:tr>
              <a:tr h="536106">
                <a:tc>
                  <a:txBody>
                    <a:bodyPr/>
                    <a:lstStyle/>
                    <a:p>
                      <a:pPr algn="ct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基礎</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６０歳に繰上げすると２４</a:t>
                      </a:r>
                      <a:r>
                        <a:rPr kumimoji="1" lang="en-US" altLang="ja-JP" dirty="0">
                          <a:solidFill>
                            <a:schemeClr val="tx1"/>
                          </a:solidFill>
                          <a:latin typeface="メイリオ" panose="020B0604030504040204" pitchFamily="50" charset="-128"/>
                          <a:ea typeface="メイリオ" panose="020B0604030504040204" pitchFamily="50" charset="-128"/>
                        </a:rPr>
                        <a:t>%</a:t>
                      </a:r>
                      <a:r>
                        <a:rPr kumimoji="1" lang="ja-JP" altLang="en-US" dirty="0">
                          <a:solidFill>
                            <a:schemeClr val="tx1"/>
                          </a:solidFill>
                          <a:latin typeface="メイリオ" panose="020B0604030504040204" pitchFamily="50" charset="-128"/>
                          <a:ea typeface="メイリオ" panose="020B0604030504040204" pitchFamily="50" charset="-128"/>
                        </a:rPr>
                        <a:t>減額</a:t>
                      </a:r>
                      <a:endParaRPr kumimoji="1" lang="en-US" altLang="ja-JP" dirty="0">
                        <a:solidFill>
                          <a:schemeClr val="tx1"/>
                        </a:solidFill>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a:t>
                      </a:r>
                      <a:r>
                        <a:rPr kumimoji="1" lang="en-US" altLang="ja-JP" dirty="0">
                          <a:solidFill>
                            <a:schemeClr val="tx1"/>
                          </a:solidFill>
                          <a:latin typeface="メイリオ" panose="020B0604030504040204" pitchFamily="50" charset="-128"/>
                          <a:ea typeface="メイリオ" panose="020B0604030504040204" pitchFamily="50" charset="-128"/>
                        </a:rPr>
                        <a:t>816,000</a:t>
                      </a:r>
                      <a:r>
                        <a:rPr kumimoji="1" lang="ja-JP" altLang="en-US" dirty="0">
                          <a:solidFill>
                            <a:schemeClr val="tx1"/>
                          </a:solidFill>
                          <a:latin typeface="メイリオ" panose="020B0604030504040204" pitchFamily="50" charset="-128"/>
                          <a:ea typeface="メイリオ" panose="020B0604030504040204" pitchFamily="50" charset="-128"/>
                        </a:rPr>
                        <a:t>円</a:t>
                      </a:r>
                      <a:r>
                        <a:rPr kumimoji="1" lang="en-US" altLang="ja-JP" dirty="0">
                          <a:solidFill>
                            <a:schemeClr val="tx1"/>
                          </a:solidFill>
                          <a:latin typeface="メイリオ" panose="020B0604030504040204" pitchFamily="50" charset="-128"/>
                          <a:ea typeface="メイリオ" panose="020B0604030504040204" pitchFamily="50" charset="-128"/>
                        </a:rPr>
                        <a:t>×76</a:t>
                      </a:r>
                      <a:r>
                        <a:rPr kumimoji="1" lang="ja-JP" altLang="en-US" dirty="0">
                          <a:solidFill>
                            <a:schemeClr val="tx1"/>
                          </a:solidFill>
                          <a:latin typeface="メイリオ" panose="020B0604030504040204" pitchFamily="50" charset="-128"/>
                          <a:ea typeface="メイリオ" panose="020B0604030504040204" pitchFamily="50" charset="-128"/>
                        </a:rPr>
                        <a:t>％＝</a:t>
                      </a:r>
                      <a:r>
                        <a:rPr kumimoji="1" lang="en-US" altLang="ja-JP" dirty="0">
                          <a:solidFill>
                            <a:schemeClr val="tx1"/>
                          </a:solidFill>
                          <a:latin typeface="メイリオ" panose="020B0604030504040204" pitchFamily="50" charset="-128"/>
                          <a:ea typeface="メイリオ" panose="020B0604030504040204" pitchFamily="50" charset="-128"/>
                        </a:rPr>
                        <a:t>620,160</a:t>
                      </a:r>
                      <a:r>
                        <a:rPr kumimoji="1" lang="ja-JP" altLang="en-US" dirty="0">
                          <a:solidFill>
                            <a:schemeClr val="tx1"/>
                          </a:solidFill>
                          <a:latin typeface="メイリオ" panose="020B0604030504040204" pitchFamily="50" charset="-128"/>
                          <a:ea typeface="メイリオ" panose="020B0604030504040204" pitchFamily="50" charset="-128"/>
                        </a:rPr>
                        <a:t>円＞</a:t>
                      </a:r>
                      <a:endParaRPr kumimoji="1" lang="en-US" altLang="ja-JP"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540158789"/>
                  </a:ext>
                </a:extLst>
              </a:tr>
            </a:tbl>
          </a:graphicData>
        </a:graphic>
      </p:graphicFrame>
      <p:graphicFrame>
        <p:nvGraphicFramePr>
          <p:cNvPr id="18" name="表 17">
            <a:extLst>
              <a:ext uri="{FF2B5EF4-FFF2-40B4-BE49-F238E27FC236}">
                <a16:creationId xmlns:a16="http://schemas.microsoft.com/office/drawing/2014/main" id="{EFB2280E-40BB-42D4-9DA9-7ADE8C968858}"/>
              </a:ext>
            </a:extLst>
          </p:cNvPr>
          <p:cNvGraphicFramePr>
            <a:graphicFrameLocks noGrp="1"/>
          </p:cNvGraphicFramePr>
          <p:nvPr>
            <p:extLst>
              <p:ext uri="{D42A27DB-BD31-4B8C-83A1-F6EECF244321}">
                <p14:modId xmlns:p14="http://schemas.microsoft.com/office/powerpoint/2010/main" val="3698935180"/>
              </p:ext>
            </p:extLst>
          </p:nvPr>
        </p:nvGraphicFramePr>
        <p:xfrm>
          <a:off x="498482" y="5239234"/>
          <a:ext cx="9108339" cy="1409621"/>
        </p:xfrm>
        <a:graphic>
          <a:graphicData uri="http://schemas.openxmlformats.org/drawingml/2006/table">
            <a:tbl>
              <a:tblPr firstRow="1" bandRow="1">
                <a:tableStyleId>{5C22544A-7EE6-4342-B048-85BDC9FD1C3A}</a:tableStyleId>
              </a:tblPr>
              <a:tblGrid>
                <a:gridCol w="2055602">
                  <a:extLst>
                    <a:ext uri="{9D8B030D-6E8A-4147-A177-3AD203B41FA5}">
                      <a16:colId xmlns:a16="http://schemas.microsoft.com/office/drawing/2014/main" val="1876646442"/>
                    </a:ext>
                  </a:extLst>
                </a:gridCol>
                <a:gridCol w="1811866">
                  <a:extLst>
                    <a:ext uri="{9D8B030D-6E8A-4147-A177-3AD203B41FA5}">
                      <a16:colId xmlns:a16="http://schemas.microsoft.com/office/drawing/2014/main" val="2098867584"/>
                    </a:ext>
                  </a:extLst>
                </a:gridCol>
                <a:gridCol w="1710271">
                  <a:extLst>
                    <a:ext uri="{9D8B030D-6E8A-4147-A177-3AD203B41FA5}">
                      <a16:colId xmlns:a16="http://schemas.microsoft.com/office/drawing/2014/main" val="1200618351"/>
                    </a:ext>
                  </a:extLst>
                </a:gridCol>
                <a:gridCol w="3530600">
                  <a:extLst>
                    <a:ext uri="{9D8B030D-6E8A-4147-A177-3AD203B41FA5}">
                      <a16:colId xmlns:a16="http://schemas.microsoft.com/office/drawing/2014/main" val="397886553"/>
                    </a:ext>
                  </a:extLst>
                </a:gridCol>
              </a:tblGrid>
              <a:tr h="408657">
                <a:tc>
                  <a:txBody>
                    <a:bodyPr/>
                    <a:lstStyle/>
                    <a:p>
                      <a:pPr algn="ctr"/>
                      <a:r>
                        <a:rPr kumimoji="1" lang="ja-JP" altLang="en-US" dirty="0">
                          <a:latin typeface="メイリオ" panose="020B0604030504040204" pitchFamily="50" charset="-128"/>
                          <a:ea typeface="メイリオ" panose="020B0604030504040204" pitchFamily="50" charset="-128"/>
                        </a:rPr>
                        <a:t>繰下げ請求</a:t>
                      </a: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繰下可能年数</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増額率</a:t>
                      </a:r>
                    </a:p>
                  </a:txBody>
                  <a:tcPr anchor="ctr"/>
                </a:tc>
                <a:tc>
                  <a:txBody>
                    <a:bodyPr/>
                    <a:lstStyle/>
                    <a:p>
                      <a:pPr algn="ctr"/>
                      <a:r>
                        <a:rPr kumimoji="1" lang="ja-JP" altLang="en-US" dirty="0">
                          <a:latin typeface="メイリオ" panose="020B0604030504040204" pitchFamily="50" charset="-128"/>
                          <a:ea typeface="メイリオ" panose="020B0604030504040204" pitchFamily="50" charset="-128"/>
                        </a:rPr>
                        <a:t>備考</a:t>
                      </a:r>
                    </a:p>
                  </a:txBody>
                  <a:tcPr anchor="ctr"/>
                </a:tc>
                <a:extLst>
                  <a:ext uri="{0D108BD9-81ED-4DB2-BD59-A6C34878D82A}">
                    <a16:rowId xmlns:a16="http://schemas.microsoft.com/office/drawing/2014/main" val="2766906505"/>
                  </a:ext>
                </a:extLst>
              </a:tr>
              <a:tr h="416502">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厚生</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(2</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b="1" dirty="0">
                          <a:latin typeface="メイリオ" panose="020B0604030504040204" pitchFamily="50" charset="-128"/>
                          <a:ea typeface="メイリオ" panose="020B0604030504040204" pitchFamily="50" charset="-128"/>
                        </a:rPr>
                        <a:t>最大１０年</a:t>
                      </a:r>
                      <a:r>
                        <a:rPr kumimoji="1" lang="en-US" altLang="ja-JP" dirty="0">
                          <a:latin typeface="メイリオ" panose="020B0604030504040204" pitchFamily="50" charset="-128"/>
                          <a:ea typeface="メイリオ" panose="020B0604030504040204" pitchFamily="50" charset="-128"/>
                        </a:rPr>
                        <a:t>(120</a:t>
                      </a:r>
                      <a:r>
                        <a:rPr kumimoji="1" lang="ja-JP" altLang="en-US" dirty="0">
                          <a:latin typeface="メイリオ" panose="020B0604030504040204" pitchFamily="50" charset="-128"/>
                          <a:ea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rPr>
                        <a:t>)</a:t>
                      </a:r>
                    </a:p>
                    <a:p>
                      <a:r>
                        <a:rPr kumimoji="1" lang="en-US" altLang="ja-JP" dirty="0">
                          <a:latin typeface="メイリオ" panose="020B0604030504040204" pitchFamily="50" charset="-128"/>
                          <a:ea typeface="メイリオ" panose="020B0604030504040204" pitchFamily="50" charset="-128"/>
                        </a:rPr>
                        <a:t>(</a:t>
                      </a:r>
                      <a:r>
                        <a:rPr kumimoji="1" lang="ja-JP" altLang="en-US" dirty="0">
                          <a:latin typeface="メイリオ" panose="020B0604030504040204" pitchFamily="50" charset="-128"/>
                          <a:ea typeface="メイリオ" panose="020B0604030504040204" pitchFamily="50" charset="-128"/>
                        </a:rPr>
                        <a:t>最大</a:t>
                      </a:r>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歳で受給開始</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rowSpan="2">
                  <a:txBody>
                    <a:bodyPr/>
                    <a:lstStyle/>
                    <a:p>
                      <a:r>
                        <a:rPr kumimoji="1" lang="ja-JP" altLang="en-US" dirty="0">
                          <a:latin typeface="メイリオ" panose="020B0604030504040204" pitchFamily="50" charset="-128"/>
                          <a:ea typeface="メイリオ" panose="020B0604030504040204" pitchFamily="50" charset="-128"/>
                        </a:rPr>
                        <a:t>繰下げ１月につき</a:t>
                      </a:r>
                      <a:endParaRPr kumimoji="1" lang="en-US" altLang="ja-JP" dirty="0">
                        <a:latin typeface="メイリオ" panose="020B0604030504040204" pitchFamily="50" charset="-128"/>
                        <a:ea typeface="メイリオ" panose="020B0604030504040204" pitchFamily="50" charset="-128"/>
                      </a:endParaRPr>
                    </a:p>
                    <a:p>
                      <a:r>
                        <a:rPr kumimoji="1" lang="en-US" altLang="ja-JP" dirty="0">
                          <a:latin typeface="メイリオ" panose="020B0604030504040204" pitchFamily="50" charset="-128"/>
                          <a:ea typeface="メイリオ" panose="020B0604030504040204" pitchFamily="50" charset="-128"/>
                        </a:rPr>
                        <a:t>0.7</a:t>
                      </a:r>
                      <a:r>
                        <a:rPr kumimoji="1" lang="ja-JP" altLang="en-US" dirty="0">
                          <a:latin typeface="メイリオ" panose="020B0604030504040204" pitchFamily="50" charset="-128"/>
                          <a:ea typeface="メイリオ" panose="020B0604030504040204" pitchFamily="50" charset="-128"/>
                        </a:rPr>
                        <a:t>％増額</a:t>
                      </a:r>
                    </a:p>
                  </a:txBody>
                  <a:tcPr anchor="ctr"/>
                </a:tc>
                <a:tc>
                  <a:txBody>
                    <a:bodyPr/>
                    <a:lstStyle/>
                    <a:p>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歳に繰下げすると</a:t>
                      </a:r>
                      <a:r>
                        <a:rPr kumimoji="1" lang="en-US" altLang="ja-JP" dirty="0">
                          <a:latin typeface="メイリオ" panose="020B0604030504040204" pitchFamily="50" charset="-128"/>
                          <a:ea typeface="メイリオ" panose="020B0604030504040204" pitchFamily="50" charset="-128"/>
                        </a:rPr>
                        <a:t>84%</a:t>
                      </a:r>
                      <a:r>
                        <a:rPr kumimoji="1" lang="ja-JP" altLang="en-US" dirty="0">
                          <a:latin typeface="メイリオ" panose="020B0604030504040204" pitchFamily="50" charset="-128"/>
                          <a:ea typeface="メイリオ" panose="020B0604030504040204" pitchFamily="50" charset="-128"/>
                        </a:rPr>
                        <a:t>増額</a:t>
                      </a:r>
                      <a:endParaRPr kumimoji="1" lang="en-US" altLang="ja-JP"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4186845625"/>
                  </a:ext>
                </a:extLst>
              </a:tr>
              <a:tr h="584462">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rPr>
                        <a:t>老齢</a:t>
                      </a:r>
                      <a:r>
                        <a:rPr kumimoji="1" lang="ja-JP" altLang="en-US" b="1" dirty="0">
                          <a:latin typeface="メイリオ" panose="020B0604030504040204" pitchFamily="50" charset="-128"/>
                          <a:ea typeface="メイリオ" panose="020B0604030504040204" pitchFamily="50" charset="-128"/>
                        </a:rPr>
                        <a:t>基礎</a:t>
                      </a:r>
                      <a:r>
                        <a:rPr kumimoji="1" lang="ja-JP" altLang="en-US" dirty="0">
                          <a:latin typeface="メイリオ" panose="020B0604030504040204" pitchFamily="50" charset="-128"/>
                          <a:ea typeface="メイリオ" panose="020B0604030504040204" pitchFamily="50" charset="-128"/>
                        </a:rPr>
                        <a:t>年金</a:t>
                      </a:r>
                      <a:r>
                        <a:rPr kumimoji="1" lang="en-US" altLang="ja-JP" dirty="0">
                          <a:latin typeface="メイリオ" panose="020B0604030504040204" pitchFamily="50" charset="-128"/>
                          <a:ea typeface="メイリオ" panose="020B0604030504040204" pitchFamily="50" charset="-128"/>
                        </a:rPr>
                        <a:t>(1</a:t>
                      </a:r>
                      <a:r>
                        <a:rPr kumimoji="1" lang="ja-JP" altLang="en-US" dirty="0">
                          <a:latin typeface="メイリオ" panose="020B0604030504040204" pitchFamily="50" charset="-128"/>
                          <a:ea typeface="メイリオ" panose="020B0604030504040204" pitchFamily="50" charset="-128"/>
                        </a:rPr>
                        <a:t>階</a:t>
                      </a:r>
                      <a:r>
                        <a:rPr kumimoji="1" lang="en-US" altLang="ja-JP" dirty="0">
                          <a:latin typeface="メイリオ" panose="020B0604030504040204" pitchFamily="50" charset="-128"/>
                          <a:ea typeface="メイリオ" panose="020B0604030504040204" pitchFamily="50" charset="-128"/>
                        </a:rPr>
                        <a:t>)</a:t>
                      </a:r>
                      <a:endParaRPr kumimoji="1" lang="ja-JP" altLang="en-US" dirty="0">
                        <a:latin typeface="メイリオ" panose="020B0604030504040204" pitchFamily="50" charset="-128"/>
                        <a:ea typeface="メイリオ" panose="020B0604030504040204" pitchFamily="50" charset="-128"/>
                      </a:endParaRPr>
                    </a:p>
                  </a:txBody>
                  <a:tcPr anchor="ct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dirty="0">
                          <a:latin typeface="メイリオ" panose="020B0604030504040204" pitchFamily="50" charset="-128"/>
                          <a:ea typeface="メイリオ" panose="020B0604030504040204" pitchFamily="50" charset="-128"/>
                        </a:rPr>
                        <a:t>75</a:t>
                      </a:r>
                      <a:r>
                        <a:rPr kumimoji="1" lang="ja-JP" altLang="en-US" dirty="0">
                          <a:latin typeface="メイリオ" panose="020B0604030504040204" pitchFamily="50" charset="-128"/>
                          <a:ea typeface="メイリオ" panose="020B0604030504040204" pitchFamily="50" charset="-128"/>
                        </a:rPr>
                        <a:t>歳に繰下げすると</a:t>
                      </a:r>
                      <a:r>
                        <a:rPr kumimoji="1" lang="en-US" altLang="ja-JP" dirty="0">
                          <a:latin typeface="メイリオ" panose="020B0604030504040204" pitchFamily="50" charset="-128"/>
                          <a:ea typeface="メイリオ" panose="020B0604030504040204" pitchFamily="50" charset="-128"/>
                        </a:rPr>
                        <a:t>84%</a:t>
                      </a:r>
                      <a:r>
                        <a:rPr kumimoji="1" lang="ja-JP" altLang="en-US" dirty="0">
                          <a:latin typeface="メイリオ" panose="020B0604030504040204" pitchFamily="50" charset="-128"/>
                          <a:ea typeface="メイリオ" panose="020B0604030504040204" pitchFamily="50" charset="-128"/>
                        </a:rPr>
                        <a:t>増額</a:t>
                      </a:r>
                      <a:endParaRPr kumimoji="1" lang="en-US" altLang="ja-JP" dirty="0">
                        <a:latin typeface="メイリオ" panose="020B0604030504040204" pitchFamily="50" charset="-128"/>
                        <a:ea typeface="メイリオ"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a:t>
                      </a:r>
                      <a:r>
                        <a:rPr kumimoji="1" lang="en-US" altLang="ja-JP" dirty="0">
                          <a:solidFill>
                            <a:schemeClr val="tx1"/>
                          </a:solidFill>
                          <a:latin typeface="メイリオ" panose="020B0604030504040204" pitchFamily="50" charset="-128"/>
                          <a:ea typeface="メイリオ" panose="020B0604030504040204" pitchFamily="50" charset="-128"/>
                        </a:rPr>
                        <a:t>816,000</a:t>
                      </a:r>
                      <a:r>
                        <a:rPr kumimoji="1" lang="ja-JP" altLang="en-US" dirty="0">
                          <a:solidFill>
                            <a:schemeClr val="tx1"/>
                          </a:solidFill>
                          <a:latin typeface="メイリオ" panose="020B0604030504040204" pitchFamily="50" charset="-128"/>
                          <a:ea typeface="メイリオ" panose="020B0604030504040204" pitchFamily="50" charset="-128"/>
                        </a:rPr>
                        <a:t>円</a:t>
                      </a:r>
                      <a:r>
                        <a:rPr kumimoji="1" lang="en-US" altLang="ja-JP" dirty="0">
                          <a:solidFill>
                            <a:schemeClr val="tx1"/>
                          </a:solidFill>
                          <a:latin typeface="メイリオ" panose="020B0604030504040204" pitchFamily="50" charset="-128"/>
                          <a:ea typeface="メイリオ" panose="020B0604030504040204" pitchFamily="50" charset="-128"/>
                        </a:rPr>
                        <a:t>×184</a:t>
                      </a:r>
                      <a:r>
                        <a:rPr kumimoji="1" lang="ja-JP" altLang="en-US" dirty="0">
                          <a:solidFill>
                            <a:schemeClr val="tx1"/>
                          </a:solidFill>
                          <a:latin typeface="メイリオ" panose="020B0604030504040204" pitchFamily="50" charset="-128"/>
                          <a:ea typeface="メイリオ" panose="020B0604030504040204" pitchFamily="50" charset="-128"/>
                        </a:rPr>
                        <a:t>％＝</a:t>
                      </a:r>
                      <a:r>
                        <a:rPr kumimoji="1" lang="en-US" altLang="ja-JP" dirty="0">
                          <a:solidFill>
                            <a:schemeClr val="tx1"/>
                          </a:solidFill>
                          <a:latin typeface="メイリオ" panose="020B0604030504040204" pitchFamily="50" charset="-128"/>
                          <a:ea typeface="メイリオ" panose="020B0604030504040204" pitchFamily="50" charset="-128"/>
                        </a:rPr>
                        <a:t>1,501,440</a:t>
                      </a:r>
                      <a:r>
                        <a:rPr kumimoji="1" lang="ja-JP" altLang="en-US" dirty="0">
                          <a:solidFill>
                            <a:schemeClr val="tx1"/>
                          </a:solidFill>
                          <a:latin typeface="メイリオ" panose="020B0604030504040204" pitchFamily="50" charset="-128"/>
                          <a:ea typeface="メイリオ" panose="020B0604030504040204" pitchFamily="50" charset="-128"/>
                        </a:rPr>
                        <a:t>円＞</a:t>
                      </a:r>
                      <a:endParaRPr kumimoji="1" lang="en-US" altLang="ja-JP" dirty="0">
                        <a:solidFill>
                          <a:schemeClr val="tx1"/>
                        </a:solidFill>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159976352"/>
                  </a:ext>
                </a:extLst>
              </a:tr>
            </a:tbl>
          </a:graphicData>
        </a:graphic>
      </p:graphicFrame>
      <p:sp>
        <p:nvSpPr>
          <p:cNvPr id="2" name="テキスト ボックス 1">
            <a:extLst>
              <a:ext uri="{FF2B5EF4-FFF2-40B4-BE49-F238E27FC236}">
                <a16:creationId xmlns:a16="http://schemas.microsoft.com/office/drawing/2014/main" id="{292D0EB6-0C81-4FF8-9E3C-A9F70077A650}"/>
              </a:ext>
            </a:extLst>
          </p:cNvPr>
          <p:cNvSpPr txBox="1"/>
          <p:nvPr/>
        </p:nvSpPr>
        <p:spPr>
          <a:xfrm>
            <a:off x="510260" y="4660417"/>
            <a:ext cx="8669203"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a:t>
            </a:r>
            <a:r>
              <a:rPr kumimoji="1" lang="ja-JP" altLang="en-US" sz="1400" dirty="0">
                <a:latin typeface="メイリオ" panose="020B0604030504040204" pitchFamily="50" charset="-128"/>
                <a:ea typeface="メイリオ" panose="020B0604030504040204" pitchFamily="50" charset="-128"/>
              </a:rPr>
              <a:t>繰上げ請求のデメリット＞</a:t>
            </a:r>
            <a:endParaRPr kumimoji="1"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「減額された額が一生続く」「</a:t>
            </a:r>
            <a:r>
              <a:rPr kumimoji="1" lang="ja-JP" altLang="en-US" sz="1400" dirty="0">
                <a:latin typeface="メイリオ" panose="020B0604030504040204" pitchFamily="50" charset="-128"/>
                <a:ea typeface="メイリオ" panose="020B0604030504040204" pitchFamily="50" charset="-128"/>
              </a:rPr>
              <a:t>繰上げ請求は取り消しできない」等のデメリットもあります。</a:t>
            </a:r>
          </a:p>
        </p:txBody>
      </p:sp>
      <p:sp>
        <p:nvSpPr>
          <p:cNvPr id="11" name="正方形/長方形 10">
            <a:extLst>
              <a:ext uri="{FF2B5EF4-FFF2-40B4-BE49-F238E27FC236}">
                <a16:creationId xmlns:a16="http://schemas.microsoft.com/office/drawing/2014/main" id="{240644F3-063F-448F-8818-5DD824F48F8C}"/>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3" name="直線コネクタ 12">
            <a:extLst>
              <a:ext uri="{FF2B5EF4-FFF2-40B4-BE49-F238E27FC236}">
                <a16:creationId xmlns:a16="http://schemas.microsoft.com/office/drawing/2014/main" id="{53A77BA8-B6BB-405D-BC82-3B7AF39F0EDD}"/>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4B903963-B70B-42F3-B73B-5E2777B10E4E}"/>
              </a:ext>
            </a:extLst>
          </p:cNvPr>
          <p:cNvSpPr/>
          <p:nvPr/>
        </p:nvSpPr>
        <p:spPr>
          <a:xfrm>
            <a:off x="140907" y="584477"/>
            <a:ext cx="9173444" cy="49304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（参考）一般的な年金受給の流れ、公的年金の繰上げ請求と繰下げ請求</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8D14B824-A34E-4321-B6DA-E568B59430F7}"/>
              </a:ext>
            </a:extLst>
          </p:cNvPr>
          <p:cNvSpPr/>
          <p:nvPr/>
        </p:nvSpPr>
        <p:spPr>
          <a:xfrm>
            <a:off x="397933" y="1087779"/>
            <a:ext cx="9256334" cy="1603391"/>
          </a:xfrm>
          <a:prstGeom prst="roundRect">
            <a:avLst>
              <a:gd name="adj" fmla="val 356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dirty="0">
                <a:solidFill>
                  <a:schemeClr val="tx1"/>
                </a:solidFill>
              </a:rPr>
              <a:t>【</a:t>
            </a:r>
            <a:r>
              <a:rPr kumimoji="1" lang="ja-JP" altLang="en-US" b="1" dirty="0">
                <a:solidFill>
                  <a:schemeClr val="tx1"/>
                </a:solidFill>
              </a:rPr>
              <a:t>一般的な年金受給の流れ</a:t>
            </a:r>
            <a:r>
              <a:rPr kumimoji="1" lang="en-US" altLang="ja-JP" dirty="0">
                <a:solidFill>
                  <a:schemeClr val="tx1"/>
                </a:solidFill>
              </a:rPr>
              <a:t>】</a:t>
            </a:r>
          </a:p>
          <a:p>
            <a:endParaRPr kumimoji="1" lang="en-US" altLang="ja-JP" dirty="0">
              <a:solidFill>
                <a:schemeClr val="tx1"/>
              </a:solidFill>
            </a:endParaRPr>
          </a:p>
        </p:txBody>
      </p:sp>
      <p:graphicFrame>
        <p:nvGraphicFramePr>
          <p:cNvPr id="4" name="表 3">
            <a:extLst>
              <a:ext uri="{FF2B5EF4-FFF2-40B4-BE49-F238E27FC236}">
                <a16:creationId xmlns:a16="http://schemas.microsoft.com/office/drawing/2014/main" id="{3DC77E31-CFC4-4473-86C5-BA046E6AB801}"/>
              </a:ext>
            </a:extLst>
          </p:cNvPr>
          <p:cNvGraphicFramePr>
            <a:graphicFrameLocks noGrp="1"/>
          </p:cNvGraphicFramePr>
          <p:nvPr/>
        </p:nvGraphicFramePr>
        <p:xfrm>
          <a:off x="498483" y="1529510"/>
          <a:ext cx="2642758" cy="1016062"/>
        </p:xfrm>
        <a:graphic>
          <a:graphicData uri="http://schemas.openxmlformats.org/drawingml/2006/table">
            <a:tbl>
              <a:tblPr firstRow="1" bandRow="1">
                <a:tableStyleId>{5C22544A-7EE6-4342-B048-85BDC9FD1C3A}</a:tableStyleId>
              </a:tblPr>
              <a:tblGrid>
                <a:gridCol w="2642758">
                  <a:extLst>
                    <a:ext uri="{9D8B030D-6E8A-4147-A177-3AD203B41FA5}">
                      <a16:colId xmlns:a16="http://schemas.microsoft.com/office/drawing/2014/main" val="606468609"/>
                    </a:ext>
                  </a:extLst>
                </a:gridCol>
              </a:tblGrid>
              <a:tr h="1016062">
                <a:tc>
                  <a:txBody>
                    <a:bodyPr/>
                    <a:lstStyle/>
                    <a:p>
                      <a:pPr marL="0" marR="0" lvl="0" indent="0" algn="l" defTabSz="742950" rtl="0" eaLnBrk="1" fontAlgn="auto" latinLnBrk="0" hangingPunct="1">
                        <a:lnSpc>
                          <a:spcPts val="2400"/>
                        </a:lnSpc>
                        <a:spcBef>
                          <a:spcPts val="0"/>
                        </a:spcBef>
                        <a:spcAft>
                          <a:spcPts val="0"/>
                        </a:spcAft>
                        <a:buClrTx/>
                        <a:buSzTx/>
                        <a:buFontTx/>
                        <a:buNone/>
                        <a:tabLst/>
                        <a:defRPr/>
                      </a:pPr>
                      <a:r>
                        <a:rPr kumimoji="1" lang="ja-JP" altLang="en-US" dirty="0">
                          <a:solidFill>
                            <a:schemeClr val="tx1"/>
                          </a:solidFill>
                        </a:rPr>
                        <a:t>６５歳の誕生日の</a:t>
                      </a:r>
                      <a:endParaRPr kumimoji="1" lang="en-US" altLang="ja-JP" dirty="0">
                        <a:solidFill>
                          <a:schemeClr val="tx1"/>
                        </a:solidFill>
                      </a:endParaRPr>
                    </a:p>
                    <a:p>
                      <a:pPr marL="0" marR="0" lvl="0" indent="0" algn="l" defTabSz="742950" rtl="0" eaLnBrk="1" fontAlgn="auto" latinLnBrk="0" hangingPunct="1">
                        <a:lnSpc>
                          <a:spcPts val="2400"/>
                        </a:lnSpc>
                        <a:spcBef>
                          <a:spcPts val="0"/>
                        </a:spcBef>
                        <a:spcAft>
                          <a:spcPts val="0"/>
                        </a:spcAft>
                        <a:buClrTx/>
                        <a:buSzTx/>
                        <a:buFontTx/>
                        <a:buNone/>
                        <a:tabLst/>
                        <a:defRPr/>
                      </a:pPr>
                      <a:r>
                        <a:rPr kumimoji="1" lang="ja-JP" altLang="en-US" dirty="0">
                          <a:solidFill>
                            <a:schemeClr val="tx1"/>
                          </a:solidFill>
                        </a:rPr>
                        <a:t>約１～３か月前、年金請求書が自宅に送付されます</a:t>
                      </a:r>
                      <a:endParaRPr kumimoji="1" lang="en-US" altLang="ja-JP"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5" name="矢印: 右 4">
            <a:extLst>
              <a:ext uri="{FF2B5EF4-FFF2-40B4-BE49-F238E27FC236}">
                <a16:creationId xmlns:a16="http://schemas.microsoft.com/office/drawing/2014/main" id="{809F646C-641C-4956-95C2-5BEEFDA0297F}"/>
              </a:ext>
            </a:extLst>
          </p:cNvPr>
          <p:cNvSpPr/>
          <p:nvPr/>
        </p:nvSpPr>
        <p:spPr>
          <a:xfrm>
            <a:off x="3305456" y="1754661"/>
            <a:ext cx="452487" cy="499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4" name="表 13">
            <a:extLst>
              <a:ext uri="{FF2B5EF4-FFF2-40B4-BE49-F238E27FC236}">
                <a16:creationId xmlns:a16="http://schemas.microsoft.com/office/drawing/2014/main" id="{40E6FF8E-8A38-4548-BD3B-2CEFF8A415D0}"/>
              </a:ext>
            </a:extLst>
          </p:cNvPr>
          <p:cNvGraphicFramePr>
            <a:graphicFrameLocks noGrp="1"/>
          </p:cNvGraphicFramePr>
          <p:nvPr/>
        </p:nvGraphicFramePr>
        <p:xfrm>
          <a:off x="3920757" y="1529527"/>
          <a:ext cx="2785228" cy="1016063"/>
        </p:xfrm>
        <a:graphic>
          <a:graphicData uri="http://schemas.openxmlformats.org/drawingml/2006/table">
            <a:tbl>
              <a:tblPr firstRow="1" bandRow="1">
                <a:tableStyleId>{5C22544A-7EE6-4342-B048-85BDC9FD1C3A}</a:tableStyleId>
              </a:tblPr>
              <a:tblGrid>
                <a:gridCol w="2785228">
                  <a:extLst>
                    <a:ext uri="{9D8B030D-6E8A-4147-A177-3AD203B41FA5}">
                      <a16:colId xmlns:a16="http://schemas.microsoft.com/office/drawing/2014/main" val="606468609"/>
                    </a:ext>
                  </a:extLst>
                </a:gridCol>
              </a:tblGrid>
              <a:tr h="1016063">
                <a:tc>
                  <a:txBody>
                    <a:bodyPr/>
                    <a:lstStyle/>
                    <a:p>
                      <a:pPr>
                        <a:lnSpc>
                          <a:spcPts val="2400"/>
                        </a:lnSpc>
                      </a:pPr>
                      <a:r>
                        <a:rPr kumimoji="1" lang="ja-JP" altLang="en-US" sz="1463" b="1" kern="1200" dirty="0">
                          <a:solidFill>
                            <a:schemeClr val="tx1"/>
                          </a:solidFill>
                          <a:latin typeface="+mn-lt"/>
                          <a:ea typeface="+mn-ea"/>
                          <a:cs typeface="+mn-cs"/>
                        </a:rPr>
                        <a:t>誕生日以降に必要事項を記入し、添付書類を添えて公立学校共済組合又は年金事務所へ提出</a:t>
                      </a:r>
                      <a:endParaRPr kumimoji="1" lang="en-US" altLang="ja-JP" sz="1463" b="1" kern="1200" dirty="0">
                        <a:solidFill>
                          <a:schemeClr val="tx1"/>
                        </a:solidFill>
                        <a:latin typeface="+mn-lt"/>
                        <a:ea typeface="+mn-ea"/>
                        <a:cs typeface="+mn-cs"/>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19" name="矢印: 右 18">
            <a:extLst>
              <a:ext uri="{FF2B5EF4-FFF2-40B4-BE49-F238E27FC236}">
                <a16:creationId xmlns:a16="http://schemas.microsoft.com/office/drawing/2014/main" id="{CBC5E619-C313-4239-8B70-45FAB0C20D54}"/>
              </a:ext>
            </a:extLst>
          </p:cNvPr>
          <p:cNvSpPr/>
          <p:nvPr/>
        </p:nvSpPr>
        <p:spPr>
          <a:xfrm>
            <a:off x="6828280" y="1775796"/>
            <a:ext cx="452487" cy="499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0" name="表 19">
            <a:extLst>
              <a:ext uri="{FF2B5EF4-FFF2-40B4-BE49-F238E27FC236}">
                <a16:creationId xmlns:a16="http://schemas.microsoft.com/office/drawing/2014/main" id="{6BBDBC2A-7C04-4037-BA3C-608E1245FB39}"/>
              </a:ext>
            </a:extLst>
          </p:cNvPr>
          <p:cNvGraphicFramePr>
            <a:graphicFrameLocks noGrp="1"/>
          </p:cNvGraphicFramePr>
          <p:nvPr/>
        </p:nvGraphicFramePr>
        <p:xfrm>
          <a:off x="7403062" y="1518312"/>
          <a:ext cx="2105005" cy="1016063"/>
        </p:xfrm>
        <a:graphic>
          <a:graphicData uri="http://schemas.openxmlformats.org/drawingml/2006/table">
            <a:tbl>
              <a:tblPr firstRow="1" bandRow="1">
                <a:tableStyleId>{5C22544A-7EE6-4342-B048-85BDC9FD1C3A}</a:tableStyleId>
              </a:tblPr>
              <a:tblGrid>
                <a:gridCol w="2105005">
                  <a:extLst>
                    <a:ext uri="{9D8B030D-6E8A-4147-A177-3AD203B41FA5}">
                      <a16:colId xmlns:a16="http://schemas.microsoft.com/office/drawing/2014/main" val="606468609"/>
                    </a:ext>
                  </a:extLst>
                </a:gridCol>
              </a:tblGrid>
              <a:tr h="1016063">
                <a:tc>
                  <a:txBody>
                    <a:bodyPr/>
                    <a:lstStyle/>
                    <a:p>
                      <a:pPr>
                        <a:lnSpc>
                          <a:spcPts val="2500"/>
                        </a:lnSpc>
                      </a:pPr>
                      <a:r>
                        <a:rPr kumimoji="1" lang="ja-JP" altLang="en-US" dirty="0">
                          <a:solidFill>
                            <a:schemeClr val="tx1"/>
                          </a:solidFill>
                        </a:rPr>
                        <a:t>請求書受付後、３～４か月後に、初回入金</a:t>
                      </a:r>
                      <a:endParaRPr kumimoji="1" lang="en-US" altLang="ja-JP" dirty="0">
                        <a:solidFill>
                          <a:schemeClr val="tx1"/>
                        </a:solidFill>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4862867"/>
                  </a:ext>
                </a:extLst>
              </a:tr>
            </a:tbl>
          </a:graphicData>
        </a:graphic>
      </p:graphicFrame>
      <p:sp>
        <p:nvSpPr>
          <p:cNvPr id="6" name="スライド番号プレースホルダー 5">
            <a:extLst>
              <a:ext uri="{FF2B5EF4-FFF2-40B4-BE49-F238E27FC236}">
                <a16:creationId xmlns:a16="http://schemas.microsoft.com/office/drawing/2014/main" id="{490E5B5C-5F4A-417C-A828-B31C4F81AB73}"/>
              </a:ext>
            </a:extLst>
          </p:cNvPr>
          <p:cNvSpPr>
            <a:spLocks noGrp="1"/>
          </p:cNvSpPr>
          <p:nvPr>
            <p:ph type="sldNum" sz="quarter" idx="12"/>
          </p:nvPr>
        </p:nvSpPr>
        <p:spPr>
          <a:xfrm>
            <a:off x="7660143" y="6595841"/>
            <a:ext cx="2228850" cy="365125"/>
          </a:xfrm>
        </p:spPr>
        <p:txBody>
          <a:bodyPr/>
          <a:lstStyle/>
          <a:p>
            <a:fld id="{5B6709DF-EC61-433D-BD3A-50B4378470A9}" type="slidenum">
              <a:rPr kumimoji="1" lang="ja-JP" altLang="en-US" smtClean="0"/>
              <a:t>40</a:t>
            </a:fld>
            <a:endParaRPr kumimoji="1" lang="ja-JP" altLang="en-US" dirty="0"/>
          </a:p>
        </p:txBody>
      </p:sp>
    </p:spTree>
    <p:extLst>
      <p:ext uri="{BB962C8B-B14F-4D97-AF65-F5344CB8AC3E}">
        <p14:creationId xmlns:p14="http://schemas.microsoft.com/office/powerpoint/2010/main" val="17313082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4BB64BA5-7E74-417F-AA13-C46F1739C846}"/>
              </a:ext>
            </a:extLst>
          </p:cNvPr>
          <p:cNvSpPr/>
          <p:nvPr/>
        </p:nvSpPr>
        <p:spPr>
          <a:xfrm>
            <a:off x="259334" y="3429000"/>
            <a:ext cx="9681999" cy="3537286"/>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latin typeface="メイリオ" panose="020B0604030504040204" pitchFamily="50" charset="-128"/>
                <a:ea typeface="メイリオ" panose="020B0604030504040204" pitchFamily="50" charset="-128"/>
              </a:rPr>
              <a:t>●共済組合の </a:t>
            </a:r>
            <a:r>
              <a:rPr lang="ja-JP" altLang="en-US" sz="2400" dirty="0">
                <a:solidFill>
                  <a:schemeClr val="tx1"/>
                </a:solidFill>
                <a:latin typeface="メイリオ" panose="020B0604030504040204" pitchFamily="50" charset="-128"/>
                <a:ea typeface="メイリオ" panose="020B0604030504040204" pitchFamily="50" charset="-128"/>
              </a:rPr>
              <a:t>任意継続組合員制度</a:t>
            </a:r>
            <a:endParaRPr lang="en-US" altLang="ja-JP" dirty="0">
              <a:solidFill>
                <a:schemeClr val="tx1"/>
              </a:solidFill>
              <a:latin typeface="メイリオ" panose="020B0604030504040204" pitchFamily="50" charset="-128"/>
              <a:ea typeface="メイリオ" panose="020B0604030504040204" pitchFamily="50" charset="-128"/>
            </a:endParaRPr>
          </a:p>
          <a:p>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退職後２年間に限り、在職中とほぼ同様の短期給付</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医療保険</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を受けることができます。</a:t>
            </a:r>
          </a:p>
          <a:p>
            <a:r>
              <a:rPr lang="ja-JP" altLang="en-US" sz="1600" dirty="0">
                <a:solidFill>
                  <a:schemeClr val="tx1"/>
                </a:solidFill>
                <a:latin typeface="メイリオ" panose="020B0604030504040204" pitchFamily="50" charset="-128"/>
                <a:ea typeface="メイリオ" panose="020B0604030504040204" pitchFamily="50" charset="-128"/>
              </a:rPr>
              <a:t>　被扶養者がいる場合、要件を満たしていれば、引き続き被扶養者として認定されます。</a:t>
            </a:r>
          </a:p>
          <a:p>
            <a:endParaRPr lang="en-US" altLang="ja-JP" sz="1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資　　格</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退職した日の前日まで引き続き１年以上組合員であった者</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（その他、退職日から２０日以内の申請 かつ 掛金の納入等の要件あり）</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給付内容</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在職中と同様（その被扶養者も同様）</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（傷病手当金、休業手当金、介護休業手当金など、一部の手当金を除く）</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加入手続</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退職後に、引き続き組合に加入する必要があります。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給付の概要や自己負担額は次ページを参照</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注意事項</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　一度でも、他の健康保険に加入した場合、任意継続組合員にはなれません。</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A0859B82-B090-41F6-B517-999079CB4104}"/>
              </a:ext>
            </a:extLst>
          </p:cNvPr>
          <p:cNvSpPr/>
          <p:nvPr/>
        </p:nvSpPr>
        <p:spPr>
          <a:xfrm>
            <a:off x="338201" y="2421467"/>
            <a:ext cx="9455798" cy="4177296"/>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a:extLst>
              <a:ext uri="{FF2B5EF4-FFF2-40B4-BE49-F238E27FC236}">
                <a16:creationId xmlns:a16="http://schemas.microsoft.com/office/drawing/2014/main" id="{3A9C9145-8D0E-4072-837F-9282ED262B7B}"/>
              </a:ext>
            </a:extLst>
          </p:cNvPr>
          <p:cNvCxnSpPr>
            <a:cxnSpLocks/>
          </p:cNvCxnSpPr>
          <p:nvPr/>
        </p:nvCxnSpPr>
        <p:spPr>
          <a:xfrm>
            <a:off x="338201" y="1983983"/>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F96468B6-251D-4710-B88D-F1AA9F4A5E84}"/>
              </a:ext>
            </a:extLst>
          </p:cNvPr>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13" name="直線コネクタ 12">
            <a:extLst>
              <a:ext uri="{FF2B5EF4-FFF2-40B4-BE49-F238E27FC236}">
                <a16:creationId xmlns:a16="http://schemas.microsoft.com/office/drawing/2014/main" id="{27306CA8-60C5-4D92-AFE9-395C62E75604}"/>
              </a:ext>
            </a:extLst>
          </p:cNvPr>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DC76F0F4-F3E6-405B-987A-5032ED11BFD2}"/>
              </a:ext>
            </a:extLst>
          </p:cNvPr>
          <p:cNvCxnSpPr>
            <a:cxnSpLocks/>
          </p:cNvCxnSpPr>
          <p:nvPr/>
        </p:nvCxnSpPr>
        <p:spPr>
          <a:xfrm>
            <a:off x="1677059" y="3728502"/>
            <a:ext cx="2961867" cy="0"/>
          </a:xfrm>
          <a:prstGeom prst="line">
            <a:avLst/>
          </a:prstGeom>
          <a:ln w="200025">
            <a:solidFill>
              <a:srgbClr val="FF99FF">
                <a:alpha val="32941"/>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14" name="四角形: 角を丸くする 13">
            <a:extLst>
              <a:ext uri="{FF2B5EF4-FFF2-40B4-BE49-F238E27FC236}">
                <a16:creationId xmlns:a16="http://schemas.microsoft.com/office/drawing/2014/main" id="{E6D42B11-7A65-4D8B-BE89-82F2A1FD4B14}"/>
              </a:ext>
            </a:extLst>
          </p:cNvPr>
          <p:cNvSpPr/>
          <p:nvPr/>
        </p:nvSpPr>
        <p:spPr>
          <a:xfrm>
            <a:off x="338201" y="2256588"/>
            <a:ext cx="9097361" cy="1019922"/>
          </a:xfrm>
          <a:prstGeom prst="roundRect">
            <a:avLst>
              <a:gd name="adj" fmla="val 835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latin typeface="メイリオ" panose="020B0604030504040204" pitchFamily="50" charset="-128"/>
                <a:ea typeface="メイリオ" panose="020B0604030504040204" pitchFamily="50" charset="-128"/>
              </a:rPr>
              <a:t>～共済組合の健康保険（短期給付）～</a:t>
            </a:r>
            <a:r>
              <a:rPr kumimoji="1" lang="ja-JP" altLang="en-US" sz="1600" b="1" dirty="0">
                <a:solidFill>
                  <a:schemeClr val="tx1"/>
                </a:solidFill>
                <a:latin typeface="メイリオ" panose="020B0604030504040204" pitchFamily="50" charset="-128"/>
                <a:ea typeface="メイリオ" panose="020B0604030504040204" pitchFamily="50" charset="-128"/>
              </a:rPr>
              <a:t>　</a:t>
            </a:r>
            <a:endParaRPr kumimoji="1" lang="en-US" altLang="ja-JP" sz="1600" b="1" dirty="0">
              <a:solidFill>
                <a:schemeClr val="tx1"/>
              </a:solidFill>
              <a:latin typeface="メイリオ" panose="020B0604030504040204" pitchFamily="50" charset="-128"/>
              <a:ea typeface="メイリオ" panose="020B0604030504040204" pitchFamily="50" charset="-128"/>
            </a:endParaRPr>
          </a:p>
          <a:p>
            <a:r>
              <a:rPr kumimoji="1" lang="ja-JP" altLang="en-US" dirty="0">
                <a:solidFill>
                  <a:schemeClr val="tx1"/>
                </a:solidFill>
                <a:latin typeface="メイリオ" panose="020B0604030504040204" pitchFamily="50" charset="-128"/>
                <a:ea typeface="メイリオ" panose="020B0604030504040204" pitchFamily="50" charset="-128"/>
              </a:rPr>
              <a:t>　</a:t>
            </a:r>
            <a:r>
              <a:rPr kumimoji="1" lang="ja-JP" altLang="en-US" sz="1600" dirty="0">
                <a:solidFill>
                  <a:schemeClr val="tx1"/>
                </a:solidFill>
                <a:latin typeface="メイリオ" panose="020B0604030504040204" pitchFamily="50" charset="-128"/>
                <a:ea typeface="メイリオ" panose="020B0604030504040204" pitchFamily="50" charset="-128"/>
              </a:rPr>
              <a:t>・共済組合の</a:t>
            </a:r>
            <a:r>
              <a:rPr lang="ja-JP" altLang="en-US" sz="1600" dirty="0">
                <a:solidFill>
                  <a:schemeClr val="tx1"/>
                </a:solidFill>
                <a:latin typeface="メイリオ" panose="020B0604030504040204" pitchFamily="50" charset="-128"/>
                <a:ea typeface="メイリオ" panose="020B0604030504040204" pitchFamily="50" charset="-128"/>
              </a:rPr>
              <a:t>短期給付は、組合員とその家族（被扶養者）の病気やケガ、出産、死亡、休業、</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災害などに対して行う給付事業です。</a:t>
            </a:r>
            <a:r>
              <a:rPr kumimoji="1" lang="ja-JP" altLang="en-US" sz="1600" dirty="0">
                <a:solidFill>
                  <a:schemeClr val="tx1"/>
                </a:solidFill>
                <a:latin typeface="メイリオ" panose="020B0604030504040204" pitchFamily="50" charset="-128"/>
                <a:ea typeface="メイリオ" panose="020B0604030504040204" pitchFamily="50" charset="-128"/>
              </a:rPr>
              <a:t>　</a:t>
            </a:r>
          </a:p>
        </p:txBody>
      </p:sp>
      <p:sp>
        <p:nvSpPr>
          <p:cNvPr id="18" name="正方形/長方形 17">
            <a:extLst>
              <a:ext uri="{FF2B5EF4-FFF2-40B4-BE49-F238E27FC236}">
                <a16:creationId xmlns:a16="http://schemas.microsoft.com/office/drawing/2014/main" id="{F1CE23E7-DAB9-47A6-BD50-EB546EEABA06}"/>
              </a:ext>
            </a:extLst>
          </p:cNvPr>
          <p:cNvSpPr/>
          <p:nvPr/>
        </p:nvSpPr>
        <p:spPr>
          <a:xfrm>
            <a:off x="338201" y="670614"/>
            <a:ext cx="9455798" cy="1489630"/>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b="1" dirty="0">
                <a:solidFill>
                  <a:schemeClr val="tx1"/>
                </a:solidFill>
                <a:latin typeface="メイリオ" panose="020B0604030504040204" pitchFamily="50" charset="-128"/>
                <a:ea typeface="メイリオ" panose="020B0604030504040204" pitchFamily="50" charset="-128"/>
              </a:rPr>
              <a:t>～健康保険～　</a:t>
            </a:r>
            <a:r>
              <a:rPr lang="ja-JP" altLang="en-US" sz="1600" dirty="0">
                <a:solidFill>
                  <a:schemeClr val="tx1"/>
                </a:solidFill>
                <a:latin typeface="メイリオ" panose="020B0604030504040204" pitchFamily="50" charset="-128"/>
                <a:ea typeface="メイリオ" panose="020B0604030504040204" pitchFamily="50" charset="-128"/>
              </a:rPr>
              <a:t>常勤職員・臨時的任用職員は、共済組合に加入となり、</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短期給付（健康保険）が適用されます。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また、加入要件を満たす会計年度任用職員も共済組合に加入となります。　　　　　　　　　　</a:t>
            </a:r>
            <a:r>
              <a:rPr lang="ja-JP" altLang="en-US" sz="800" dirty="0">
                <a:solidFill>
                  <a:schemeClr val="tx1"/>
                </a:solidFill>
                <a:latin typeface="メイリオ" panose="020B0604030504040204" pitchFamily="50" charset="-128"/>
                <a:ea typeface="メイリオ" panose="020B0604030504040204" pitchFamily="50" charset="-128"/>
              </a:rPr>
              <a:t>　　　</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退職後、希望があれば、「任意継続組合員制度」が活用できます。</a:t>
            </a:r>
            <a:endParaRPr lang="en-US" altLang="ja-JP" dirty="0">
              <a:solidFill>
                <a:schemeClr val="tx1"/>
              </a:solidFill>
              <a:latin typeface="メイリオ" panose="020B0604030504040204" pitchFamily="50" charset="-128"/>
              <a:ea typeface="メイリオ" panose="020B0604030504040204" pitchFamily="50" charset="-128"/>
            </a:endParaRPr>
          </a:p>
        </p:txBody>
      </p:sp>
      <p:cxnSp>
        <p:nvCxnSpPr>
          <p:cNvPr id="19" name="直線コネクタ 18">
            <a:extLst>
              <a:ext uri="{FF2B5EF4-FFF2-40B4-BE49-F238E27FC236}">
                <a16:creationId xmlns:a16="http://schemas.microsoft.com/office/drawing/2014/main" id="{029699B8-C8CF-486F-8DAC-1072A748A41A}"/>
              </a:ext>
            </a:extLst>
          </p:cNvPr>
          <p:cNvCxnSpPr>
            <a:cxnSpLocks/>
          </p:cNvCxnSpPr>
          <p:nvPr/>
        </p:nvCxnSpPr>
        <p:spPr>
          <a:xfrm>
            <a:off x="563170" y="830997"/>
            <a:ext cx="1113889" cy="0"/>
          </a:xfrm>
          <a:prstGeom prst="line">
            <a:avLst/>
          </a:prstGeom>
          <a:noFill/>
          <a:ln w="200025" cap="flat" cmpd="sng" algn="ctr">
            <a:solidFill>
              <a:srgbClr val="FFFF00">
                <a:alpha val="33000"/>
              </a:srgbClr>
            </a:solidFill>
            <a:prstDash val="solid"/>
            <a:miter lim="800000"/>
          </a:ln>
          <a:effectLst>
            <a:softEdge rad="31750"/>
          </a:effectLst>
        </p:spPr>
      </p:cxnSp>
      <p:sp>
        <p:nvSpPr>
          <p:cNvPr id="2" name="スライド番号プレースホルダー 1">
            <a:extLst>
              <a:ext uri="{FF2B5EF4-FFF2-40B4-BE49-F238E27FC236}">
                <a16:creationId xmlns:a16="http://schemas.microsoft.com/office/drawing/2014/main" id="{98A29D7A-096E-4A35-95E9-AC0DC7942F89}"/>
              </a:ext>
            </a:extLst>
          </p:cNvPr>
          <p:cNvSpPr>
            <a:spLocks noGrp="1"/>
          </p:cNvSpPr>
          <p:nvPr>
            <p:ph type="sldNum" sz="quarter" idx="12"/>
          </p:nvPr>
        </p:nvSpPr>
        <p:spPr/>
        <p:txBody>
          <a:bodyPr/>
          <a:lstStyle/>
          <a:p>
            <a:fld id="{5B6709DF-EC61-433D-BD3A-50B4378470A9}" type="slidenum">
              <a:rPr kumimoji="1" lang="ja-JP" altLang="en-US" smtClean="0"/>
              <a:t>41</a:t>
            </a:fld>
            <a:endParaRPr kumimoji="1" lang="ja-JP" altLang="en-US"/>
          </a:p>
        </p:txBody>
      </p:sp>
    </p:spTree>
    <p:extLst>
      <p:ext uri="{BB962C8B-B14F-4D97-AF65-F5344CB8AC3E}">
        <p14:creationId xmlns:p14="http://schemas.microsoft.com/office/powerpoint/2010/main" val="9770388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4029" y="0"/>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８　年金と健康保険</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18123"/>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01600" y="647174"/>
            <a:ext cx="8060267" cy="4329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500"/>
              </a:lnSpc>
            </a:pPr>
            <a:r>
              <a:rPr lang="ja-JP" altLang="en-US" dirty="0">
                <a:solidFill>
                  <a:schemeClr val="tx1"/>
                </a:solidFill>
                <a:latin typeface="メイリオ" panose="020B0604030504040204" pitchFamily="50" charset="-128"/>
                <a:ea typeface="メイリオ" panose="020B0604030504040204" pitchFamily="50" charset="-128"/>
              </a:rPr>
              <a:t>（参考）健康保険（医療保険）の加入パターン（受診時の自己負担額）</a:t>
            </a:r>
            <a:endParaRPr lang="en-US" altLang="ja-JP" dirty="0">
              <a:solidFill>
                <a:schemeClr val="tx1"/>
              </a:solidFill>
              <a:latin typeface="メイリオ" panose="020B0604030504040204" pitchFamily="50" charset="-128"/>
              <a:ea typeface="メイリオ" panose="020B0604030504040204" pitchFamily="50" charset="-128"/>
            </a:endParaRPr>
          </a:p>
        </p:txBody>
      </p:sp>
      <p:graphicFrame>
        <p:nvGraphicFramePr>
          <p:cNvPr id="21" name="表 20">
            <a:extLst>
              <a:ext uri="{FF2B5EF4-FFF2-40B4-BE49-F238E27FC236}">
                <a16:creationId xmlns:a16="http://schemas.microsoft.com/office/drawing/2014/main" id="{ACF6DD65-D6C5-4F11-89F3-5B18CA95C1EE}"/>
              </a:ext>
            </a:extLst>
          </p:cNvPr>
          <p:cNvGraphicFramePr>
            <a:graphicFrameLocks noGrp="1"/>
          </p:cNvGraphicFramePr>
          <p:nvPr>
            <p:extLst>
              <p:ext uri="{D42A27DB-BD31-4B8C-83A1-F6EECF244321}">
                <p14:modId xmlns:p14="http://schemas.microsoft.com/office/powerpoint/2010/main" val="1463565752"/>
              </p:ext>
            </p:extLst>
          </p:nvPr>
        </p:nvGraphicFramePr>
        <p:xfrm>
          <a:off x="583809" y="1149002"/>
          <a:ext cx="9199288" cy="1762128"/>
        </p:xfrm>
        <a:graphic>
          <a:graphicData uri="http://schemas.openxmlformats.org/drawingml/2006/table">
            <a:tbl>
              <a:tblPr firstRow="1" bandRow="1">
                <a:tableStyleId>{5C22544A-7EE6-4342-B048-85BDC9FD1C3A}</a:tableStyleId>
              </a:tblPr>
              <a:tblGrid>
                <a:gridCol w="1662241">
                  <a:extLst>
                    <a:ext uri="{9D8B030D-6E8A-4147-A177-3AD203B41FA5}">
                      <a16:colId xmlns:a16="http://schemas.microsoft.com/office/drawing/2014/main" val="1700266178"/>
                    </a:ext>
                  </a:extLst>
                </a:gridCol>
                <a:gridCol w="1509204">
                  <a:extLst>
                    <a:ext uri="{9D8B030D-6E8A-4147-A177-3AD203B41FA5}">
                      <a16:colId xmlns:a16="http://schemas.microsoft.com/office/drawing/2014/main" val="1998682730"/>
                    </a:ext>
                  </a:extLst>
                </a:gridCol>
                <a:gridCol w="2404913">
                  <a:extLst>
                    <a:ext uri="{9D8B030D-6E8A-4147-A177-3AD203B41FA5}">
                      <a16:colId xmlns:a16="http://schemas.microsoft.com/office/drawing/2014/main" val="3676437362"/>
                    </a:ext>
                  </a:extLst>
                </a:gridCol>
                <a:gridCol w="1623916">
                  <a:extLst>
                    <a:ext uri="{9D8B030D-6E8A-4147-A177-3AD203B41FA5}">
                      <a16:colId xmlns:a16="http://schemas.microsoft.com/office/drawing/2014/main" val="3780504049"/>
                    </a:ext>
                  </a:extLst>
                </a:gridCol>
                <a:gridCol w="1999014">
                  <a:extLst>
                    <a:ext uri="{9D8B030D-6E8A-4147-A177-3AD203B41FA5}">
                      <a16:colId xmlns:a16="http://schemas.microsoft.com/office/drawing/2014/main" val="1762073220"/>
                    </a:ext>
                  </a:extLst>
                </a:gridCol>
              </a:tblGrid>
              <a:tr h="403931">
                <a:tc>
                  <a:txBody>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公立学校</a:t>
                      </a: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でフルタイム</a:t>
                      </a:r>
                      <a:endParaRPr kumimoji="1" lang="en-US" altLang="ja-JP"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で働く</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3">
                  <a:txBody>
                    <a:bodyPr/>
                    <a:lstStyle/>
                    <a:p>
                      <a:pPr algn="ctr"/>
                      <a:r>
                        <a:rPr kumimoji="1" lang="ja-JP" altLang="en-US" sz="1200" dirty="0">
                          <a:solidFill>
                            <a:schemeClr val="tx1"/>
                          </a:solidFill>
                        </a:rPr>
                        <a:t>退職後、再就職する</a:t>
                      </a:r>
                      <a:endParaRPr kumimoji="1" lang="ja-JP" altLang="en-US" sz="1200" dirty="0"/>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pPr algn="ctr"/>
                      <a:r>
                        <a:rPr kumimoji="1" lang="ja-JP" altLang="en-US" dirty="0">
                          <a:solidFill>
                            <a:schemeClr val="tx1"/>
                          </a:solidFill>
                        </a:rPr>
                        <a:t>退職後、再就職する</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退職後、再就職しない</a:t>
                      </a:r>
                      <a:endParaRPr kumimoji="1" lang="en-US" altLang="ja-JP"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（無職、自営等）</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201366924"/>
                  </a:ext>
                </a:extLst>
              </a:tr>
              <a:tr h="341788">
                <a:tc gridSpan="2">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社会保険加入</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メイリオ" panose="020B0604030504040204" pitchFamily="50" charset="-128"/>
                          <a:ea typeface="メイリオ" panose="020B0604030504040204" pitchFamily="50" charset="-128"/>
                        </a:rPr>
                        <a:t>社会保険加入</a:t>
                      </a:r>
                      <a:endParaRPr kumimoji="1" lang="en-US" altLang="ja-JP" sz="1200" dirty="0">
                        <a:latin typeface="メイリオ" panose="020B0604030504040204" pitchFamily="50" charset="-128"/>
                        <a:ea typeface="メイリオ" panose="020B0604030504040204" pitchFamily="50" charset="-128"/>
                      </a:endParaRPr>
                    </a:p>
                    <a:p>
                      <a:pPr algn="ctr"/>
                      <a:r>
                        <a:rPr kumimoji="1" lang="ja-JP" altLang="en-US" sz="1200" dirty="0">
                          <a:latin typeface="メイリオ" panose="020B0604030504040204" pitchFamily="50" charset="-128"/>
                          <a:ea typeface="メイリオ" panose="020B0604030504040204" pitchFamily="50" charset="-128"/>
                        </a:rPr>
                        <a:t>（加入要件を満たす場合）</a:t>
                      </a: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742950" rtl="0" eaLnBrk="1" fontAlgn="auto" latinLnBrk="0" hangingPunct="1">
                        <a:lnSpc>
                          <a:spcPts val="21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社会保険非加入</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一時的に無職となり、</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その後再就職する場合</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を含む</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8301363"/>
                  </a:ext>
                </a:extLst>
              </a:tr>
              <a:tr h="62587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・役職定年</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・再任用ﾌﾙﾀｲﾑ</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定年　</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引上げ期間中のみ</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200" dirty="0"/>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●公務員（常勤）</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・臨時的任用職員</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ﾌﾙﾀ</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　ｲﾑ</a:t>
                      </a:r>
                      <a:r>
                        <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a:t>
                      </a: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●公務員（非常勤）　　　●民間企業・団体等</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・再任用（短時間）　　　●パート・アルバイト等</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・会計年度任用職員</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・任期付職員（短時間）</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marL="74295" marR="74295" marT="37148" marB="371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5086775"/>
                  </a:ext>
                </a:extLst>
              </a:tr>
            </a:tbl>
          </a:graphicData>
        </a:graphic>
      </p:graphicFrame>
      <p:grpSp>
        <p:nvGrpSpPr>
          <p:cNvPr id="5" name="グループ化 4">
            <a:extLst>
              <a:ext uri="{FF2B5EF4-FFF2-40B4-BE49-F238E27FC236}">
                <a16:creationId xmlns:a16="http://schemas.microsoft.com/office/drawing/2014/main" id="{2DA9B9BD-7064-45AF-BA3C-6415A2E5ED6B}"/>
              </a:ext>
            </a:extLst>
          </p:cNvPr>
          <p:cNvGrpSpPr/>
          <p:nvPr/>
        </p:nvGrpSpPr>
        <p:grpSpPr>
          <a:xfrm>
            <a:off x="130719" y="1148479"/>
            <a:ext cx="384502" cy="1765939"/>
            <a:chOff x="121762" y="1259545"/>
            <a:chExt cx="489199" cy="1261431"/>
          </a:xfrm>
        </p:grpSpPr>
        <p:sp>
          <p:nvSpPr>
            <p:cNvPr id="17" name="テキスト ボックス 16">
              <a:extLst>
                <a:ext uri="{FF2B5EF4-FFF2-40B4-BE49-F238E27FC236}">
                  <a16:creationId xmlns:a16="http://schemas.microsoft.com/office/drawing/2014/main" id="{A07E56CC-6A8C-4DF3-8C86-61557271ABCA}"/>
                </a:ext>
              </a:extLst>
            </p:cNvPr>
            <p:cNvSpPr txBox="1"/>
            <p:nvPr/>
          </p:nvSpPr>
          <p:spPr>
            <a:xfrm>
              <a:off x="121762" y="1259545"/>
              <a:ext cx="453970" cy="1261431"/>
            </a:xfrm>
            <a:prstGeom prst="rect">
              <a:avLst/>
            </a:prstGeom>
            <a:noFill/>
            <a:ln>
              <a:solidFill>
                <a:schemeClr val="tx1"/>
              </a:solidFill>
            </a:ln>
          </p:spPr>
          <p:txBody>
            <a:bodyPr vert="horz" wrap="square" rtlCol="0" anchor="b" anchorCtr="1">
              <a:spAutoFit/>
            </a:bodyPr>
            <a:lstStyle/>
            <a:p>
              <a:r>
                <a:rPr kumimoji="1" lang="ja-JP" altLang="en-US" sz="1400" dirty="0">
                  <a:latin typeface="メイリオ" panose="020B0604030504040204" pitchFamily="50" charset="-128"/>
                  <a:ea typeface="メイリオ" panose="020B0604030504040204" pitchFamily="50" charset="-128"/>
                </a:rPr>
                <a:t>　</a:t>
              </a:r>
              <a:r>
                <a:rPr kumimoji="1" lang="ja-JP" altLang="en-US" sz="1200" dirty="0">
                  <a:latin typeface="メイリオ" panose="020B0604030504040204" pitchFamily="50" charset="-128"/>
                  <a:ea typeface="メイリオ" panose="020B0604030504040204" pitchFamily="50" charset="-128"/>
                </a:rPr>
                <a:t>歳以降の進路</a:t>
              </a:r>
            </a:p>
          </p:txBody>
        </p:sp>
        <p:sp>
          <p:nvSpPr>
            <p:cNvPr id="23" name="テキスト ボックス 22">
              <a:extLst>
                <a:ext uri="{FF2B5EF4-FFF2-40B4-BE49-F238E27FC236}">
                  <a16:creationId xmlns:a16="http://schemas.microsoft.com/office/drawing/2014/main" id="{8865B332-899F-4C8E-AA23-38F9E9A63B12}"/>
                </a:ext>
              </a:extLst>
            </p:cNvPr>
            <p:cNvSpPr txBox="1"/>
            <p:nvPr/>
          </p:nvSpPr>
          <p:spPr>
            <a:xfrm>
              <a:off x="164685" y="1425723"/>
              <a:ext cx="446276" cy="411336"/>
            </a:xfrm>
            <a:prstGeom prst="rect">
              <a:avLst/>
            </a:prstGeom>
            <a:noFill/>
          </p:spPr>
          <p:txBody>
            <a:bodyPr wrap="square" rtlCol="0">
              <a:spAutoFit/>
            </a:bodyPr>
            <a:lstStyle/>
            <a:p>
              <a:r>
                <a:rPr kumimoji="1" lang="en-US" altLang="ja-JP" sz="1200" dirty="0">
                  <a:latin typeface="メイリオ" panose="020B0604030504040204" pitchFamily="50" charset="-128"/>
                  <a:ea typeface="メイリオ" panose="020B0604030504040204" pitchFamily="50" charset="-128"/>
                </a:rPr>
                <a:t>60</a:t>
              </a:r>
              <a:endParaRPr kumimoji="1" lang="ja-JP" altLang="en-US" sz="1200" dirty="0">
                <a:latin typeface="メイリオ" panose="020B0604030504040204" pitchFamily="50" charset="-128"/>
                <a:ea typeface="メイリオ" panose="020B0604030504040204" pitchFamily="50" charset="-128"/>
              </a:endParaRPr>
            </a:p>
          </p:txBody>
        </p:sp>
      </p:grpSp>
      <p:sp>
        <p:nvSpPr>
          <p:cNvPr id="44" name="テキスト ボックス 43">
            <a:extLst>
              <a:ext uri="{FF2B5EF4-FFF2-40B4-BE49-F238E27FC236}">
                <a16:creationId xmlns:a16="http://schemas.microsoft.com/office/drawing/2014/main" id="{D8F27CF1-0AA3-4F8B-BD90-129C0AACB570}"/>
              </a:ext>
            </a:extLst>
          </p:cNvPr>
          <p:cNvSpPr txBox="1"/>
          <p:nvPr/>
        </p:nvSpPr>
        <p:spPr>
          <a:xfrm>
            <a:off x="130719" y="2983778"/>
            <a:ext cx="369332" cy="828688"/>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加入制度</a:t>
            </a:r>
          </a:p>
        </p:txBody>
      </p:sp>
      <p:sp>
        <p:nvSpPr>
          <p:cNvPr id="47" name="テキスト ボックス 46">
            <a:extLst>
              <a:ext uri="{FF2B5EF4-FFF2-40B4-BE49-F238E27FC236}">
                <a16:creationId xmlns:a16="http://schemas.microsoft.com/office/drawing/2014/main" id="{63DD67B8-7185-42B8-A28D-728195529251}"/>
              </a:ext>
            </a:extLst>
          </p:cNvPr>
          <p:cNvSpPr txBox="1"/>
          <p:nvPr/>
        </p:nvSpPr>
        <p:spPr>
          <a:xfrm>
            <a:off x="119174" y="3881826"/>
            <a:ext cx="369332" cy="1600437"/>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給付の概要</a:t>
            </a:r>
          </a:p>
        </p:txBody>
      </p:sp>
      <p:sp>
        <p:nvSpPr>
          <p:cNvPr id="48" name="テキスト ボックス 47">
            <a:extLst>
              <a:ext uri="{FF2B5EF4-FFF2-40B4-BE49-F238E27FC236}">
                <a16:creationId xmlns:a16="http://schemas.microsoft.com/office/drawing/2014/main" id="{03526DFD-5A36-4CD3-A8EE-F4B2C4EE9528}"/>
              </a:ext>
            </a:extLst>
          </p:cNvPr>
          <p:cNvSpPr txBox="1"/>
          <p:nvPr/>
        </p:nvSpPr>
        <p:spPr>
          <a:xfrm>
            <a:off x="119175" y="5551101"/>
            <a:ext cx="369332" cy="1264918"/>
          </a:xfrm>
          <a:prstGeom prst="rect">
            <a:avLst/>
          </a:prstGeom>
          <a:noFill/>
          <a:ln>
            <a:solidFill>
              <a:srgbClr val="000000"/>
            </a:solidFill>
          </a:ln>
        </p:spPr>
        <p:txBody>
          <a:bodyPr vert="eaVert" wrap="square" rtlCol="0" anchor="ctr" anchorCtr="1">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rPr>
              <a:t>社会保険料</a:t>
            </a:r>
            <a:r>
              <a:rPr kumimoji="0" lang="ja-JP" altLang="en-US" sz="1200" b="0" i="0" u="none" strike="noStrike" kern="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負担</a:t>
            </a:r>
          </a:p>
        </p:txBody>
      </p:sp>
      <p:graphicFrame>
        <p:nvGraphicFramePr>
          <p:cNvPr id="2" name="表 1">
            <a:extLst>
              <a:ext uri="{FF2B5EF4-FFF2-40B4-BE49-F238E27FC236}">
                <a16:creationId xmlns:a16="http://schemas.microsoft.com/office/drawing/2014/main" id="{508B43A2-531D-4DDC-B39F-44E7F53E5C44}"/>
              </a:ext>
            </a:extLst>
          </p:cNvPr>
          <p:cNvGraphicFramePr>
            <a:graphicFrameLocks noGrp="1"/>
          </p:cNvGraphicFramePr>
          <p:nvPr/>
        </p:nvGraphicFramePr>
        <p:xfrm>
          <a:off x="596050" y="2983778"/>
          <a:ext cx="9216543" cy="833647"/>
        </p:xfrm>
        <a:graphic>
          <a:graphicData uri="http://schemas.openxmlformats.org/drawingml/2006/table">
            <a:tbl>
              <a:tblPr firstRow="1" bandRow="1"/>
              <a:tblGrid>
                <a:gridCol w="3168082">
                  <a:extLst>
                    <a:ext uri="{9D8B030D-6E8A-4147-A177-3AD203B41FA5}">
                      <a16:colId xmlns:a16="http://schemas.microsoft.com/office/drawing/2014/main" val="2033793410"/>
                    </a:ext>
                  </a:extLst>
                </a:gridCol>
                <a:gridCol w="2411550">
                  <a:extLst>
                    <a:ext uri="{9D8B030D-6E8A-4147-A177-3AD203B41FA5}">
                      <a16:colId xmlns:a16="http://schemas.microsoft.com/office/drawing/2014/main" val="904589587"/>
                    </a:ext>
                  </a:extLst>
                </a:gridCol>
                <a:gridCol w="3636911">
                  <a:extLst>
                    <a:ext uri="{9D8B030D-6E8A-4147-A177-3AD203B41FA5}">
                      <a16:colId xmlns:a16="http://schemas.microsoft.com/office/drawing/2014/main" val="2531755059"/>
                    </a:ext>
                  </a:extLst>
                </a:gridCol>
              </a:tblGrid>
              <a:tr h="833647">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共済組合</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1200" b="0" dirty="0">
                          <a:solidFill>
                            <a:schemeClr val="tx1"/>
                          </a:solidFill>
                          <a:latin typeface="メイリオ" panose="020B0604030504040204" pitchFamily="50" charset="-128"/>
                          <a:ea typeface="メイリオ" panose="020B0604030504040204" pitchFamily="50" charset="-128"/>
                        </a:rPr>
                        <a:t>1.</a:t>
                      </a:r>
                      <a:r>
                        <a:rPr kumimoji="1" lang="ja-JP" altLang="en-US" sz="1200" b="0" dirty="0">
                          <a:solidFill>
                            <a:schemeClr val="tx1"/>
                          </a:solidFill>
                          <a:latin typeface="メイリオ" panose="020B0604030504040204" pitchFamily="50" charset="-128"/>
                          <a:ea typeface="メイリオ" panose="020B0604030504040204" pitchFamily="50" charset="-128"/>
                        </a:rPr>
                        <a:t>共済組合（公務員・非常勤）</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en-US" altLang="ja-JP" sz="1200" b="0" dirty="0">
                          <a:solidFill>
                            <a:schemeClr val="tx1"/>
                          </a:solidFill>
                          <a:latin typeface="メイリオ" panose="020B0604030504040204" pitchFamily="50" charset="-128"/>
                          <a:ea typeface="メイリオ" panose="020B0604030504040204" pitchFamily="50" charset="-128"/>
                        </a:rPr>
                        <a:t>2.</a:t>
                      </a:r>
                      <a:r>
                        <a:rPr kumimoji="1" lang="ja-JP" altLang="en-US" sz="1200" b="0" dirty="0">
                          <a:solidFill>
                            <a:schemeClr val="tx1"/>
                          </a:solidFill>
                          <a:latin typeface="メイリオ" panose="020B0604030504040204" pitchFamily="50" charset="-128"/>
                          <a:ea typeface="メイリオ" panose="020B0604030504040204" pitchFamily="50" charset="-128"/>
                        </a:rPr>
                        <a:t>協会けんぽ</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en-US" altLang="ja-JP" sz="1200" b="0" dirty="0">
                          <a:solidFill>
                            <a:schemeClr val="tx1"/>
                          </a:solidFill>
                          <a:latin typeface="メイリオ" panose="020B0604030504040204" pitchFamily="50" charset="-128"/>
                          <a:ea typeface="メイリオ" panose="020B0604030504040204" pitchFamily="50" charset="-128"/>
                        </a:rPr>
                        <a:t>3.</a:t>
                      </a:r>
                      <a:r>
                        <a:rPr kumimoji="1" lang="ja-JP" altLang="en-US" sz="1200" b="0" dirty="0">
                          <a:solidFill>
                            <a:schemeClr val="tx1"/>
                          </a:solidFill>
                          <a:latin typeface="メイリオ" panose="020B0604030504040204" pitchFamily="50" charset="-128"/>
                          <a:ea typeface="メイリオ" panose="020B0604030504040204" pitchFamily="50" charset="-128"/>
                        </a:rPr>
                        <a:t>健康保険組合</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1.</a:t>
                      </a:r>
                      <a:r>
                        <a:rPr kumimoji="1" lang="ja-JP" altLang="en-US" sz="1200" b="0" u="none" dirty="0">
                          <a:solidFill>
                            <a:schemeClr val="tx1"/>
                          </a:solidFill>
                          <a:latin typeface="メイリオ" panose="020B0604030504040204" pitchFamily="50" charset="-128"/>
                          <a:ea typeface="メイリオ" panose="020B0604030504040204" pitchFamily="50" charset="-128"/>
                        </a:rPr>
                        <a:t>家族の加入している制度の被扶養者</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a:t>
                      </a:r>
                      <a:r>
                        <a:rPr kumimoji="1" lang="ja-JP" altLang="en-US" sz="1200" b="0" u="sng" dirty="0">
                          <a:solidFill>
                            <a:schemeClr val="tx1"/>
                          </a:solidFill>
                          <a:latin typeface="メイリオ" panose="020B0604030504040204" pitchFamily="50" charset="-128"/>
                          <a:ea typeface="メイリオ" panose="020B0604030504040204" pitchFamily="50" charset="-128"/>
                        </a:rPr>
                        <a:t>（扶養要件を満たす必要あり）</a:t>
                      </a:r>
                      <a:endParaRPr kumimoji="1" lang="en-US" altLang="ja-JP" sz="1200" b="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2.</a:t>
                      </a:r>
                      <a:r>
                        <a:rPr kumimoji="1" lang="ja-JP" altLang="en-US" sz="1200" b="0" u="none" dirty="0">
                          <a:solidFill>
                            <a:schemeClr val="tx1"/>
                          </a:solidFill>
                          <a:latin typeface="メイリオ" panose="020B0604030504040204" pitchFamily="50" charset="-128"/>
                          <a:ea typeface="メイリオ" panose="020B0604030504040204" pitchFamily="50" charset="-128"/>
                        </a:rPr>
                        <a:t>共済組合</a:t>
                      </a:r>
                      <a:r>
                        <a:rPr kumimoji="1" lang="ja-JP" altLang="en-US" sz="1200" b="1" u="none" dirty="0">
                          <a:solidFill>
                            <a:schemeClr val="tx1"/>
                          </a:solidFill>
                          <a:latin typeface="メイリオ" panose="020B0604030504040204" pitchFamily="50" charset="-128"/>
                          <a:ea typeface="メイリオ" panose="020B0604030504040204" pitchFamily="50" charset="-128"/>
                        </a:rPr>
                        <a:t>（任意継続）</a:t>
                      </a:r>
                      <a:endParaRPr kumimoji="1" lang="en-US" altLang="ja-JP" sz="1200" b="1"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3.</a:t>
                      </a:r>
                      <a:r>
                        <a:rPr kumimoji="1" lang="ja-JP" altLang="en-US" sz="1200" b="0" u="none" dirty="0">
                          <a:solidFill>
                            <a:schemeClr val="tx1"/>
                          </a:solidFill>
                          <a:latin typeface="メイリオ" panose="020B0604030504040204" pitchFamily="50" charset="-128"/>
                          <a:ea typeface="メイリオ" panose="020B0604030504040204" pitchFamily="50" charset="-128"/>
                        </a:rPr>
                        <a:t>国民健康保険</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5514762"/>
                  </a:ext>
                </a:extLst>
              </a:tr>
            </a:tbl>
          </a:graphicData>
        </a:graphic>
      </p:graphicFrame>
      <p:graphicFrame>
        <p:nvGraphicFramePr>
          <p:cNvPr id="3" name="表 2">
            <a:extLst>
              <a:ext uri="{FF2B5EF4-FFF2-40B4-BE49-F238E27FC236}">
                <a16:creationId xmlns:a16="http://schemas.microsoft.com/office/drawing/2014/main" id="{53F86781-C714-4C6C-AA75-A53C2C75BB24}"/>
              </a:ext>
            </a:extLst>
          </p:cNvPr>
          <p:cNvGraphicFramePr>
            <a:graphicFrameLocks noGrp="1"/>
          </p:cNvGraphicFramePr>
          <p:nvPr/>
        </p:nvGraphicFramePr>
        <p:xfrm>
          <a:off x="596593" y="3886263"/>
          <a:ext cx="9216000" cy="1596000"/>
        </p:xfrm>
        <a:graphic>
          <a:graphicData uri="http://schemas.openxmlformats.org/drawingml/2006/table">
            <a:tbl>
              <a:tblPr firstRow="1" bandRow="1"/>
              <a:tblGrid>
                <a:gridCol w="3167539">
                  <a:extLst>
                    <a:ext uri="{9D8B030D-6E8A-4147-A177-3AD203B41FA5}">
                      <a16:colId xmlns:a16="http://schemas.microsoft.com/office/drawing/2014/main" val="1243496259"/>
                    </a:ext>
                  </a:extLst>
                </a:gridCol>
                <a:gridCol w="2413111">
                  <a:extLst>
                    <a:ext uri="{9D8B030D-6E8A-4147-A177-3AD203B41FA5}">
                      <a16:colId xmlns:a16="http://schemas.microsoft.com/office/drawing/2014/main" val="3039857867"/>
                    </a:ext>
                  </a:extLst>
                </a:gridCol>
                <a:gridCol w="3635350">
                  <a:extLst>
                    <a:ext uri="{9D8B030D-6E8A-4147-A177-3AD203B41FA5}">
                      <a16:colId xmlns:a16="http://schemas.microsoft.com/office/drawing/2014/main" val="2717254382"/>
                    </a:ext>
                  </a:extLst>
                </a:gridCol>
              </a:tblGrid>
              <a:tr h="936104">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メイリオ" panose="020B0604030504040204" pitchFamily="50" charset="-128"/>
                          <a:ea typeface="メイリオ" panose="020B0604030504040204" pitchFamily="50" charset="-128"/>
                        </a:rPr>
                        <a:t> </a:t>
                      </a:r>
                      <a:r>
                        <a:rPr kumimoji="1" lang="ja-JP" altLang="en-US" sz="1200" b="0" u="sng" dirty="0">
                          <a:solidFill>
                            <a:schemeClr val="tx1"/>
                          </a:solidFill>
                          <a:latin typeface="メイリオ" panose="020B0604030504040204" pitchFamily="50" charset="-128"/>
                          <a:ea typeface="メイリオ" panose="020B0604030504040204" pitchFamily="50" charset="-128"/>
                        </a:rPr>
                        <a:t>自己負担は２</a:t>
                      </a:r>
                      <a:r>
                        <a:rPr kumimoji="1" lang="en-US" altLang="ja-JP" sz="1200" b="0" u="sng" dirty="0">
                          <a:solidFill>
                            <a:schemeClr val="tx1"/>
                          </a:solidFill>
                          <a:latin typeface="メイリオ" panose="020B0604030504040204" pitchFamily="50" charset="-128"/>
                          <a:ea typeface="メイリオ" panose="020B0604030504040204" pitchFamily="50" charset="-128"/>
                        </a:rPr>
                        <a:t>.</a:t>
                      </a:r>
                      <a:r>
                        <a:rPr kumimoji="1" lang="ja-JP" altLang="en-US" sz="1200" b="0" u="sng" dirty="0">
                          <a:solidFill>
                            <a:schemeClr val="tx1"/>
                          </a:solidFill>
                          <a:latin typeface="メイリオ" panose="020B0604030504040204" pitchFamily="50" charset="-128"/>
                          <a:ea typeface="メイリオ" panose="020B0604030504040204" pitchFamily="50" charset="-128"/>
                        </a:rPr>
                        <a:t>５万円まで</a:t>
                      </a:r>
                      <a:endParaRPr kumimoji="1" lang="en-US" altLang="ja-JP" sz="1200" b="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メイリオ" panose="020B0604030504040204" pitchFamily="50" charset="-128"/>
                          <a:ea typeface="メイリオ" panose="020B0604030504040204" pitchFamily="50" charset="-128"/>
                        </a:rPr>
                        <a:t>　　　　　　（一般所得の場合）</a:t>
                      </a:r>
                      <a:endParaRPr kumimoji="1" lang="en-US" altLang="ja-JP" sz="12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u="sng"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1.</a:t>
                      </a:r>
                      <a:r>
                        <a:rPr kumimoji="1" lang="ja-JP" altLang="en-US" sz="10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a:t>
                      </a:r>
                      <a:r>
                        <a:rPr kumimoji="1" lang="ja-JP" altLang="en-US" sz="1000" b="0" u="sng" dirty="0">
                          <a:solidFill>
                            <a:schemeClr val="tx1"/>
                          </a:solidFill>
                          <a:latin typeface="メイリオ" panose="020B0604030504040204" pitchFamily="50" charset="-128"/>
                          <a:ea typeface="メイリオ" panose="020B0604030504040204" pitchFamily="50" charset="-128"/>
                        </a:rPr>
                        <a:t>自己負担は２</a:t>
                      </a:r>
                      <a:r>
                        <a:rPr kumimoji="1" lang="en-US" altLang="ja-JP" sz="1000" b="0" u="sng" dirty="0">
                          <a:solidFill>
                            <a:schemeClr val="tx1"/>
                          </a:solidFill>
                          <a:latin typeface="メイリオ" panose="020B0604030504040204" pitchFamily="50" charset="-128"/>
                          <a:ea typeface="メイリオ" panose="020B0604030504040204" pitchFamily="50" charset="-128"/>
                        </a:rPr>
                        <a:t>.</a:t>
                      </a:r>
                      <a:r>
                        <a:rPr kumimoji="1" lang="ja-JP" altLang="en-US" sz="1000" b="0" u="sng" dirty="0">
                          <a:solidFill>
                            <a:schemeClr val="tx1"/>
                          </a:solidFill>
                          <a:latin typeface="メイリオ" panose="020B0604030504040204" pitchFamily="50" charset="-128"/>
                          <a:ea typeface="メイリオ" panose="020B0604030504040204" pitchFamily="50" charset="-128"/>
                        </a:rPr>
                        <a:t>５万円まで（一般所得）</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2.</a:t>
                      </a:r>
                      <a:r>
                        <a:rPr kumimoji="1" lang="ja-JP" altLang="en-US" sz="1000" b="0" dirty="0">
                          <a:solidFill>
                            <a:schemeClr val="tx1"/>
                          </a:solidFill>
                          <a:latin typeface="メイリオ" panose="020B0604030504040204" pitchFamily="50" charset="-128"/>
                          <a:ea typeface="メイリオ" panose="020B0604030504040204" pitchFamily="50" charset="-128"/>
                        </a:rPr>
                        <a:t>法定給付</a:t>
                      </a:r>
                      <a:r>
                        <a:rPr kumimoji="1" lang="ja-JP" altLang="en-US" sz="1000" b="0" u="none" dirty="0">
                          <a:solidFill>
                            <a:schemeClr val="tx1"/>
                          </a:solidFill>
                          <a:latin typeface="メイリオ" panose="020B0604030504040204" pitchFamily="50" charset="-128"/>
                          <a:ea typeface="メイリオ" panose="020B0604030504040204" pitchFamily="50" charset="-128"/>
                        </a:rPr>
                        <a:t>（一般所得の場合）</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メイリオ" panose="020B0604030504040204" pitchFamily="50" charset="-128"/>
                          <a:ea typeface="メイリオ" panose="020B0604030504040204" pitchFamily="50" charset="-128"/>
                        </a:rPr>
                        <a:t>　自己負担は８万円＋</a:t>
                      </a:r>
                      <a:r>
                        <a:rPr kumimoji="1" lang="en-US" altLang="ja-JP" sz="1000" b="0" u="none" dirty="0">
                          <a:solidFill>
                            <a:schemeClr val="tx1"/>
                          </a:solidFill>
                          <a:latin typeface="メイリオ" panose="020B0604030504040204" pitchFamily="50" charset="-128"/>
                          <a:ea typeface="メイリオ" panose="020B0604030504040204" pitchFamily="50" charset="-128"/>
                        </a:rPr>
                        <a:t>α</a:t>
                      </a:r>
                      <a:r>
                        <a:rPr kumimoji="1" lang="ja-JP" altLang="en-US" sz="1000" b="0" u="none" dirty="0">
                          <a:solidFill>
                            <a:schemeClr val="tx1"/>
                          </a:solidFill>
                          <a:latin typeface="メイリオ" panose="020B0604030504040204" pitchFamily="50" charset="-128"/>
                          <a:ea typeface="メイリオ" panose="020B0604030504040204" pitchFamily="50" charset="-128"/>
                        </a:rPr>
                        <a:t>まで</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メイリオ" panose="020B0604030504040204" pitchFamily="50" charset="-128"/>
                          <a:ea typeface="メイリオ" panose="020B0604030504040204" pitchFamily="50" charset="-128"/>
                        </a:rPr>
                        <a:t>3.</a:t>
                      </a:r>
                      <a:r>
                        <a:rPr kumimoji="1" lang="ja-JP" altLang="en-US" sz="1000" b="0" dirty="0">
                          <a:solidFill>
                            <a:schemeClr val="tx1"/>
                          </a:solidFill>
                          <a:latin typeface="メイリオ" panose="020B0604030504040204" pitchFamily="50" charset="-128"/>
                          <a:ea typeface="メイリオ" panose="020B0604030504040204" pitchFamily="50" charset="-128"/>
                        </a:rPr>
                        <a:t>法定給付＋附加給付</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000" b="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メイリオ" panose="020B0604030504040204" pitchFamily="50" charset="-128"/>
                          <a:ea typeface="メイリオ" panose="020B0604030504040204" pitchFamily="50" charset="-128"/>
                        </a:rPr>
                        <a:t>　附加給付は</a:t>
                      </a:r>
                      <a:r>
                        <a:rPr kumimoji="1" lang="ja-JP" altLang="en-US" sz="1000" b="0" u="none" dirty="0">
                          <a:solidFill>
                            <a:schemeClr val="tx1"/>
                          </a:solidFill>
                          <a:latin typeface="メイリオ" panose="020B0604030504040204" pitchFamily="50" charset="-128"/>
                          <a:ea typeface="メイリオ" panose="020B0604030504040204" pitchFamily="50" charset="-128"/>
                        </a:rPr>
                        <a:t>組合によって異なる</a:t>
                      </a:r>
                      <a:endParaRPr kumimoji="1" lang="en-US" altLang="ja-JP" sz="1000" b="0" dirty="0">
                        <a:solidFill>
                          <a:schemeClr val="tx1"/>
                        </a:solidFill>
                        <a:latin typeface="メイリオ" panose="020B0604030504040204" pitchFamily="50" charset="-128"/>
                        <a:ea typeface="メイリオ" panose="020B0604030504040204" pitchFamily="50" charset="-128"/>
                      </a:endParaRPr>
                    </a:p>
                  </a:txBody>
                  <a:tcPr marL="72000" marR="72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1.</a:t>
                      </a:r>
                      <a:r>
                        <a:rPr kumimoji="1" lang="ja-JP" altLang="en-US" sz="1300" b="0" u="none" dirty="0">
                          <a:solidFill>
                            <a:schemeClr val="tx1"/>
                          </a:solidFill>
                          <a:latin typeface="メイリオ" panose="020B0604030504040204" pitchFamily="50" charset="-128"/>
                          <a:ea typeface="メイリオ" panose="020B0604030504040204" pitchFamily="50" charset="-128"/>
                        </a:rPr>
                        <a:t>制度によって異なる</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2.</a:t>
                      </a:r>
                      <a:r>
                        <a:rPr kumimoji="1" lang="ja-JP" altLang="en-US" sz="1300" b="0" u="none" dirty="0">
                          <a:solidFill>
                            <a:schemeClr val="tx1"/>
                          </a:solidFill>
                          <a:latin typeface="メイリオ" panose="020B0604030504040204" pitchFamily="50" charset="-128"/>
                          <a:ea typeface="メイリオ" panose="020B0604030504040204" pitchFamily="50" charset="-128"/>
                        </a:rPr>
                        <a:t>公務員（常勤）の欄を参照</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u="none" dirty="0">
                          <a:solidFill>
                            <a:schemeClr val="tx1"/>
                          </a:solidFill>
                          <a:latin typeface="メイリオ" panose="020B0604030504040204" pitchFamily="50" charset="-128"/>
                          <a:ea typeface="メイリオ" panose="020B0604030504040204" pitchFamily="50" charset="-128"/>
                        </a:rPr>
                        <a:t>3.</a:t>
                      </a:r>
                      <a:r>
                        <a:rPr kumimoji="1" lang="ja-JP" altLang="en-US" sz="1300" b="0" u="sng" dirty="0">
                          <a:solidFill>
                            <a:schemeClr val="tx1"/>
                          </a:solidFill>
                          <a:latin typeface="メイリオ" panose="020B0604030504040204" pitchFamily="50" charset="-128"/>
                          <a:ea typeface="メイリオ" panose="020B0604030504040204" pitchFamily="50" charset="-128"/>
                        </a:rPr>
                        <a:t>法定給付</a:t>
                      </a:r>
                      <a:r>
                        <a:rPr kumimoji="1" lang="ja-JP" altLang="en-US" sz="1000" b="0" u="none" dirty="0">
                          <a:solidFill>
                            <a:schemeClr val="tx1"/>
                          </a:solidFill>
                          <a:latin typeface="メイリオ" panose="020B0604030504040204" pitchFamily="50" charset="-128"/>
                          <a:ea typeface="メイリオ" panose="020B0604030504040204" pitchFamily="50" charset="-128"/>
                        </a:rPr>
                        <a:t>（一般所得の場合）</a:t>
                      </a:r>
                      <a:endParaRPr kumimoji="1" lang="en-US" altLang="ja-JP" sz="10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none" dirty="0">
                          <a:solidFill>
                            <a:schemeClr val="tx1"/>
                          </a:solidFill>
                          <a:latin typeface="メイリオ" panose="020B0604030504040204" pitchFamily="50" charset="-128"/>
                          <a:ea typeface="メイリオ" panose="020B0604030504040204" pitchFamily="50" charset="-128"/>
                        </a:rPr>
                        <a:t>　医療費の７割</a:t>
                      </a:r>
                      <a:endParaRPr kumimoji="1" lang="en-US" altLang="ja-JP" sz="1300" b="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u="none" dirty="0">
                          <a:solidFill>
                            <a:schemeClr val="tx1"/>
                          </a:solidFill>
                          <a:latin typeface="メイリオ" panose="020B0604030504040204" pitchFamily="50" charset="-128"/>
                          <a:ea typeface="メイリオ" panose="020B0604030504040204" pitchFamily="50" charset="-128"/>
                        </a:rPr>
                        <a:t>　自己負担は</a:t>
                      </a:r>
                      <a:r>
                        <a:rPr kumimoji="1" lang="ja-JP" altLang="en-US" sz="1300" b="0" u="sng" dirty="0">
                          <a:solidFill>
                            <a:schemeClr val="tx1"/>
                          </a:solidFill>
                          <a:latin typeface="メイリオ" panose="020B0604030504040204" pitchFamily="50" charset="-128"/>
                          <a:ea typeface="メイリオ" panose="020B0604030504040204" pitchFamily="50" charset="-128"/>
                        </a:rPr>
                        <a:t>８万円＋</a:t>
                      </a:r>
                      <a:r>
                        <a:rPr kumimoji="1" lang="en-US" altLang="ja-JP" sz="1300" b="0" u="sng" dirty="0">
                          <a:solidFill>
                            <a:schemeClr val="tx1"/>
                          </a:solidFill>
                          <a:latin typeface="メイリオ" panose="020B0604030504040204" pitchFamily="50" charset="-128"/>
                          <a:ea typeface="メイリオ" panose="020B0604030504040204" pitchFamily="50" charset="-128"/>
                        </a:rPr>
                        <a:t>α</a:t>
                      </a:r>
                      <a:r>
                        <a:rPr kumimoji="1" lang="ja-JP" altLang="en-US" sz="1300" b="0" u="sng" dirty="0">
                          <a:solidFill>
                            <a:schemeClr val="tx1"/>
                          </a:solidFill>
                          <a:latin typeface="メイリオ" panose="020B0604030504040204" pitchFamily="50" charset="-128"/>
                          <a:ea typeface="メイリオ" panose="020B0604030504040204" pitchFamily="50" charset="-128"/>
                        </a:rPr>
                        <a:t>まで</a:t>
                      </a:r>
                      <a:endParaRPr kumimoji="1" lang="en-US" altLang="ja-JP" sz="13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55378948"/>
                  </a:ext>
                </a:extLst>
              </a:tr>
            </a:tbl>
          </a:graphicData>
        </a:graphic>
      </p:graphicFrame>
      <p:graphicFrame>
        <p:nvGraphicFramePr>
          <p:cNvPr id="7" name="表 6">
            <a:extLst>
              <a:ext uri="{FF2B5EF4-FFF2-40B4-BE49-F238E27FC236}">
                <a16:creationId xmlns:a16="http://schemas.microsoft.com/office/drawing/2014/main" id="{07816121-E696-44D6-935C-FA8FEA4A5F5E}"/>
              </a:ext>
            </a:extLst>
          </p:cNvPr>
          <p:cNvGraphicFramePr>
            <a:graphicFrameLocks noGrp="1"/>
          </p:cNvGraphicFramePr>
          <p:nvPr>
            <p:extLst>
              <p:ext uri="{D42A27DB-BD31-4B8C-83A1-F6EECF244321}">
                <p14:modId xmlns:p14="http://schemas.microsoft.com/office/powerpoint/2010/main" val="1061610698"/>
              </p:ext>
            </p:extLst>
          </p:nvPr>
        </p:nvGraphicFramePr>
        <p:xfrm>
          <a:off x="596050" y="5551101"/>
          <a:ext cx="9228785" cy="1264918"/>
        </p:xfrm>
        <a:graphic>
          <a:graphicData uri="http://schemas.openxmlformats.org/drawingml/2006/table">
            <a:tbl>
              <a:tblPr firstRow="1" bandRow="1"/>
              <a:tblGrid>
                <a:gridCol w="3176960">
                  <a:extLst>
                    <a:ext uri="{9D8B030D-6E8A-4147-A177-3AD203B41FA5}">
                      <a16:colId xmlns:a16="http://schemas.microsoft.com/office/drawing/2014/main" val="3104630716"/>
                    </a:ext>
                  </a:extLst>
                </a:gridCol>
                <a:gridCol w="2405082">
                  <a:extLst>
                    <a:ext uri="{9D8B030D-6E8A-4147-A177-3AD203B41FA5}">
                      <a16:colId xmlns:a16="http://schemas.microsoft.com/office/drawing/2014/main" val="2517350380"/>
                    </a:ext>
                  </a:extLst>
                </a:gridCol>
                <a:gridCol w="3646743">
                  <a:extLst>
                    <a:ext uri="{9D8B030D-6E8A-4147-A177-3AD203B41FA5}">
                      <a16:colId xmlns:a16="http://schemas.microsoft.com/office/drawing/2014/main" val="454603960"/>
                    </a:ext>
                  </a:extLst>
                </a:gridCol>
              </a:tblGrid>
              <a:tr h="1152447">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メイリオ" panose="020B0604030504040204" pitchFamily="50" charset="-128"/>
                          <a:ea typeface="メイリオ" panose="020B0604030504040204" pitchFamily="50" charset="-128"/>
                        </a:rPr>
                        <a:t>給与等に応じた額</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＜参考Ｒ６年度＞</a:t>
                      </a:r>
                      <a:endParaRPr kumimoji="1" lang="en-US" altLang="ja-JP" sz="1200" b="0" kern="1200" dirty="0">
                        <a:solidFill>
                          <a:schemeClr val="tx1"/>
                        </a:solidFill>
                        <a:latin typeface="メイリオ" panose="020B0604030504040204" pitchFamily="50" charset="-128"/>
                        <a:ea typeface="メイリオ" panose="020B0604030504040204" pitchFamily="50" charset="-128"/>
                        <a:cs typeface="+mn-cs"/>
                      </a:endParaRP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短期：標準報酬月額</a:t>
                      </a:r>
                      <a:r>
                        <a:rPr kumimoji="1" lang="en-US" altLang="ja-JP" sz="1200" b="0" kern="1200" dirty="0">
                          <a:solidFill>
                            <a:schemeClr val="tx1"/>
                          </a:solidFill>
                          <a:latin typeface="メイリオ" panose="020B0604030504040204" pitchFamily="50" charset="-128"/>
                          <a:ea typeface="メイリオ" panose="020B0604030504040204" pitchFamily="50" charset="-128"/>
                          <a:cs typeface="+mn-cs"/>
                        </a:rPr>
                        <a:t>×48.01/1,000</a:t>
                      </a:r>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　　</a:t>
                      </a:r>
                    </a:p>
                    <a:p>
                      <a:r>
                        <a:rPr kumimoji="1" lang="ja-JP" altLang="en-US" sz="1200" b="0" kern="1200" dirty="0">
                          <a:solidFill>
                            <a:schemeClr val="tx1"/>
                          </a:solidFill>
                          <a:latin typeface="メイリオ" panose="020B0604030504040204" pitchFamily="50" charset="-128"/>
                          <a:ea typeface="メイリオ" panose="020B0604030504040204" pitchFamily="50" charset="-128"/>
                          <a:cs typeface="+mn-cs"/>
                        </a:rPr>
                        <a:t>介護：標準報酬月額</a:t>
                      </a:r>
                      <a:r>
                        <a:rPr kumimoji="1" lang="en-US" altLang="ja-JP" sz="1200" b="0" kern="1200" dirty="0">
                          <a:solidFill>
                            <a:schemeClr val="tx1"/>
                          </a:solidFill>
                          <a:latin typeface="メイリオ" panose="020B0604030504040204" pitchFamily="50" charset="-128"/>
                          <a:ea typeface="メイリオ" panose="020B0604030504040204" pitchFamily="50" charset="-128"/>
                          <a:cs typeface="+mn-cs"/>
                        </a:rPr>
                        <a:t>×7.96/1,000</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100" b="0" dirty="0">
                          <a:solidFill>
                            <a:schemeClr val="tx1"/>
                          </a:solidFill>
                          <a:latin typeface="メイリオ" panose="020B0604030504040204" pitchFamily="50" charset="-128"/>
                          <a:ea typeface="メイリオ" panose="020B0604030504040204" pitchFamily="50" charset="-128"/>
                        </a:rPr>
                        <a:t>1.</a:t>
                      </a:r>
                      <a:r>
                        <a:rPr kumimoji="1" lang="ja-JP" altLang="en-US" sz="1100" b="0" dirty="0">
                          <a:solidFill>
                            <a:schemeClr val="tx1"/>
                          </a:solidFill>
                          <a:latin typeface="メイリオ" panose="020B0604030504040204" pitchFamily="50" charset="-128"/>
                          <a:ea typeface="メイリオ" panose="020B0604030504040204" pitchFamily="50" charset="-128"/>
                        </a:rPr>
                        <a:t>公務員（常勤）と同じ</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en-US" altLang="ja-JP" sz="1100" b="0" dirty="0">
                          <a:solidFill>
                            <a:schemeClr val="tx1"/>
                          </a:solidFill>
                          <a:latin typeface="メイリオ" panose="020B0604030504040204" pitchFamily="50" charset="-128"/>
                          <a:ea typeface="メイリオ" panose="020B0604030504040204" pitchFamily="50" charset="-128"/>
                        </a:rPr>
                        <a:t>2.</a:t>
                      </a:r>
                      <a:r>
                        <a:rPr kumimoji="1" lang="ja-JP" altLang="en-US" sz="1100" b="0" dirty="0">
                          <a:solidFill>
                            <a:schemeClr val="tx1"/>
                          </a:solidFill>
                          <a:latin typeface="メイリオ" panose="020B0604030504040204" pitchFamily="50" charset="-128"/>
                          <a:ea typeface="メイリオ" panose="020B0604030504040204" pitchFamily="50" charset="-128"/>
                        </a:rPr>
                        <a:t>短期：標準報酬月額　　　　</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ja-JP" altLang="en-US" sz="1100" b="0" dirty="0">
                          <a:solidFill>
                            <a:schemeClr val="tx1"/>
                          </a:solidFill>
                          <a:latin typeface="メイリオ" panose="020B0604030504040204" pitchFamily="50" charset="-128"/>
                          <a:ea typeface="メイリオ" panose="020B0604030504040204" pitchFamily="50" charset="-128"/>
                        </a:rPr>
                        <a:t>　　　　　</a:t>
                      </a:r>
                      <a:r>
                        <a:rPr kumimoji="1" lang="en-US" altLang="ja-JP" sz="1100" b="0" dirty="0">
                          <a:solidFill>
                            <a:schemeClr val="tx1"/>
                          </a:solidFill>
                          <a:latin typeface="メイリオ" panose="020B0604030504040204" pitchFamily="50" charset="-128"/>
                          <a:ea typeface="メイリオ" panose="020B0604030504040204" pitchFamily="50" charset="-128"/>
                        </a:rPr>
                        <a:t>×49.05/1,000</a:t>
                      </a:r>
                    </a:p>
                    <a:p>
                      <a:r>
                        <a:rPr kumimoji="1" lang="ja-JP" altLang="en-US" sz="1100" b="0" dirty="0">
                          <a:solidFill>
                            <a:schemeClr val="tx1"/>
                          </a:solidFill>
                          <a:latin typeface="メイリオ" panose="020B0604030504040204" pitchFamily="50" charset="-128"/>
                          <a:ea typeface="メイリオ" panose="020B0604030504040204" pitchFamily="50" charset="-128"/>
                        </a:rPr>
                        <a:t>　介護：標準報酬月額</a:t>
                      </a:r>
                      <a:r>
                        <a:rPr kumimoji="1" lang="en-US" altLang="ja-JP" sz="1100" b="0" dirty="0">
                          <a:solidFill>
                            <a:schemeClr val="tx1"/>
                          </a:solidFill>
                          <a:latin typeface="メイリオ" panose="020B0604030504040204" pitchFamily="50" charset="-128"/>
                          <a:ea typeface="メイリオ" panose="020B0604030504040204" pitchFamily="50" charset="-128"/>
                        </a:rPr>
                        <a:t>×8.0/1,000</a:t>
                      </a:r>
                      <a:r>
                        <a:rPr kumimoji="1" lang="ja-JP" altLang="en-US" sz="1100" b="0" dirty="0">
                          <a:solidFill>
                            <a:schemeClr val="tx1"/>
                          </a:solidFill>
                          <a:latin typeface="メイリオ" panose="020B0604030504040204" pitchFamily="50" charset="-128"/>
                          <a:ea typeface="メイリオ" panose="020B0604030504040204" pitchFamily="50" charset="-128"/>
                        </a:rPr>
                        <a:t>　　　　　　　　　　</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ja-JP" altLang="en-US" sz="1100" b="0" dirty="0">
                          <a:solidFill>
                            <a:schemeClr val="tx1"/>
                          </a:solidFill>
                          <a:latin typeface="メイリオ" panose="020B0604030504040204" pitchFamily="50" charset="-128"/>
                          <a:ea typeface="メイリオ" panose="020B0604030504040204" pitchFamily="50" charset="-128"/>
                        </a:rPr>
                        <a:t>　　　　　　　（群馬県の場合）</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r>
                        <a:rPr kumimoji="1" lang="en-US" altLang="ja-JP" sz="1100" b="0" dirty="0">
                          <a:solidFill>
                            <a:schemeClr val="tx1"/>
                          </a:solidFill>
                          <a:latin typeface="メイリオ" panose="020B0604030504040204" pitchFamily="50" charset="-128"/>
                          <a:ea typeface="メイリオ" panose="020B0604030504040204" pitchFamily="50" charset="-128"/>
                        </a:rPr>
                        <a:t>3.</a:t>
                      </a:r>
                      <a:r>
                        <a:rPr kumimoji="1" lang="ja-JP" altLang="en-US" sz="1100" b="0" dirty="0">
                          <a:solidFill>
                            <a:schemeClr val="tx1"/>
                          </a:solidFill>
                          <a:latin typeface="メイリオ" panose="020B0604030504040204" pitchFamily="50" charset="-128"/>
                          <a:ea typeface="メイリオ" panose="020B0604030504040204" pitchFamily="50" charset="-128"/>
                        </a:rPr>
                        <a:t>組合によって異なる</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742950" rtl="0" eaLnBrk="1" latinLnBrk="0" hangingPunct="1">
                        <a:defRPr kumimoji="1" sz="1463" b="1" kern="1200">
                          <a:solidFill>
                            <a:schemeClr val="lt1"/>
                          </a:solidFill>
                          <a:latin typeface="Calibri" panose="020F0502020204030204"/>
                        </a:defRPr>
                      </a:lvl1pPr>
                      <a:lvl2pPr marL="371475" algn="l" defTabSz="742950" rtl="0" eaLnBrk="1" latinLnBrk="0" hangingPunct="1">
                        <a:defRPr kumimoji="1" sz="1463" b="1" kern="1200">
                          <a:solidFill>
                            <a:schemeClr val="lt1"/>
                          </a:solidFill>
                          <a:latin typeface="Calibri" panose="020F0502020204030204"/>
                        </a:defRPr>
                      </a:lvl2pPr>
                      <a:lvl3pPr marL="742950" algn="l" defTabSz="742950" rtl="0" eaLnBrk="1" latinLnBrk="0" hangingPunct="1">
                        <a:defRPr kumimoji="1" sz="1463" b="1" kern="1200">
                          <a:solidFill>
                            <a:schemeClr val="lt1"/>
                          </a:solidFill>
                          <a:latin typeface="Calibri" panose="020F0502020204030204"/>
                        </a:defRPr>
                      </a:lvl3pPr>
                      <a:lvl4pPr marL="1114425" algn="l" defTabSz="742950" rtl="0" eaLnBrk="1" latinLnBrk="0" hangingPunct="1">
                        <a:defRPr kumimoji="1" sz="1463" b="1" kern="1200">
                          <a:solidFill>
                            <a:schemeClr val="lt1"/>
                          </a:solidFill>
                          <a:latin typeface="Calibri" panose="020F0502020204030204"/>
                        </a:defRPr>
                      </a:lvl4pPr>
                      <a:lvl5pPr marL="1485900" algn="l" defTabSz="742950" rtl="0" eaLnBrk="1" latinLnBrk="0" hangingPunct="1">
                        <a:defRPr kumimoji="1" sz="1463" b="1" kern="1200">
                          <a:solidFill>
                            <a:schemeClr val="lt1"/>
                          </a:solidFill>
                          <a:latin typeface="Calibri" panose="020F0502020204030204"/>
                        </a:defRPr>
                      </a:lvl5pPr>
                      <a:lvl6pPr marL="1857375" algn="l" defTabSz="742950" rtl="0" eaLnBrk="1" latinLnBrk="0" hangingPunct="1">
                        <a:defRPr kumimoji="1" sz="1463" b="1" kern="1200">
                          <a:solidFill>
                            <a:schemeClr val="lt1"/>
                          </a:solidFill>
                          <a:latin typeface="Calibri" panose="020F0502020204030204"/>
                        </a:defRPr>
                      </a:lvl6pPr>
                      <a:lvl7pPr marL="2228850" algn="l" defTabSz="742950" rtl="0" eaLnBrk="1" latinLnBrk="0" hangingPunct="1">
                        <a:defRPr kumimoji="1" sz="1463" b="1" kern="1200">
                          <a:solidFill>
                            <a:schemeClr val="lt1"/>
                          </a:solidFill>
                          <a:latin typeface="Calibri" panose="020F0502020204030204"/>
                        </a:defRPr>
                      </a:lvl7pPr>
                      <a:lvl8pPr marL="2600325" algn="l" defTabSz="742950" rtl="0" eaLnBrk="1" latinLnBrk="0" hangingPunct="1">
                        <a:defRPr kumimoji="1" sz="1463" b="1" kern="1200">
                          <a:solidFill>
                            <a:schemeClr val="lt1"/>
                          </a:solidFill>
                          <a:latin typeface="Calibri" panose="020F0502020204030204"/>
                        </a:defRPr>
                      </a:lvl8pPr>
                      <a:lvl9pPr marL="2971800" algn="l" defTabSz="742950" rtl="0" eaLnBrk="1" latinLnBrk="0" hangingPunct="1">
                        <a:defRPr kumimoji="1" sz="1463" b="1" kern="1200">
                          <a:solidFill>
                            <a:schemeClr val="lt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u="none" dirty="0">
                          <a:solidFill>
                            <a:schemeClr val="tx1"/>
                          </a:solidFill>
                          <a:latin typeface="メイリオ" panose="020B0604030504040204" pitchFamily="50" charset="-128"/>
                          <a:ea typeface="メイリオ" panose="020B0604030504040204" pitchFamily="50" charset="-128"/>
                        </a:rPr>
                        <a:t>1.</a:t>
                      </a:r>
                      <a:r>
                        <a:rPr kumimoji="1" lang="ja-JP" altLang="en-US" sz="1100" b="0" u="none" dirty="0">
                          <a:solidFill>
                            <a:schemeClr val="tx1"/>
                          </a:solidFill>
                          <a:latin typeface="メイリオ" panose="020B0604030504040204" pitchFamily="50" charset="-128"/>
                          <a:ea typeface="メイリオ" panose="020B0604030504040204" pitchFamily="50" charset="-128"/>
                        </a:rPr>
                        <a:t>負担なし</a:t>
                      </a:r>
                      <a:endParaRPr kumimoji="1" lang="en-US" altLang="ja-JP" sz="1100" b="0" u="none" dirty="0">
                        <a:solidFill>
                          <a:schemeClr val="tx1"/>
                        </a:solidFill>
                        <a:latin typeface="メイリオ" panose="020B0604030504040204" pitchFamily="50" charset="-128"/>
                        <a:ea typeface="メイリオ" panose="020B0604030504040204" pitchFamily="50" charset="-128"/>
                      </a:endParaRPr>
                    </a:p>
                    <a:p>
                      <a:pPr marL="0" algn="l" defTabSz="742950" rtl="0" eaLnBrk="1" latinLnBrk="0" hangingPunct="1"/>
                      <a:r>
                        <a:rPr kumimoji="1" lang="en-US" altLang="ja-JP" sz="1100" b="0" u="none" dirty="0">
                          <a:solidFill>
                            <a:schemeClr val="tx1"/>
                          </a:solidFill>
                          <a:latin typeface="メイリオ" panose="020B0604030504040204" pitchFamily="50" charset="-128"/>
                          <a:ea typeface="メイリオ" panose="020B0604030504040204" pitchFamily="50" charset="-128"/>
                        </a:rPr>
                        <a:t>2.</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＜参考</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R6</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年度＞</a:t>
                      </a:r>
                      <a:endParaRPr kumimoji="1" lang="en-US" altLang="ja-JP" sz="1100" b="0" kern="120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退職時の標準報酬月額又は</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R5.9.30</a:t>
                      </a:r>
                      <a:r>
                        <a:rPr kumimoji="1" lang="ja-JP" altLang="en-US" sz="1100" b="0" i="0" u="none" strike="noStrike" kern="1200" baseline="0" dirty="0">
                          <a:solidFill>
                            <a:schemeClr val="tx1"/>
                          </a:solidFill>
                          <a:latin typeface="メイリオ" panose="020B0604030504040204" pitchFamily="50" charset="-128"/>
                          <a:ea typeface="メイリオ" panose="020B0604030504040204" pitchFamily="50" charset="-128"/>
                          <a:cs typeface="+mn-cs"/>
                        </a:rPr>
                        <a:t>における</a:t>
                      </a:r>
                      <a:endParaRPr kumimoji="1" lang="en-US" altLang="ja-JP" sz="1100" b="0" i="0" u="none" strike="noStrike" kern="1200" baseline="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i="0" u="none" strike="noStrike" kern="1200" baseline="0" dirty="0">
                          <a:solidFill>
                            <a:schemeClr val="tx1"/>
                          </a:solidFill>
                          <a:latin typeface="メイリオ" panose="020B0604030504040204" pitchFamily="50" charset="-128"/>
                          <a:ea typeface="メイリオ" panose="020B0604030504040204" pitchFamily="50" charset="-128"/>
                          <a:cs typeface="+mn-cs"/>
                        </a:rPr>
                        <a:t>　公立学校共済組合員の平均標準報酬月額　</a:t>
                      </a:r>
                      <a:endParaRPr kumimoji="1" lang="en-US" altLang="ja-JP" sz="1100" b="0" i="0" u="none" strike="noStrike" kern="1200" baseline="0" dirty="0">
                        <a:solidFill>
                          <a:schemeClr val="tx1"/>
                        </a:solidFill>
                        <a:latin typeface="メイリオ" panose="020B0604030504040204" pitchFamily="50" charset="-128"/>
                        <a:ea typeface="メイリオ" panose="020B0604030504040204" pitchFamily="50" charset="-128"/>
                        <a:cs typeface="+mn-cs"/>
                      </a:endParaRPr>
                    </a:p>
                    <a:p>
                      <a:pPr marL="0" algn="l" defTabSz="742950" rtl="0" eaLnBrk="1" latinLnBrk="0" hangingPunct="1"/>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×109.12/1,000(</a:t>
                      </a:r>
                      <a:r>
                        <a:rPr kumimoji="1" lang="ja-JP" altLang="en-US" sz="1100" b="0" kern="1200" dirty="0">
                          <a:solidFill>
                            <a:schemeClr val="tx1"/>
                          </a:solidFill>
                          <a:latin typeface="メイリオ" panose="020B0604030504040204" pitchFamily="50" charset="-128"/>
                          <a:ea typeface="メイリオ" panose="020B0604030504040204" pitchFamily="50" charset="-128"/>
                          <a:cs typeface="+mn-cs"/>
                        </a:rPr>
                        <a:t>前納による割引率適用あり</a:t>
                      </a:r>
                      <a:r>
                        <a:rPr kumimoji="1" lang="en-US" altLang="ja-JP" sz="1100" b="0" kern="1200" dirty="0">
                          <a:solidFill>
                            <a:schemeClr val="tx1"/>
                          </a:solidFill>
                          <a:latin typeface="メイリオ" panose="020B0604030504040204" pitchFamily="50" charset="-128"/>
                          <a:ea typeface="メイリオ" panose="020B0604030504040204" pitchFamily="50" charset="-128"/>
                          <a:cs typeface="+mn-cs"/>
                        </a:rPr>
                        <a:t>)</a:t>
                      </a:r>
                    </a:p>
                    <a:p>
                      <a:pPr marL="0" algn="l" defTabSz="742950" rtl="0" eaLnBrk="1" latinLnBrk="0" hangingPunct="1"/>
                      <a:r>
                        <a:rPr kumimoji="1" lang="en-US" altLang="ja-JP" sz="1100" b="0" u="none" dirty="0">
                          <a:solidFill>
                            <a:schemeClr val="tx1"/>
                          </a:solidFill>
                          <a:latin typeface="メイリオ" panose="020B0604030504040204" pitchFamily="50" charset="-128"/>
                          <a:ea typeface="メイリオ" panose="020B0604030504040204" pitchFamily="50" charset="-128"/>
                        </a:rPr>
                        <a:t>3.</a:t>
                      </a:r>
                      <a:r>
                        <a:rPr kumimoji="1" lang="ja-JP" altLang="en-US" sz="1100" b="0" u="none" dirty="0">
                          <a:solidFill>
                            <a:schemeClr val="tx1"/>
                          </a:solidFill>
                          <a:latin typeface="メイリオ" panose="020B0604030504040204" pitchFamily="50" charset="-128"/>
                          <a:ea typeface="メイリオ" panose="020B0604030504040204" pitchFamily="50" charset="-128"/>
                        </a:rPr>
                        <a:t>前年所得や家族の状況、固定資産に応じた額</a:t>
                      </a:r>
                      <a:endParaRPr kumimoji="1" lang="en-US" altLang="ja-JP" sz="1100" b="0" u="none" dirty="0">
                        <a:solidFill>
                          <a:schemeClr val="tx1"/>
                        </a:solidFill>
                        <a:latin typeface="メイリオ" panose="020B0604030504040204" pitchFamily="50" charset="-128"/>
                        <a:ea typeface="メイリオ" panose="020B0604030504040204" pitchFamily="50" charset="-128"/>
                      </a:endParaRPr>
                    </a:p>
                    <a:p>
                      <a:pPr marL="0" algn="l" defTabSz="742950" rtl="0" eaLnBrk="1" latinLnBrk="0" hangingPunct="1"/>
                      <a:r>
                        <a:rPr kumimoji="1" lang="ja-JP" altLang="en-US" sz="1100" b="0" u="none" dirty="0">
                          <a:solidFill>
                            <a:schemeClr val="tx1"/>
                          </a:solidFill>
                          <a:latin typeface="メイリオ" panose="020B0604030504040204" pitchFamily="50" charset="-128"/>
                          <a:ea typeface="メイリオ" panose="020B0604030504040204" pitchFamily="50" charset="-128"/>
                        </a:rPr>
                        <a:t>　　（市町村ごとに率、計算方法は異なる）</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91439" marR="91439" marT="45719" marB="45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1390166"/>
                  </a:ext>
                </a:extLst>
              </a:tr>
            </a:tbl>
          </a:graphicData>
        </a:graphic>
      </p:graphicFrame>
      <p:sp>
        <p:nvSpPr>
          <p:cNvPr id="8" name="スライド番号プレースホルダー 7">
            <a:extLst>
              <a:ext uri="{FF2B5EF4-FFF2-40B4-BE49-F238E27FC236}">
                <a16:creationId xmlns:a16="http://schemas.microsoft.com/office/drawing/2014/main" id="{06AE12FE-D2AB-48F3-B8E1-319EC275C77B}"/>
              </a:ext>
            </a:extLst>
          </p:cNvPr>
          <p:cNvSpPr>
            <a:spLocks noGrp="1"/>
          </p:cNvSpPr>
          <p:nvPr>
            <p:ph type="sldNum" sz="quarter" idx="12"/>
          </p:nvPr>
        </p:nvSpPr>
        <p:spPr>
          <a:xfrm>
            <a:off x="7627481" y="6465208"/>
            <a:ext cx="2228850" cy="365125"/>
          </a:xfrm>
        </p:spPr>
        <p:txBody>
          <a:bodyPr/>
          <a:lstStyle/>
          <a:p>
            <a:fld id="{5B6709DF-EC61-433D-BD3A-50B4378470A9}" type="slidenum">
              <a:rPr kumimoji="1" lang="ja-JP" altLang="en-US" smtClean="0"/>
              <a:t>42</a:t>
            </a:fld>
            <a:endParaRPr kumimoji="1" lang="ja-JP" altLang="en-US"/>
          </a:p>
        </p:txBody>
      </p:sp>
    </p:spTree>
    <p:extLst>
      <p:ext uri="{BB962C8B-B14F-4D97-AF65-F5344CB8AC3E}">
        <p14:creationId xmlns:p14="http://schemas.microsoft.com/office/powerpoint/2010/main" val="29727697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01658" y="1895417"/>
            <a:ext cx="7472925"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９　情報提供・意思確認制度</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2267CE90-02E2-4F1E-B303-D6A0900C9018}"/>
              </a:ext>
            </a:extLst>
          </p:cNvPr>
          <p:cNvSpPr>
            <a:spLocks noGrp="1"/>
          </p:cNvSpPr>
          <p:nvPr>
            <p:ph type="sldNum" sz="quarter" idx="12"/>
          </p:nvPr>
        </p:nvSpPr>
        <p:spPr/>
        <p:txBody>
          <a:bodyPr/>
          <a:lstStyle/>
          <a:p>
            <a:fld id="{5B6709DF-EC61-433D-BD3A-50B4378470A9}" type="slidenum">
              <a:rPr kumimoji="1" lang="ja-JP" altLang="en-US" smtClean="0"/>
              <a:t>43</a:t>
            </a:fld>
            <a:endParaRPr kumimoji="1" lang="ja-JP" altLang="en-US"/>
          </a:p>
        </p:txBody>
      </p:sp>
    </p:spTree>
    <p:extLst>
      <p:ext uri="{BB962C8B-B14F-4D97-AF65-F5344CB8AC3E}">
        <p14:creationId xmlns:p14="http://schemas.microsoft.com/office/powerpoint/2010/main" val="35109151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814" y="12526"/>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6BE134D5-4602-47C0-9289-003DDD11201E}"/>
              </a:ext>
            </a:extLst>
          </p:cNvPr>
          <p:cNvSpPr/>
          <p:nvPr/>
        </p:nvSpPr>
        <p:spPr>
          <a:xfrm>
            <a:off x="543810" y="1976141"/>
            <a:ext cx="9362190" cy="2000548"/>
          </a:xfrm>
          <a:prstGeom prst="rect">
            <a:avLst/>
          </a:prstGeom>
        </p:spPr>
        <p:txBody>
          <a:bodyPr wrap="square">
            <a:spAutoFit/>
          </a:bodyPr>
          <a:lstStyle/>
          <a:p>
            <a:pPr indent="-165100"/>
            <a:r>
              <a:rPr lang="ja-JP" altLang="en-US" sz="1600" dirty="0">
                <a:latin typeface="Meiryo UI" panose="020B0604030504040204" pitchFamily="50" charset="-128"/>
                <a:ea typeface="Meiryo UI" panose="020B0604030504040204" pitchFamily="50" charset="-128"/>
              </a:rPr>
              <a:t>・　定年引上げに伴い、役職定年制及び定年前再任用短時間勤務制が導入されるほか、給与水準が６０歳</a:t>
            </a:r>
            <a:endParaRPr lang="en-US" altLang="ja-JP" sz="1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時点の７割に設定されるなど、６０歳以降に適用される任用や給与がこれまでと異なるものとなります。</a:t>
            </a:r>
            <a:endParaRPr lang="en-US" altLang="ja-JP" sz="1600" dirty="0">
              <a:latin typeface="Meiryo UI" panose="020B0604030504040204" pitchFamily="50" charset="-128"/>
              <a:ea typeface="Meiryo UI" panose="020B0604030504040204" pitchFamily="50" charset="-128"/>
            </a:endParaRPr>
          </a:p>
          <a:p>
            <a:pPr indent="-165100"/>
            <a:endParaRPr lang="en-US" altLang="ja-JP" sz="6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このため職員が６０歳以降の勤務について、正確な情報に基づき選択ができるよう、</a:t>
            </a:r>
            <a:endParaRPr lang="en-US" altLang="ja-JP" sz="1600" dirty="0">
              <a:latin typeface="Meiryo UI" panose="020B0604030504040204" pitchFamily="50" charset="-128"/>
              <a:ea typeface="Meiryo UI" panose="020B0604030504040204" pitchFamily="50" charset="-128"/>
            </a:endParaRPr>
          </a:p>
          <a:p>
            <a:pPr indent="-165100"/>
            <a:endParaRPr lang="en-US" altLang="ja-JP" sz="8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①　次年度に６０歳に達する職員に対し、</a:t>
            </a:r>
            <a:endParaRPr lang="en-US" altLang="ja-JP" sz="1600" dirty="0">
              <a:latin typeface="Meiryo UI" panose="020B0604030504040204" pitchFamily="50" charset="-128"/>
              <a:ea typeface="Meiryo UI" panose="020B0604030504040204" pitchFamily="50" charset="-128"/>
            </a:endParaRPr>
          </a:p>
          <a:p>
            <a:pPr indent="-165100"/>
            <a:endParaRPr lang="en-US" altLang="ja-JP" sz="5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②　６０歳以降に適用される任用及び給与に関する措置の内容などについて</a:t>
            </a:r>
            <a:endParaRPr lang="en-US" altLang="ja-JP" sz="1600" dirty="0">
              <a:latin typeface="Meiryo UI" panose="020B0604030504040204" pitchFamily="50" charset="-128"/>
              <a:ea typeface="Meiryo UI" panose="020B0604030504040204" pitchFamily="50" charset="-128"/>
            </a:endParaRPr>
          </a:p>
          <a:p>
            <a:pPr indent="-165100"/>
            <a:endParaRPr lang="en-US" altLang="ja-JP" sz="900" dirty="0">
              <a:latin typeface="Meiryo UI" panose="020B0604030504040204" pitchFamily="50" charset="-128"/>
              <a:ea typeface="Meiryo UI" panose="020B0604030504040204" pitchFamily="50" charset="-128"/>
            </a:endParaRPr>
          </a:p>
          <a:p>
            <a:pPr indent="-165100"/>
            <a:r>
              <a:rPr lang="ja-JP" altLang="en-US" sz="1600" dirty="0">
                <a:latin typeface="Meiryo UI" panose="020B0604030504040204" pitchFamily="50" charset="-128"/>
                <a:ea typeface="Meiryo UI" panose="020B0604030504040204" pitchFamily="50" charset="-128"/>
              </a:rPr>
              <a:t>　　</a:t>
            </a:r>
            <a:r>
              <a:rPr lang="ja-JP" altLang="ja-JP" sz="1600" dirty="0">
                <a:latin typeface="Meiryo UI" panose="020B0604030504040204" pitchFamily="50" charset="-128"/>
                <a:ea typeface="Meiryo UI" panose="020B0604030504040204" pitchFamily="50" charset="-128"/>
              </a:rPr>
              <a:t>情報提供を行</a:t>
            </a:r>
            <a:r>
              <a:rPr lang="ja-JP" altLang="en-US" sz="1600" dirty="0">
                <a:latin typeface="Meiryo UI" panose="020B0604030504040204" pitchFamily="50" charset="-128"/>
                <a:ea typeface="Meiryo UI" panose="020B0604030504040204" pitchFamily="50" charset="-128"/>
              </a:rPr>
              <a:t>った上で</a:t>
            </a:r>
            <a:r>
              <a:rPr lang="ja-JP" altLang="ja-JP" sz="1600" dirty="0">
                <a:latin typeface="Meiryo UI" panose="020B0604030504040204" pitchFamily="50" charset="-128"/>
                <a:ea typeface="Meiryo UI" panose="020B0604030504040204" pitchFamily="50" charset="-128"/>
              </a:rPr>
              <a:t>、６０歳以後の勤務の意思を確認</a:t>
            </a:r>
            <a:r>
              <a:rPr lang="ja-JP" altLang="en-US" sz="1600" dirty="0">
                <a:latin typeface="Meiryo UI" panose="020B0604030504040204" pitchFamily="50" charset="-128"/>
                <a:ea typeface="Meiryo UI" panose="020B0604030504040204" pitchFamily="50" charset="-128"/>
              </a:rPr>
              <a:t>します</a:t>
            </a:r>
            <a:r>
              <a:rPr lang="ja-JP" altLang="ja-JP" sz="1600"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2736D41E-4D91-4C5E-B9BF-A6EA658DDBA6}"/>
              </a:ext>
            </a:extLst>
          </p:cNvPr>
          <p:cNvSpPr/>
          <p:nvPr/>
        </p:nvSpPr>
        <p:spPr>
          <a:xfrm>
            <a:off x="283996" y="651253"/>
            <a:ext cx="9284210" cy="130195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年度末年齢５９歳の職員に対して、６０歳以降の任用、給与等の制度に関する情報提供を</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行うとともに、６０歳以降の勤務の意思確認を行います。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21" name="直線コネクタ 20">
            <a:extLst>
              <a:ext uri="{FF2B5EF4-FFF2-40B4-BE49-F238E27FC236}">
                <a16:creationId xmlns:a16="http://schemas.microsoft.com/office/drawing/2014/main" id="{F321062A-9643-463D-AA9F-FD126FBF601D}"/>
              </a:ext>
            </a:extLst>
          </p:cNvPr>
          <p:cNvCxnSpPr>
            <a:cxnSpLocks/>
          </p:cNvCxnSpPr>
          <p:nvPr/>
        </p:nvCxnSpPr>
        <p:spPr>
          <a:xfrm flipV="1">
            <a:off x="503076" y="843523"/>
            <a:ext cx="967505" cy="19609"/>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nvGrpSpPr>
          <p:cNvPr id="10" name="グループ化 9">
            <a:extLst>
              <a:ext uri="{FF2B5EF4-FFF2-40B4-BE49-F238E27FC236}">
                <a16:creationId xmlns:a16="http://schemas.microsoft.com/office/drawing/2014/main" id="{D4718AA9-F148-4E35-8015-FFD5CE31F90B}"/>
              </a:ext>
            </a:extLst>
          </p:cNvPr>
          <p:cNvGrpSpPr/>
          <p:nvPr/>
        </p:nvGrpSpPr>
        <p:grpSpPr>
          <a:xfrm>
            <a:off x="503076" y="4177661"/>
            <a:ext cx="9065130" cy="2171644"/>
            <a:chOff x="679450" y="3737556"/>
            <a:chExt cx="8691034" cy="1655758"/>
          </a:xfrm>
        </p:grpSpPr>
        <p:grpSp>
          <p:nvGrpSpPr>
            <p:cNvPr id="8" name="グループ化 7">
              <a:extLst>
                <a:ext uri="{FF2B5EF4-FFF2-40B4-BE49-F238E27FC236}">
                  <a16:creationId xmlns:a16="http://schemas.microsoft.com/office/drawing/2014/main" id="{8AF16882-7F5C-4CFB-B012-9727B29D060B}"/>
                </a:ext>
              </a:extLst>
            </p:cNvPr>
            <p:cNvGrpSpPr/>
            <p:nvPr/>
          </p:nvGrpSpPr>
          <p:grpSpPr>
            <a:xfrm>
              <a:off x="679450" y="3737556"/>
              <a:ext cx="8691034" cy="1655758"/>
              <a:chOff x="662516" y="3487115"/>
              <a:chExt cx="8691034" cy="1655758"/>
            </a:xfrm>
          </p:grpSpPr>
          <p:grpSp>
            <p:nvGrpSpPr>
              <p:cNvPr id="3" name="グループ化 2">
                <a:extLst>
                  <a:ext uri="{FF2B5EF4-FFF2-40B4-BE49-F238E27FC236}">
                    <a16:creationId xmlns:a16="http://schemas.microsoft.com/office/drawing/2014/main" id="{18251FD6-92AD-4EFB-8B98-27364911015C}"/>
                  </a:ext>
                </a:extLst>
              </p:cNvPr>
              <p:cNvGrpSpPr/>
              <p:nvPr/>
            </p:nvGrpSpPr>
            <p:grpSpPr>
              <a:xfrm>
                <a:off x="662516" y="3487458"/>
                <a:ext cx="3919086" cy="1655415"/>
                <a:chOff x="613372" y="4698250"/>
                <a:chExt cx="3919086" cy="1655415"/>
              </a:xfrm>
            </p:grpSpPr>
            <p:sp>
              <p:nvSpPr>
                <p:cNvPr id="2" name="正方形/長方形 1">
                  <a:extLst>
                    <a:ext uri="{FF2B5EF4-FFF2-40B4-BE49-F238E27FC236}">
                      <a16:creationId xmlns:a16="http://schemas.microsoft.com/office/drawing/2014/main" id="{0DF97F69-3444-4629-B8C3-BCD3AFF84542}"/>
                    </a:ext>
                  </a:extLst>
                </p:cNvPr>
                <p:cNvSpPr/>
                <p:nvPr/>
              </p:nvSpPr>
              <p:spPr>
                <a:xfrm>
                  <a:off x="613372" y="5052287"/>
                  <a:ext cx="3919086" cy="1301378"/>
                </a:xfrm>
                <a:prstGeom prst="rect">
                  <a:avLst/>
                </a:prstGeom>
                <a:solidFill>
                  <a:schemeClr val="accent5">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defRPr/>
                  </a:pPr>
                  <a:r>
                    <a:rPr lang="ja-JP" altLang="en-US" sz="1600" dirty="0"/>
                    <a:t>１　</a:t>
                  </a:r>
                  <a:r>
                    <a:rPr lang="ja-JP" altLang="ja-JP" sz="1600" dirty="0"/>
                    <a:t>管理監督職勤務上限年齢制</a:t>
                  </a:r>
                  <a:endParaRPr lang="en-US" altLang="ja-JP" sz="1600" dirty="0"/>
                </a:p>
                <a:p>
                  <a:pPr>
                    <a:defRPr/>
                  </a:pPr>
                  <a:r>
                    <a:rPr lang="ja-JP" altLang="en-US" sz="1600" dirty="0"/>
                    <a:t>２　</a:t>
                  </a:r>
                  <a:r>
                    <a:rPr lang="ja-JP" altLang="ja-JP" sz="1600" dirty="0"/>
                    <a:t>定年前再任用短時間勤務制</a:t>
                  </a:r>
                  <a:endParaRPr lang="ja-JP" altLang="en-US" sz="1600" dirty="0"/>
                </a:p>
                <a:p>
                  <a:pPr>
                    <a:defRPr/>
                  </a:pPr>
                  <a:r>
                    <a:rPr lang="ja-JP" altLang="en-US" sz="1600" dirty="0"/>
                    <a:t>３　給料</a:t>
                  </a:r>
                  <a:r>
                    <a:rPr lang="ja-JP" altLang="ja-JP" sz="1600" dirty="0"/>
                    <a:t>月額の７割措置</a:t>
                  </a:r>
                  <a:endParaRPr lang="ja-JP" altLang="en-US" sz="1600" dirty="0"/>
                </a:p>
                <a:p>
                  <a:pPr>
                    <a:defRPr/>
                  </a:pPr>
                  <a:r>
                    <a:rPr lang="ja-JP" altLang="en-US" sz="1600" dirty="0"/>
                    <a:t>４　</a:t>
                  </a:r>
                  <a:r>
                    <a:rPr lang="ja-JP" altLang="ja-JP" sz="1600" dirty="0"/>
                    <a:t>退職手当の特例措置</a:t>
                  </a:r>
                  <a:endParaRPr lang="ja-JP" altLang="en-US" sz="1600" dirty="0"/>
                </a:p>
                <a:p>
                  <a:pPr>
                    <a:defRPr/>
                  </a:pPr>
                  <a:r>
                    <a:rPr lang="ja-JP" altLang="en-US" sz="1600" dirty="0"/>
                    <a:t>５　</a:t>
                  </a:r>
                  <a:r>
                    <a:rPr lang="ja-JP" altLang="ja-JP" sz="1600" dirty="0"/>
                    <a:t>その他任命権者が必要と認める情報</a:t>
                  </a:r>
                </a:p>
              </p:txBody>
            </p:sp>
            <p:sp>
              <p:nvSpPr>
                <p:cNvPr id="80" name="正方形/長方形 79">
                  <a:extLst>
                    <a:ext uri="{FF2B5EF4-FFF2-40B4-BE49-F238E27FC236}">
                      <a16:creationId xmlns:a16="http://schemas.microsoft.com/office/drawing/2014/main" id="{6EDAC130-7B5B-436F-985E-8A31800CCED1}"/>
                    </a:ext>
                  </a:extLst>
                </p:cNvPr>
                <p:cNvSpPr/>
                <p:nvPr/>
              </p:nvSpPr>
              <p:spPr>
                <a:xfrm>
                  <a:off x="613372" y="4698250"/>
                  <a:ext cx="3919086" cy="302361"/>
                </a:xfrm>
                <a:prstGeom prst="rect">
                  <a:avLst/>
                </a:prstGeom>
                <a:solidFill>
                  <a:schemeClr val="accent5">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600" dirty="0">
                      <a:solidFill>
                        <a:schemeClr val="tx1"/>
                      </a:solidFill>
                      <a:latin typeface="メイリオ" panose="020B0604030504040204" pitchFamily="50" charset="-128"/>
                      <a:ea typeface="メイリオ" panose="020B0604030504040204" pitchFamily="50" charset="-128"/>
                    </a:rPr>
                    <a:t>情報提供</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pSp>
          <p:grpSp>
            <p:nvGrpSpPr>
              <p:cNvPr id="5" name="グループ化 4">
                <a:extLst>
                  <a:ext uri="{FF2B5EF4-FFF2-40B4-BE49-F238E27FC236}">
                    <a16:creationId xmlns:a16="http://schemas.microsoft.com/office/drawing/2014/main" id="{915B0041-CD48-44A4-9A9D-8487955C9684}"/>
                  </a:ext>
                </a:extLst>
              </p:cNvPr>
              <p:cNvGrpSpPr/>
              <p:nvPr/>
            </p:nvGrpSpPr>
            <p:grpSpPr>
              <a:xfrm>
                <a:off x="5434464" y="3487115"/>
                <a:ext cx="3919086" cy="1655758"/>
                <a:chOff x="5483608" y="4697573"/>
                <a:chExt cx="3919086" cy="1653911"/>
              </a:xfrm>
            </p:grpSpPr>
            <p:sp>
              <p:nvSpPr>
                <p:cNvPr id="79" name="正方形/長方形 78">
                  <a:extLst>
                    <a:ext uri="{FF2B5EF4-FFF2-40B4-BE49-F238E27FC236}">
                      <a16:creationId xmlns:a16="http://schemas.microsoft.com/office/drawing/2014/main" id="{AEF6B91F-402E-40CC-8735-85B97DFB6D18}"/>
                    </a:ext>
                  </a:extLst>
                </p:cNvPr>
                <p:cNvSpPr/>
                <p:nvPr/>
              </p:nvSpPr>
              <p:spPr>
                <a:xfrm>
                  <a:off x="5483608" y="5051558"/>
                  <a:ext cx="3919086" cy="1299926"/>
                </a:xfrm>
                <a:prstGeom prst="rect">
                  <a:avLst/>
                </a:prstGeom>
                <a:solidFill>
                  <a:schemeClr val="accent5">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defRPr/>
                  </a:pPr>
                  <a:r>
                    <a:rPr lang="en-US" altLang="ja-JP" sz="1600" dirty="0"/>
                    <a:t>1</a:t>
                  </a:r>
                  <a:r>
                    <a:rPr lang="ja-JP" altLang="en-US" sz="1600" dirty="0"/>
                    <a:t>　</a:t>
                  </a:r>
                  <a:r>
                    <a:rPr lang="ja-JP" altLang="ja-JP" sz="1600" dirty="0"/>
                    <a:t>常勤職員として勤務する意思</a:t>
                  </a:r>
                  <a:endParaRPr lang="en-US" altLang="ja-JP" sz="1600" dirty="0"/>
                </a:p>
                <a:p>
                  <a:pPr>
                    <a:defRPr/>
                  </a:pPr>
                  <a:r>
                    <a:rPr lang="en-US" altLang="ja-JP" sz="1600" dirty="0"/>
                    <a:t>2</a:t>
                  </a:r>
                  <a:r>
                    <a:rPr lang="ja-JP" altLang="en-US" sz="1600" dirty="0"/>
                    <a:t>　</a:t>
                  </a:r>
                  <a:r>
                    <a:rPr lang="en-US" altLang="ja-JP" sz="1600" dirty="0"/>
                    <a:t>60</a:t>
                  </a:r>
                  <a:r>
                    <a:rPr lang="ja-JP" altLang="ja-JP" sz="1600" dirty="0"/>
                    <a:t>歳等に達する日以後の退職の意思</a:t>
                  </a:r>
                  <a:endParaRPr lang="en-US" altLang="ja-JP" sz="1600" dirty="0"/>
                </a:p>
                <a:p>
                  <a:pPr>
                    <a:defRPr/>
                  </a:pPr>
                  <a:r>
                    <a:rPr lang="en-US" altLang="ja-JP" sz="1600" dirty="0"/>
                    <a:t>3</a:t>
                  </a:r>
                  <a:r>
                    <a:rPr lang="ja-JP" altLang="en-US" sz="1600" dirty="0"/>
                    <a:t>　</a:t>
                  </a:r>
                  <a:r>
                    <a:rPr lang="ja-JP" altLang="ja-JP" sz="1600" dirty="0"/>
                    <a:t>定年前再任用</a:t>
                  </a:r>
                  <a:r>
                    <a:rPr lang="ja-JP" altLang="en-US" sz="1600" dirty="0"/>
                    <a:t>短時間</a:t>
                  </a:r>
                  <a:r>
                    <a:rPr lang="ja-JP" altLang="ja-JP" sz="1600" dirty="0"/>
                    <a:t>勤務の</a:t>
                  </a:r>
                  <a:r>
                    <a:rPr lang="ja-JP" altLang="en-US" sz="1600" dirty="0"/>
                    <a:t>希望</a:t>
                  </a:r>
                  <a:endParaRPr lang="en-US" altLang="ja-JP" sz="1600" dirty="0"/>
                </a:p>
                <a:p>
                  <a:pPr>
                    <a:defRPr/>
                  </a:pPr>
                  <a:r>
                    <a:rPr lang="en-US" altLang="ja-JP" sz="1600" dirty="0"/>
                    <a:t>4</a:t>
                  </a:r>
                  <a:r>
                    <a:rPr lang="ja-JP" altLang="en-US" sz="1600" dirty="0"/>
                    <a:t>　</a:t>
                  </a:r>
                  <a:r>
                    <a:rPr lang="ja-JP" altLang="ja-JP" sz="1600" dirty="0"/>
                    <a:t>その他任命権者が必要と認める事項</a:t>
                  </a:r>
                  <a:endParaRPr lang="ja-JP" altLang="en-US" dirty="0"/>
                </a:p>
              </p:txBody>
            </p:sp>
            <p:sp>
              <p:nvSpPr>
                <p:cNvPr id="81" name="正方形/長方形 80">
                  <a:extLst>
                    <a:ext uri="{FF2B5EF4-FFF2-40B4-BE49-F238E27FC236}">
                      <a16:creationId xmlns:a16="http://schemas.microsoft.com/office/drawing/2014/main" id="{834B377F-1ED9-476F-99B7-A1215B102F40}"/>
                    </a:ext>
                  </a:extLst>
                </p:cNvPr>
                <p:cNvSpPr/>
                <p:nvPr/>
              </p:nvSpPr>
              <p:spPr>
                <a:xfrm>
                  <a:off x="5483608" y="4697573"/>
                  <a:ext cx="3919086" cy="307360"/>
                </a:xfrm>
                <a:prstGeom prst="rect">
                  <a:avLst/>
                </a:prstGeom>
                <a:solidFill>
                  <a:schemeClr val="accent5">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sz="1600" dirty="0">
                      <a:solidFill>
                        <a:schemeClr val="tx1"/>
                      </a:solidFill>
                      <a:latin typeface="メイリオ" panose="020B0604030504040204" pitchFamily="50" charset="-128"/>
                      <a:ea typeface="メイリオ" panose="020B0604030504040204" pitchFamily="50" charset="-128"/>
                    </a:rPr>
                    <a:t>意思確認</a:t>
                  </a:r>
                  <a:endParaRPr lang="en-US" altLang="ja-JP" sz="1600" dirty="0">
                    <a:solidFill>
                      <a:schemeClr val="tx1"/>
                    </a:solidFill>
                    <a:latin typeface="メイリオ" panose="020B0604030504040204" pitchFamily="50" charset="-128"/>
                    <a:ea typeface="メイリオ" panose="020B0604030504040204" pitchFamily="50" charset="-128"/>
                  </a:endParaRPr>
                </a:p>
              </p:txBody>
            </p:sp>
          </p:grpSp>
        </p:grpSp>
        <p:sp>
          <p:nvSpPr>
            <p:cNvPr id="23" name="二等辺三角形 22">
              <a:extLst>
                <a:ext uri="{FF2B5EF4-FFF2-40B4-BE49-F238E27FC236}">
                  <a16:creationId xmlns:a16="http://schemas.microsoft.com/office/drawing/2014/main" id="{4FF902D8-459F-4FB7-AD23-DC9AB8A3E918}"/>
                </a:ext>
              </a:extLst>
            </p:cNvPr>
            <p:cNvSpPr/>
            <p:nvPr/>
          </p:nvSpPr>
          <p:spPr>
            <a:xfrm rot="16200000" flipV="1">
              <a:off x="4429433" y="4343493"/>
              <a:ext cx="1262860" cy="436749"/>
            </a:xfrm>
            <a:prstGeom prst="triangle">
              <a:avLst>
                <a:gd name="adj" fmla="val 49413"/>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6" name="テキスト ボックス 15">
            <a:extLst>
              <a:ext uri="{FF2B5EF4-FFF2-40B4-BE49-F238E27FC236}">
                <a16:creationId xmlns:a16="http://schemas.microsoft.com/office/drawing/2014/main" id="{387AA639-0B7B-41E8-8B2A-36C94018D6A4}"/>
              </a:ext>
            </a:extLst>
          </p:cNvPr>
          <p:cNvSpPr txBox="1"/>
          <p:nvPr/>
        </p:nvSpPr>
        <p:spPr>
          <a:xfrm>
            <a:off x="773286" y="6118472"/>
            <a:ext cx="3547357" cy="646331"/>
          </a:xfrm>
          <a:prstGeom prst="rect">
            <a:avLst/>
          </a:prstGeom>
          <a:solidFill>
            <a:schemeClr val="bg1"/>
          </a:solidFill>
          <a:ln>
            <a:solidFill>
              <a:schemeClr val="tx1"/>
            </a:solidFill>
          </a:ln>
        </p:spPr>
        <p:txBody>
          <a:bodyPr wrap="square" rtlCol="0">
            <a:spAutoFit/>
          </a:bodyPr>
          <a:lstStyle/>
          <a:p>
            <a:r>
              <a:rPr kumimoji="1" lang="en-US" altLang="ja-JP" sz="1200" b="1" dirty="0"/>
              <a:t>【</a:t>
            </a:r>
            <a:r>
              <a:rPr kumimoji="1" lang="ja-JP" altLang="en-US" sz="1200" b="1" dirty="0"/>
              <a:t>県教委での実施内容</a:t>
            </a:r>
            <a:r>
              <a:rPr kumimoji="1" lang="en-US" altLang="ja-JP" sz="1200" b="1" dirty="0"/>
              <a:t>】</a:t>
            </a:r>
          </a:p>
          <a:p>
            <a:r>
              <a:rPr kumimoji="1" lang="ja-JP" altLang="en-US" sz="1200" b="1" dirty="0"/>
              <a:t>・「教職員の６０歳以降の働き方」（この資料）</a:t>
            </a:r>
            <a:endParaRPr kumimoji="1" lang="en-US" altLang="ja-JP" sz="1200" b="1" dirty="0"/>
          </a:p>
          <a:p>
            <a:r>
              <a:rPr lang="ja-JP" altLang="en-US" sz="1200" b="1" dirty="0"/>
              <a:t>・教職員の６０歳以降の働き方</a:t>
            </a:r>
            <a:r>
              <a:rPr kumimoji="1" lang="en-US" altLang="ja-JP" sz="1200" b="1" dirty="0"/>
              <a:t>Q&amp;A</a:t>
            </a:r>
            <a:endParaRPr kumimoji="1" lang="ja-JP" altLang="en-US" sz="1200" b="1" dirty="0"/>
          </a:p>
        </p:txBody>
      </p:sp>
      <p:sp>
        <p:nvSpPr>
          <p:cNvPr id="17" name="テキスト ボックス 16">
            <a:extLst>
              <a:ext uri="{FF2B5EF4-FFF2-40B4-BE49-F238E27FC236}">
                <a16:creationId xmlns:a16="http://schemas.microsoft.com/office/drawing/2014/main" id="{72609839-9BDF-4788-A787-0134FF19019F}"/>
              </a:ext>
            </a:extLst>
          </p:cNvPr>
          <p:cNvSpPr txBox="1"/>
          <p:nvPr/>
        </p:nvSpPr>
        <p:spPr>
          <a:xfrm>
            <a:off x="5750637" y="6086969"/>
            <a:ext cx="3547357" cy="646331"/>
          </a:xfrm>
          <a:prstGeom prst="rect">
            <a:avLst/>
          </a:prstGeom>
          <a:solidFill>
            <a:schemeClr val="bg1"/>
          </a:solidFill>
          <a:ln>
            <a:solidFill>
              <a:schemeClr val="tx1"/>
            </a:solidFill>
          </a:ln>
        </p:spPr>
        <p:txBody>
          <a:bodyPr wrap="square" rtlCol="0">
            <a:spAutoFit/>
          </a:bodyPr>
          <a:lstStyle/>
          <a:p>
            <a:r>
              <a:rPr kumimoji="1" lang="en-US" altLang="ja-JP" sz="1200" b="1" dirty="0"/>
              <a:t>【</a:t>
            </a:r>
            <a:r>
              <a:rPr kumimoji="1" lang="ja-JP" altLang="en-US" sz="1200" b="1" dirty="0"/>
              <a:t>県教委での実施内容</a:t>
            </a:r>
            <a:r>
              <a:rPr kumimoji="1" lang="en-US" altLang="ja-JP" sz="1200" b="1" dirty="0"/>
              <a:t>】</a:t>
            </a:r>
          </a:p>
          <a:p>
            <a:r>
              <a:rPr kumimoji="1" lang="ja-JP" altLang="en-US" sz="1200" b="1" dirty="0"/>
              <a:t>・様式１「６０歳以降の勤務意思確認票</a:t>
            </a:r>
            <a:endParaRPr kumimoji="1" lang="en-US" altLang="ja-JP" sz="1200" b="1" dirty="0"/>
          </a:p>
          <a:p>
            <a:r>
              <a:rPr kumimoji="1" lang="ja-JP" altLang="en-US" sz="1200" b="1" dirty="0"/>
              <a:t>　 （兼定年前再任用短時間勤務選考申込票）」</a:t>
            </a:r>
          </a:p>
        </p:txBody>
      </p:sp>
      <p:sp>
        <p:nvSpPr>
          <p:cNvPr id="7" name="スライド番号プレースホルダー 6">
            <a:extLst>
              <a:ext uri="{FF2B5EF4-FFF2-40B4-BE49-F238E27FC236}">
                <a16:creationId xmlns:a16="http://schemas.microsoft.com/office/drawing/2014/main" id="{DC292A9F-6714-4B90-A22E-EABF4B52CA74}"/>
              </a:ext>
            </a:extLst>
          </p:cNvPr>
          <p:cNvSpPr>
            <a:spLocks noGrp="1"/>
          </p:cNvSpPr>
          <p:nvPr>
            <p:ph type="sldNum" sz="quarter" idx="12"/>
          </p:nvPr>
        </p:nvSpPr>
        <p:spPr>
          <a:xfrm>
            <a:off x="7464200" y="6356351"/>
            <a:ext cx="2228850" cy="365125"/>
          </a:xfrm>
        </p:spPr>
        <p:txBody>
          <a:bodyPr/>
          <a:lstStyle/>
          <a:p>
            <a:fld id="{5B6709DF-EC61-433D-BD3A-50B4378470A9}" type="slidenum">
              <a:rPr kumimoji="1" lang="ja-JP" altLang="en-US" smtClean="0"/>
              <a:t>44</a:t>
            </a:fld>
            <a:endParaRPr kumimoji="1" lang="ja-JP" altLang="en-US" dirty="0"/>
          </a:p>
        </p:txBody>
      </p:sp>
      <p:sp>
        <p:nvSpPr>
          <p:cNvPr id="19" name="正方形/長方形 18">
            <a:extLst>
              <a:ext uri="{FF2B5EF4-FFF2-40B4-BE49-F238E27FC236}">
                <a16:creationId xmlns:a16="http://schemas.microsoft.com/office/drawing/2014/main" id="{9B4C999E-59BF-44BD-9733-9873448F4770}"/>
              </a:ext>
            </a:extLst>
          </p:cNvPr>
          <p:cNvSpPr/>
          <p:nvPr/>
        </p:nvSpPr>
        <p:spPr>
          <a:xfrm>
            <a:off x="676980" y="1468314"/>
            <a:ext cx="8621014" cy="523220"/>
          </a:xfrm>
          <a:prstGeom prst="rect">
            <a:avLst/>
          </a:prstGeom>
        </p:spPr>
        <p:txBody>
          <a:bodyPr wrap="square">
            <a:spAutoFit/>
          </a:bodyPr>
          <a:lstStyle/>
          <a:p>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労務職員については、令和</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年度以降、年度末年齢</a:t>
            </a:r>
            <a:r>
              <a:rPr lang="en-US" altLang="ja-JP" sz="1400" dirty="0">
                <a:latin typeface="メイリオ" panose="020B0604030504040204" pitchFamily="50" charset="-128"/>
                <a:ea typeface="メイリオ" panose="020B0604030504040204" pitchFamily="50" charset="-128"/>
              </a:rPr>
              <a:t>62</a:t>
            </a:r>
            <a:r>
              <a:rPr lang="ja-JP" altLang="en-US" sz="1400" dirty="0">
                <a:latin typeface="メイリオ" panose="020B0604030504040204" pitchFamily="50" charset="-128"/>
                <a:ea typeface="メイリオ" panose="020B0604030504040204" pitchFamily="50" charset="-128"/>
              </a:rPr>
              <a:t>歳の職員に対して実施します。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上記の</a:t>
            </a:r>
            <a:r>
              <a:rPr lang="en-US" altLang="ja-JP" sz="1400" dirty="0">
                <a:latin typeface="メイリオ" panose="020B0604030504040204" pitchFamily="50" charset="-128"/>
                <a:ea typeface="メイリオ" panose="020B0604030504040204" pitchFamily="50" charset="-128"/>
              </a:rPr>
              <a:t>60</a:t>
            </a:r>
            <a:r>
              <a:rPr lang="ja-JP" altLang="en-US" sz="1400" dirty="0">
                <a:latin typeface="メイリオ" panose="020B0604030504040204" pitchFamily="50" charset="-128"/>
                <a:ea typeface="メイリオ" panose="020B0604030504040204" pitchFamily="50" charset="-128"/>
              </a:rPr>
              <a:t>歳を</a:t>
            </a:r>
            <a:r>
              <a:rPr lang="en-US" altLang="ja-JP" sz="1400" dirty="0">
                <a:latin typeface="メイリオ" panose="020B0604030504040204" pitchFamily="50" charset="-128"/>
                <a:ea typeface="メイリオ" panose="020B0604030504040204" pitchFamily="50" charset="-128"/>
              </a:rPr>
              <a:t>63</a:t>
            </a:r>
            <a:r>
              <a:rPr lang="ja-JP" altLang="en-US" sz="1400" dirty="0">
                <a:latin typeface="メイリオ" panose="020B0604030504040204" pitchFamily="50" charset="-128"/>
                <a:ea typeface="メイリオ" panose="020B0604030504040204" pitchFamily="50" charset="-128"/>
              </a:rPr>
              <a:t>歳、</a:t>
            </a:r>
            <a:r>
              <a:rPr lang="en-US" altLang="ja-JP" sz="1400" dirty="0">
                <a:latin typeface="メイリオ" panose="020B0604030504040204" pitchFamily="50" charset="-128"/>
                <a:ea typeface="メイリオ" panose="020B0604030504040204" pitchFamily="50" charset="-128"/>
              </a:rPr>
              <a:t>59</a:t>
            </a:r>
            <a:r>
              <a:rPr lang="ja-JP" altLang="en-US" sz="1400" dirty="0">
                <a:latin typeface="メイリオ" panose="020B0604030504040204" pitchFamily="50" charset="-128"/>
                <a:ea typeface="メイリオ" panose="020B0604030504040204" pitchFamily="50" charset="-128"/>
              </a:rPr>
              <a:t>歳を</a:t>
            </a:r>
            <a:r>
              <a:rPr lang="en-US" altLang="ja-JP" sz="1400" dirty="0">
                <a:latin typeface="メイリオ" panose="020B0604030504040204" pitchFamily="50" charset="-128"/>
                <a:ea typeface="メイリオ" panose="020B0604030504040204" pitchFamily="50" charset="-128"/>
              </a:rPr>
              <a:t>62</a:t>
            </a:r>
            <a:r>
              <a:rPr lang="ja-JP" altLang="en-US" sz="1400" dirty="0">
                <a:latin typeface="メイリオ" panose="020B0604030504040204" pitchFamily="50" charset="-128"/>
                <a:ea typeface="メイリオ" panose="020B0604030504040204" pitchFamily="50" charset="-128"/>
              </a:rPr>
              <a:t>歳と読み替えてください。以下の説明も同様です。</a:t>
            </a:r>
          </a:p>
        </p:txBody>
      </p:sp>
      <p:pic>
        <p:nvPicPr>
          <p:cNvPr id="9" name="図 8">
            <a:extLst>
              <a:ext uri="{FF2B5EF4-FFF2-40B4-BE49-F238E27FC236}">
                <a16:creationId xmlns:a16="http://schemas.microsoft.com/office/drawing/2014/main" id="{555E3FA5-D62D-4EB0-84C7-1B8EDB88FB6F}"/>
              </a:ext>
            </a:extLst>
          </p:cNvPr>
          <p:cNvPicPr>
            <a:picLocks noChangeAspect="1"/>
          </p:cNvPicPr>
          <p:nvPr/>
        </p:nvPicPr>
        <p:blipFill>
          <a:blip r:embed="rId2"/>
          <a:stretch>
            <a:fillRect/>
          </a:stretch>
        </p:blipFill>
        <p:spPr>
          <a:xfrm>
            <a:off x="8322561" y="2521330"/>
            <a:ext cx="1207874" cy="1501269"/>
          </a:xfrm>
          <a:prstGeom prst="rect">
            <a:avLst/>
          </a:prstGeom>
        </p:spPr>
      </p:pic>
    </p:spTree>
    <p:extLst>
      <p:ext uri="{BB962C8B-B14F-4D97-AF65-F5344CB8AC3E}">
        <p14:creationId xmlns:p14="http://schemas.microsoft.com/office/powerpoint/2010/main" val="25141754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814" y="12526"/>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12489" y="443222"/>
            <a:ext cx="4997014" cy="46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＜Ｒ６～Ｒ１０　スケジュール概要＞（予定）</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6BE134D5-4602-47C0-9289-003DDD11201E}"/>
              </a:ext>
            </a:extLst>
          </p:cNvPr>
          <p:cNvSpPr/>
          <p:nvPr/>
        </p:nvSpPr>
        <p:spPr>
          <a:xfrm>
            <a:off x="348790" y="4945785"/>
            <a:ext cx="9153428" cy="1477328"/>
          </a:xfrm>
          <a:prstGeom prst="rect">
            <a:avLst/>
          </a:prstGeom>
          <a:solidFill>
            <a:schemeClr val="accent4">
              <a:lumMod val="40000"/>
              <a:lumOff val="60000"/>
            </a:schemeClr>
          </a:solidFill>
        </p:spPr>
        <p:txBody>
          <a:bodyPr wrap="square">
            <a:spAutoFit/>
          </a:bodyPr>
          <a:lstStyle/>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a:t>
            </a:r>
            <a:r>
              <a:rPr lang="ja-JP" altLang="en-US" sz="1500" u="sng" dirty="0">
                <a:latin typeface="Meiryo UI" panose="020B0604030504040204" pitchFamily="50" charset="-128"/>
                <a:ea typeface="Meiryo UI" panose="020B0604030504040204" pitchFamily="50" charset="-128"/>
              </a:rPr>
              <a:t>基本的には変更しないものとして回答をお願いします</a:t>
            </a:r>
            <a:r>
              <a:rPr lang="ja-JP" altLang="en-US" sz="1500" dirty="0">
                <a:latin typeface="Meiryo UI" panose="020B0604030504040204" pitchFamily="50" charset="-128"/>
                <a:ea typeface="Meiryo UI" panose="020B0604030504040204" pitchFamily="50" charset="-128"/>
              </a:rPr>
              <a:t>。やむを得ず変更する場合には、速やかに校長に</a:t>
            </a:r>
            <a:r>
              <a:rPr lang="ja-JP" altLang="en-US" sz="1500" dirty="0" err="1">
                <a:latin typeface="Meiryo UI" panose="020B0604030504040204" pitchFamily="50" charset="-128"/>
                <a:ea typeface="Meiryo UI" panose="020B0604030504040204" pitchFamily="50" charset="-128"/>
              </a:rPr>
              <a:t>申し出るととも</a:t>
            </a:r>
            <a:endParaRPr lang="en-US" altLang="ja-JP" sz="1500"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に、変更届を提出してください。</a:t>
            </a:r>
            <a:endParaRPr lang="en-US" altLang="ja-JP" sz="1500" dirty="0">
              <a:latin typeface="Meiryo UI" panose="020B0604030504040204" pitchFamily="50" charset="-128"/>
              <a:ea typeface="Meiryo UI" panose="020B0604030504040204" pitchFamily="50" charset="-128"/>
            </a:endParaRPr>
          </a:p>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定年年齢前に退職する場合（</a:t>
            </a:r>
            <a:r>
              <a:rPr lang="ja-JP" altLang="en-US" sz="1500" u="sng" dirty="0">
                <a:latin typeface="Meiryo UI" panose="020B0604030504040204" pitchFamily="50" charset="-128"/>
                <a:ea typeface="Meiryo UI" panose="020B0604030504040204" pitchFamily="50" charset="-128"/>
              </a:rPr>
              <a:t>定年前再任用短時間勤務予定者含む</a:t>
            </a:r>
            <a:r>
              <a:rPr lang="ja-JP" altLang="en-US" sz="1500" dirty="0">
                <a:latin typeface="Meiryo UI" panose="020B0604030504040204" pitchFamily="50" charset="-128"/>
                <a:ea typeface="Meiryo UI" panose="020B0604030504040204" pitchFamily="50" charset="-128"/>
              </a:rPr>
              <a:t>）は、</a:t>
            </a:r>
            <a:r>
              <a:rPr lang="ja-JP" altLang="en-US" sz="1500" u="sng" dirty="0">
                <a:latin typeface="Meiryo UI" panose="020B0604030504040204" pitchFamily="50" charset="-128"/>
                <a:ea typeface="Meiryo UI" panose="020B0604030504040204" pitchFamily="50" charset="-128"/>
              </a:rPr>
              <a:t>退職する年度の</a:t>
            </a:r>
            <a:r>
              <a:rPr lang="en-US" altLang="ja-JP" sz="1500" u="sng" dirty="0">
                <a:latin typeface="Meiryo UI" panose="020B0604030504040204" pitchFamily="50" charset="-128"/>
                <a:ea typeface="Meiryo UI" panose="020B0604030504040204" pitchFamily="50" charset="-128"/>
              </a:rPr>
              <a:t>2</a:t>
            </a:r>
            <a:r>
              <a:rPr lang="ja-JP" altLang="en-US" sz="1500" u="sng" dirty="0">
                <a:latin typeface="Meiryo UI" panose="020B0604030504040204" pitchFamily="50" charset="-128"/>
                <a:ea typeface="Meiryo UI" panose="020B0604030504040204" pitchFamily="50" charset="-128"/>
              </a:rPr>
              <a:t>月頃開催の退職</a:t>
            </a:r>
            <a:endParaRPr lang="en-US" altLang="ja-JP" sz="1500" u="sng"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a:t>
            </a:r>
            <a:r>
              <a:rPr lang="ja-JP" altLang="en-US" sz="1500" u="sng" dirty="0">
                <a:latin typeface="Meiryo UI" panose="020B0604030504040204" pitchFamily="50" charset="-128"/>
                <a:ea typeface="Meiryo UI" panose="020B0604030504040204" pitchFamily="50" charset="-128"/>
              </a:rPr>
              <a:t>準備説明会に参加</a:t>
            </a:r>
            <a:r>
              <a:rPr lang="ja-JP" altLang="en-US" sz="1500" dirty="0">
                <a:latin typeface="Meiryo UI" panose="020B0604030504040204" pitchFamily="50" charset="-128"/>
                <a:ea typeface="Meiryo UI" panose="020B0604030504040204" pitchFamily="50" charset="-128"/>
              </a:rPr>
              <a:t>いただきます。</a:t>
            </a:r>
            <a:endParaRPr lang="en-US" altLang="ja-JP" sz="1500" dirty="0">
              <a:latin typeface="Meiryo UI" panose="020B0604030504040204" pitchFamily="50" charset="-128"/>
              <a:ea typeface="Meiryo UI" panose="020B0604030504040204" pitchFamily="50" charset="-128"/>
            </a:endParaRPr>
          </a:p>
          <a:p>
            <a:pPr indent="-165100"/>
            <a:r>
              <a:rPr lang="en-US" altLang="ja-JP" sz="1500" dirty="0">
                <a:latin typeface="Meiryo UI" panose="020B0604030504040204" pitchFamily="50" charset="-128"/>
                <a:ea typeface="Meiryo UI" panose="020B0604030504040204" pitchFamily="50" charset="-128"/>
              </a:rPr>
              <a:t>※</a:t>
            </a:r>
            <a:r>
              <a:rPr lang="ja-JP" altLang="en-US" sz="1500" dirty="0">
                <a:latin typeface="Meiryo UI" panose="020B0604030504040204" pitchFamily="50" charset="-128"/>
                <a:ea typeface="Meiryo UI" panose="020B0604030504040204" pitchFamily="50" charset="-128"/>
              </a:rPr>
              <a:t>　常勤継続の場合は、定年予定年度の</a:t>
            </a:r>
            <a:r>
              <a:rPr lang="en-US" altLang="ja-JP" sz="1500" dirty="0">
                <a:latin typeface="Meiryo UI" panose="020B0604030504040204" pitchFamily="50" charset="-128"/>
                <a:ea typeface="Meiryo UI" panose="020B0604030504040204" pitchFamily="50" charset="-128"/>
              </a:rPr>
              <a:t>10</a:t>
            </a:r>
            <a:r>
              <a:rPr lang="ja-JP" altLang="en-US" sz="1500" dirty="0">
                <a:latin typeface="Meiryo UI" panose="020B0604030504040204" pitchFamily="50" charset="-128"/>
                <a:ea typeface="Meiryo UI" panose="020B0604030504040204" pitchFamily="50" charset="-128"/>
              </a:rPr>
              <a:t>月～</a:t>
            </a:r>
            <a:r>
              <a:rPr lang="en-US" altLang="ja-JP" sz="1500" dirty="0">
                <a:latin typeface="Meiryo UI" panose="020B0604030504040204" pitchFamily="50" charset="-128"/>
                <a:ea typeface="Meiryo UI" panose="020B0604030504040204" pitchFamily="50" charset="-128"/>
              </a:rPr>
              <a:t>11</a:t>
            </a:r>
            <a:r>
              <a:rPr lang="ja-JP" altLang="en-US" sz="1500" dirty="0">
                <a:latin typeface="Meiryo UI" panose="020B0604030504040204" pitchFamily="50" charset="-128"/>
                <a:ea typeface="Meiryo UI" panose="020B0604030504040204" pitchFamily="50" charset="-128"/>
              </a:rPr>
              <a:t>月頃開催の定年退職予定者の退職準備説明会に参加いただき</a:t>
            </a:r>
            <a:endParaRPr lang="en-US" altLang="ja-JP" sz="1500" dirty="0">
              <a:latin typeface="Meiryo UI" panose="020B0604030504040204" pitchFamily="50" charset="-128"/>
              <a:ea typeface="Meiryo UI" panose="020B0604030504040204" pitchFamily="50" charset="-128"/>
            </a:endParaRPr>
          </a:p>
          <a:p>
            <a:pPr indent="-165100"/>
            <a:r>
              <a:rPr lang="ja-JP" altLang="en-US" sz="1500" dirty="0">
                <a:latin typeface="Meiryo UI" panose="020B0604030504040204" pitchFamily="50" charset="-128"/>
                <a:ea typeface="Meiryo UI" panose="020B0604030504040204" pitchFamily="50" charset="-128"/>
              </a:rPr>
              <a:t>　ます。なお、定年の段階的引上げ期間中で、定年退職者がいない年度は開催しません。</a:t>
            </a:r>
          </a:p>
        </p:txBody>
      </p:sp>
      <p:graphicFrame>
        <p:nvGraphicFramePr>
          <p:cNvPr id="7" name="表 6">
            <a:extLst>
              <a:ext uri="{FF2B5EF4-FFF2-40B4-BE49-F238E27FC236}">
                <a16:creationId xmlns:a16="http://schemas.microsoft.com/office/drawing/2014/main" id="{99807DAA-ABF0-4286-836C-F380DA70023C}"/>
              </a:ext>
            </a:extLst>
          </p:cNvPr>
          <p:cNvGraphicFramePr>
            <a:graphicFrameLocks noGrp="1"/>
          </p:cNvGraphicFramePr>
          <p:nvPr>
            <p:extLst>
              <p:ext uri="{D42A27DB-BD31-4B8C-83A1-F6EECF244321}">
                <p14:modId xmlns:p14="http://schemas.microsoft.com/office/powerpoint/2010/main" val="1571004118"/>
              </p:ext>
            </p:extLst>
          </p:nvPr>
        </p:nvGraphicFramePr>
        <p:xfrm>
          <a:off x="348791" y="821018"/>
          <a:ext cx="9153427" cy="3936880"/>
        </p:xfrm>
        <a:graphic>
          <a:graphicData uri="http://schemas.openxmlformats.org/drawingml/2006/table">
            <a:tbl>
              <a:tblPr firstRow="1" bandRow="1">
                <a:tableStyleId>{5C22544A-7EE6-4342-B048-85BDC9FD1C3A}</a:tableStyleId>
              </a:tblPr>
              <a:tblGrid>
                <a:gridCol w="1001620">
                  <a:extLst>
                    <a:ext uri="{9D8B030D-6E8A-4147-A177-3AD203B41FA5}">
                      <a16:colId xmlns:a16="http://schemas.microsoft.com/office/drawing/2014/main" val="522508213"/>
                    </a:ext>
                  </a:extLst>
                </a:gridCol>
                <a:gridCol w="2717269">
                  <a:extLst>
                    <a:ext uri="{9D8B030D-6E8A-4147-A177-3AD203B41FA5}">
                      <a16:colId xmlns:a16="http://schemas.microsoft.com/office/drawing/2014/main" val="4123943657"/>
                    </a:ext>
                  </a:extLst>
                </a:gridCol>
                <a:gridCol w="2717269">
                  <a:extLst>
                    <a:ext uri="{9D8B030D-6E8A-4147-A177-3AD203B41FA5}">
                      <a16:colId xmlns:a16="http://schemas.microsoft.com/office/drawing/2014/main" val="2186710173"/>
                    </a:ext>
                  </a:extLst>
                </a:gridCol>
                <a:gridCol w="2717269">
                  <a:extLst>
                    <a:ext uri="{9D8B030D-6E8A-4147-A177-3AD203B41FA5}">
                      <a16:colId xmlns:a16="http://schemas.microsoft.com/office/drawing/2014/main" val="3260652820"/>
                    </a:ext>
                  </a:extLst>
                </a:gridCol>
              </a:tblGrid>
              <a:tr h="385072">
                <a:tc>
                  <a:txBody>
                    <a:bodyPr/>
                    <a:lstStyle/>
                    <a:p>
                      <a:pPr algn="ctr"/>
                      <a:r>
                        <a:rPr kumimoji="1" lang="ja-JP" altLang="en-US" sz="1600" dirty="0">
                          <a:solidFill>
                            <a:schemeClr val="tx1"/>
                          </a:solidFill>
                        </a:rPr>
                        <a:t>年度年齢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600" dirty="0">
                          <a:solidFill>
                            <a:schemeClr val="tx1"/>
                          </a:solidFill>
                        </a:rPr>
                        <a:t>常勤継続希望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400" dirty="0">
                          <a:solidFill>
                            <a:schemeClr val="tx1"/>
                          </a:solidFill>
                        </a:rPr>
                        <a:t>定年前再任用短時間勤務希望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kumimoji="1" lang="ja-JP" altLang="en-US" sz="1400" dirty="0">
                          <a:solidFill>
                            <a:schemeClr val="tx1"/>
                          </a:solidFill>
                        </a:rPr>
                        <a:t>他団体で勤務／在家庭希望等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932419525"/>
                  </a:ext>
                </a:extLst>
              </a:tr>
              <a:tr h="930528">
                <a:tc>
                  <a:txBody>
                    <a:bodyPr/>
                    <a:lstStyle/>
                    <a:p>
                      <a:r>
                        <a:rPr kumimoji="1" lang="ja-JP" altLang="en-US" sz="1600" dirty="0">
                          <a:solidFill>
                            <a:schemeClr val="tx1"/>
                          </a:solidFill>
                        </a:rPr>
                        <a:t>Ｒ６</a:t>
                      </a:r>
                      <a:endParaRPr kumimoji="1" lang="en-US" altLang="ja-JP" sz="1600" dirty="0">
                        <a:solidFill>
                          <a:schemeClr val="tx1"/>
                        </a:solidFill>
                      </a:endParaRPr>
                    </a:p>
                    <a:p>
                      <a:r>
                        <a:rPr kumimoji="1" lang="ja-JP" altLang="en-US" sz="1600" dirty="0">
                          <a:solidFill>
                            <a:schemeClr val="tx1"/>
                          </a:solidFill>
                        </a:rPr>
                        <a:t>５９歳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512870327"/>
                  </a:ext>
                </a:extLst>
              </a:tr>
              <a:tr h="1630680">
                <a:tc>
                  <a:txBody>
                    <a:bodyPr/>
                    <a:lstStyle/>
                    <a:p>
                      <a:r>
                        <a:rPr kumimoji="1" lang="ja-JP" altLang="en-US" sz="1600" dirty="0">
                          <a:solidFill>
                            <a:schemeClr val="tx1"/>
                          </a:solidFill>
                        </a:rPr>
                        <a:t>Ｒ７</a:t>
                      </a:r>
                      <a:endParaRPr kumimoji="1" lang="en-US" altLang="ja-JP" sz="1600" dirty="0">
                        <a:solidFill>
                          <a:schemeClr val="tx1"/>
                        </a:solidFill>
                      </a:endParaRPr>
                    </a:p>
                    <a:p>
                      <a:r>
                        <a:rPr kumimoji="1" lang="ja-JP" altLang="en-US" sz="1600" dirty="0">
                          <a:solidFill>
                            <a:schemeClr val="tx1"/>
                          </a:solidFill>
                        </a:rPr>
                        <a:t>６０歳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８月　定年前再任用短時間</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勤務選考</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１月　　　退職願提出</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２月上旬　退職予定者の</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退職準備説明会</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３月末　　退職</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１月　　　退職願提出</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２月上旬　退職予定者の</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　　　　　退職準備説明会</a:t>
                      </a:r>
                      <a:endParaRPr kumimoji="1" lang="en-US" altLang="ja-JP" sz="1600" dirty="0">
                        <a:solidFill>
                          <a:schemeClr val="tx1"/>
                        </a:solidFill>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３月末　　退職</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194498795"/>
                  </a:ext>
                </a:extLst>
              </a:tr>
              <a:tr h="540000">
                <a:tc>
                  <a:txBody>
                    <a:bodyPr/>
                    <a:lstStyle/>
                    <a:p>
                      <a:r>
                        <a:rPr kumimoji="1" lang="ja-JP" altLang="en-US" sz="1600" dirty="0">
                          <a:solidFill>
                            <a:schemeClr val="tx1"/>
                          </a:solidFill>
                        </a:rPr>
                        <a:t>Ｒ８</a:t>
                      </a:r>
                      <a:endParaRPr kumimoji="1" lang="en-US" altLang="ja-JP" sz="1600" dirty="0">
                        <a:solidFill>
                          <a:schemeClr val="tx1"/>
                        </a:solidFill>
                      </a:endParaRPr>
                    </a:p>
                    <a:p>
                      <a:r>
                        <a:rPr kumimoji="1" lang="ja-JP" altLang="en-US" sz="1600" dirty="0">
                          <a:solidFill>
                            <a:schemeClr val="tx1"/>
                          </a:solidFill>
                        </a:rPr>
                        <a:t>６１歳</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solidFill>
                            <a:schemeClr val="tx1"/>
                          </a:solidFill>
                        </a:rPr>
                        <a:t>４月　　勤務継続</a:t>
                      </a:r>
                      <a:endParaRPr kumimoji="1" lang="en-US" altLang="ja-JP" sz="1600" dirty="0">
                        <a:solidFill>
                          <a:schemeClr val="tx1"/>
                        </a:solidFill>
                      </a:endParaRPr>
                    </a:p>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４月　再任用</a:t>
                      </a:r>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endParaRPr kumimoji="1" lang="en-US" altLang="ja-JP"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254472242"/>
                  </a:ext>
                </a:extLst>
              </a:tr>
            </a:tbl>
          </a:graphicData>
        </a:graphic>
      </p:graphicFrame>
      <p:grpSp>
        <p:nvGrpSpPr>
          <p:cNvPr id="8" name="グループ化 7">
            <a:extLst>
              <a:ext uri="{FF2B5EF4-FFF2-40B4-BE49-F238E27FC236}">
                <a16:creationId xmlns:a16="http://schemas.microsoft.com/office/drawing/2014/main" id="{94D1CA12-AB6C-4694-A192-9B3E6F0DA9E3}"/>
              </a:ext>
            </a:extLst>
          </p:cNvPr>
          <p:cNvGrpSpPr/>
          <p:nvPr/>
        </p:nvGrpSpPr>
        <p:grpSpPr>
          <a:xfrm>
            <a:off x="1796360" y="1250654"/>
            <a:ext cx="7200000" cy="1800746"/>
            <a:chOff x="1796360" y="1250654"/>
            <a:chExt cx="7200000" cy="1800746"/>
          </a:xfrm>
        </p:grpSpPr>
        <p:sp>
          <p:nvSpPr>
            <p:cNvPr id="9" name="テキスト ボックス 8">
              <a:extLst>
                <a:ext uri="{FF2B5EF4-FFF2-40B4-BE49-F238E27FC236}">
                  <a16:creationId xmlns:a16="http://schemas.microsoft.com/office/drawing/2014/main" id="{7A5AC6DC-3AD7-4E95-BFF2-795D2F490868}"/>
                </a:ext>
              </a:extLst>
            </p:cNvPr>
            <p:cNvSpPr txBox="1"/>
            <p:nvPr/>
          </p:nvSpPr>
          <p:spPr>
            <a:xfrm>
              <a:off x="1796360" y="2712846"/>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１０月～１１月　　個人調査票</a:t>
              </a:r>
            </a:p>
          </p:txBody>
        </p:sp>
        <p:sp>
          <p:nvSpPr>
            <p:cNvPr id="10" name="テキスト ボックス 9">
              <a:extLst>
                <a:ext uri="{FF2B5EF4-FFF2-40B4-BE49-F238E27FC236}">
                  <a16:creationId xmlns:a16="http://schemas.microsoft.com/office/drawing/2014/main" id="{533F4089-7D84-4093-8193-AED70ACA0082}"/>
                </a:ext>
              </a:extLst>
            </p:cNvPr>
            <p:cNvSpPr txBox="1"/>
            <p:nvPr/>
          </p:nvSpPr>
          <p:spPr>
            <a:xfrm>
              <a:off x="1796360" y="1250654"/>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９月末～１０月中旬　　情報提供</a:t>
              </a:r>
            </a:p>
          </p:txBody>
        </p:sp>
        <p:sp>
          <p:nvSpPr>
            <p:cNvPr id="12" name="テキスト ボックス 11">
              <a:extLst>
                <a:ext uri="{FF2B5EF4-FFF2-40B4-BE49-F238E27FC236}">
                  <a16:creationId xmlns:a16="http://schemas.microsoft.com/office/drawing/2014/main" id="{F4BE2D75-39F8-4A49-BD09-A14EFDD2FEF0}"/>
                </a:ext>
              </a:extLst>
            </p:cNvPr>
            <p:cNvSpPr txBox="1"/>
            <p:nvPr/>
          </p:nvSpPr>
          <p:spPr>
            <a:xfrm>
              <a:off x="1796360" y="1674346"/>
              <a:ext cx="7200000" cy="338554"/>
            </a:xfrm>
            <a:prstGeom prst="rect">
              <a:avLst/>
            </a:prstGeom>
            <a:solidFill>
              <a:schemeClr val="bg1"/>
            </a:solidFill>
            <a:ln>
              <a:solidFill>
                <a:schemeClr val="tx1"/>
              </a:solidFill>
              <a:prstDash val="solid"/>
            </a:ln>
          </p:spPr>
          <p:txBody>
            <a:bodyPr wrap="square" rtlCol="0">
              <a:spAutoFit/>
            </a:bodyPr>
            <a:lstStyle/>
            <a:p>
              <a:pPr algn="ctr"/>
              <a:r>
                <a:rPr kumimoji="1" lang="en-US" altLang="ja-JP" sz="1600" dirty="0"/>
                <a:t>【</a:t>
              </a:r>
              <a:r>
                <a:rPr kumimoji="1" lang="ja-JP" altLang="en-US" sz="1600" dirty="0"/>
                <a:t>共通</a:t>
              </a:r>
              <a:r>
                <a:rPr kumimoji="1" lang="en-US" altLang="ja-JP" sz="1600" dirty="0"/>
                <a:t>】</a:t>
              </a:r>
              <a:r>
                <a:rPr kumimoji="1" lang="ja-JP" altLang="en-US" sz="1600" dirty="0"/>
                <a:t>１０月中旬～１１月上旬　　意思確認票提出</a:t>
              </a:r>
            </a:p>
          </p:txBody>
        </p:sp>
      </p:grpSp>
      <p:sp>
        <p:nvSpPr>
          <p:cNvPr id="15" name="テキスト ボックス 14">
            <a:extLst>
              <a:ext uri="{FF2B5EF4-FFF2-40B4-BE49-F238E27FC236}">
                <a16:creationId xmlns:a16="http://schemas.microsoft.com/office/drawing/2014/main" id="{6278D8C0-601E-4F23-86A3-5923BFC51070}"/>
              </a:ext>
            </a:extLst>
          </p:cNvPr>
          <p:cNvSpPr txBox="1"/>
          <p:nvPr/>
        </p:nvSpPr>
        <p:spPr>
          <a:xfrm>
            <a:off x="1195555" y="4619398"/>
            <a:ext cx="5297523" cy="276999"/>
          </a:xfrm>
          <a:prstGeom prst="rect">
            <a:avLst/>
          </a:prstGeom>
          <a:solidFill>
            <a:srgbClr val="FFFF00"/>
          </a:solidFill>
          <a:ln>
            <a:solidFill>
              <a:schemeClr val="tx1"/>
            </a:solidFill>
            <a:prstDash val="solid"/>
          </a:ln>
        </p:spPr>
        <p:txBody>
          <a:bodyPr wrap="square" rtlCol="0">
            <a:spAutoFit/>
          </a:bodyPr>
          <a:lstStyle/>
          <a:p>
            <a:pPr algn="ctr"/>
            <a:r>
              <a:rPr kumimoji="1" lang="ja-JP" altLang="en-US" sz="1200" dirty="0"/>
              <a:t>定年年度（Ｒ１０年度）の１０月頃　定年退職予定者の退職準備説明会</a:t>
            </a:r>
          </a:p>
        </p:txBody>
      </p:sp>
      <p:sp>
        <p:nvSpPr>
          <p:cNvPr id="14" name="スライド番号プレースホルダー 13">
            <a:extLst>
              <a:ext uri="{FF2B5EF4-FFF2-40B4-BE49-F238E27FC236}">
                <a16:creationId xmlns:a16="http://schemas.microsoft.com/office/drawing/2014/main" id="{81921647-8514-44B1-ADAD-88B45F68EF86}"/>
              </a:ext>
            </a:extLst>
          </p:cNvPr>
          <p:cNvSpPr>
            <a:spLocks noGrp="1"/>
          </p:cNvSpPr>
          <p:nvPr>
            <p:ph type="sldNum" sz="quarter" idx="12"/>
          </p:nvPr>
        </p:nvSpPr>
        <p:spPr>
          <a:xfrm>
            <a:off x="7551285" y="6356351"/>
            <a:ext cx="2228850" cy="365125"/>
          </a:xfrm>
        </p:spPr>
        <p:txBody>
          <a:bodyPr/>
          <a:lstStyle/>
          <a:p>
            <a:fld id="{5B6709DF-EC61-433D-BD3A-50B4378470A9}" type="slidenum">
              <a:rPr kumimoji="1" lang="ja-JP" altLang="en-US" smtClean="0"/>
              <a:t>45</a:t>
            </a:fld>
            <a:endParaRPr kumimoji="1" lang="ja-JP" altLang="en-US" dirty="0"/>
          </a:p>
        </p:txBody>
      </p:sp>
      <p:sp>
        <p:nvSpPr>
          <p:cNvPr id="13" name="右中かっこ 12">
            <a:extLst>
              <a:ext uri="{FF2B5EF4-FFF2-40B4-BE49-F238E27FC236}">
                <a16:creationId xmlns:a16="http://schemas.microsoft.com/office/drawing/2014/main" id="{28A5B64F-7D13-4FCE-A497-9A3E7866B969}"/>
              </a:ext>
            </a:extLst>
          </p:cNvPr>
          <p:cNvSpPr/>
          <p:nvPr/>
        </p:nvSpPr>
        <p:spPr>
          <a:xfrm>
            <a:off x="7864185" y="1245374"/>
            <a:ext cx="273803" cy="76429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4BFE8796-F5C8-4B58-9F09-94562A477F59}"/>
              </a:ext>
            </a:extLst>
          </p:cNvPr>
          <p:cNvSpPr txBox="1"/>
          <p:nvPr/>
        </p:nvSpPr>
        <p:spPr>
          <a:xfrm>
            <a:off x="8302018" y="1334487"/>
            <a:ext cx="1294655" cy="584775"/>
          </a:xfrm>
          <a:prstGeom prst="rect">
            <a:avLst/>
          </a:prstGeom>
          <a:solidFill>
            <a:schemeClr val="accent4">
              <a:lumMod val="40000"/>
              <a:lumOff val="60000"/>
            </a:schemeClr>
          </a:solidFill>
          <a:ln w="19050">
            <a:solidFill>
              <a:schemeClr val="tx1"/>
            </a:solidFill>
          </a:ln>
        </p:spPr>
        <p:txBody>
          <a:bodyPr wrap="square" rtlCol="0">
            <a:spAutoFit/>
          </a:bodyPr>
          <a:lstStyle/>
          <a:p>
            <a:pPr algn="ctr"/>
            <a:r>
              <a:rPr kumimoji="1" lang="ja-JP" altLang="en-US" sz="1600" b="1" dirty="0">
                <a:solidFill>
                  <a:srgbClr val="FF0000"/>
                </a:solidFill>
              </a:rPr>
              <a:t>日程は</a:t>
            </a:r>
            <a:endParaRPr kumimoji="1" lang="en-US" altLang="ja-JP" sz="1600" b="1" dirty="0">
              <a:solidFill>
                <a:srgbClr val="FF0000"/>
              </a:solidFill>
            </a:endParaRPr>
          </a:p>
          <a:p>
            <a:pPr algn="ctr"/>
            <a:r>
              <a:rPr kumimoji="1" lang="ja-JP" altLang="en-US" sz="1600" b="1" dirty="0">
                <a:solidFill>
                  <a:srgbClr val="FF0000"/>
                </a:solidFill>
              </a:rPr>
              <a:t>次ページ</a:t>
            </a:r>
          </a:p>
        </p:txBody>
      </p:sp>
    </p:spTree>
    <p:extLst>
      <p:ext uri="{BB962C8B-B14F-4D97-AF65-F5344CB8AC3E}">
        <p14:creationId xmlns:p14="http://schemas.microsoft.com/office/powerpoint/2010/main" val="9474345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59814" y="12526"/>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９　情報提供・意思確認制度</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08695"/>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5DCA7706-FD79-4B57-BC5C-F8412782B9E2}"/>
              </a:ext>
            </a:extLst>
          </p:cNvPr>
          <p:cNvSpPr/>
          <p:nvPr/>
        </p:nvSpPr>
        <p:spPr>
          <a:xfrm>
            <a:off x="112489" y="579149"/>
            <a:ext cx="6641396" cy="4621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＜意思確認票　</a:t>
            </a:r>
            <a:r>
              <a:rPr lang="en-US" altLang="ja-JP" dirty="0">
                <a:solidFill>
                  <a:schemeClr val="tx1"/>
                </a:solidFill>
                <a:latin typeface="メイリオ" panose="020B0604030504040204" pitchFamily="50" charset="-128"/>
                <a:ea typeface="メイリオ" panose="020B0604030504040204" pitchFamily="50" charset="-128"/>
              </a:rPr>
              <a:t>R</a:t>
            </a:r>
            <a:r>
              <a:rPr lang="ja-JP" altLang="en-US" dirty="0">
                <a:solidFill>
                  <a:schemeClr val="tx1"/>
                </a:solidFill>
                <a:latin typeface="メイリオ" panose="020B0604030504040204" pitchFamily="50" charset="-128"/>
                <a:ea typeface="メイリオ" panose="020B0604030504040204" pitchFamily="50" charset="-128"/>
              </a:rPr>
              <a:t>６年度提出スケジュール＞（予定）</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6BE134D5-4602-47C0-9289-003DDD11201E}"/>
              </a:ext>
            </a:extLst>
          </p:cNvPr>
          <p:cNvSpPr/>
          <p:nvPr/>
        </p:nvSpPr>
        <p:spPr>
          <a:xfrm>
            <a:off x="424204" y="5446764"/>
            <a:ext cx="9166110" cy="646331"/>
          </a:xfrm>
          <a:prstGeom prst="rect">
            <a:avLst/>
          </a:prstGeom>
          <a:solidFill>
            <a:schemeClr val="accent4">
              <a:lumMod val="20000"/>
              <a:lumOff val="80000"/>
            </a:schemeClr>
          </a:solidFill>
        </p:spPr>
        <p:txBody>
          <a:bodyPr wrap="square">
            <a:spAutoFit/>
          </a:bodyPr>
          <a:lstStyle/>
          <a:p>
            <a:pPr indent="-165100"/>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　基本的には変更しないものとして回答をお願いします。やむを得ず変更する場合には、速やかに　</a:t>
            </a:r>
            <a:endParaRPr lang="en-US" altLang="ja-JP" dirty="0">
              <a:latin typeface="Meiryo UI" panose="020B0604030504040204" pitchFamily="50" charset="-128"/>
              <a:ea typeface="Meiryo UI" panose="020B0604030504040204" pitchFamily="50" charset="-128"/>
            </a:endParaRPr>
          </a:p>
          <a:p>
            <a:pPr indent="-165100"/>
            <a:r>
              <a:rPr lang="ja-JP" altLang="en-US" dirty="0">
                <a:latin typeface="Meiryo UI" panose="020B0604030504040204" pitchFamily="50" charset="-128"/>
                <a:ea typeface="Meiryo UI" panose="020B0604030504040204" pitchFamily="50" charset="-128"/>
              </a:rPr>
              <a:t>　校長に申し出るとともに、変更届を提出してください。</a:t>
            </a:r>
          </a:p>
        </p:txBody>
      </p:sp>
      <p:sp>
        <p:nvSpPr>
          <p:cNvPr id="8" name="テキスト ボックス 7">
            <a:extLst>
              <a:ext uri="{FF2B5EF4-FFF2-40B4-BE49-F238E27FC236}">
                <a16:creationId xmlns:a16="http://schemas.microsoft.com/office/drawing/2014/main" id="{3AC15FF7-C784-4EEF-9088-C7AACCFDC02C}"/>
              </a:ext>
            </a:extLst>
          </p:cNvPr>
          <p:cNvSpPr txBox="1"/>
          <p:nvPr/>
        </p:nvSpPr>
        <p:spPr>
          <a:xfrm>
            <a:off x="424205" y="1302327"/>
            <a:ext cx="8969177"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n-ea"/>
              </a:rPr>
              <a:t>情報提供資料配布</a:t>
            </a:r>
            <a:r>
              <a:rPr kumimoji="1" lang="en-US" altLang="ja-JP" sz="2000" dirty="0">
                <a:latin typeface="+mn-ea"/>
              </a:rPr>
              <a:t>	</a:t>
            </a:r>
            <a:r>
              <a:rPr kumimoji="1" lang="ja-JP" altLang="en-US" sz="2000" dirty="0">
                <a:latin typeface="+mn-ea"/>
              </a:rPr>
              <a:t>（本資料）</a:t>
            </a:r>
            <a:r>
              <a:rPr lang="ja-JP" altLang="en-US" sz="2000" dirty="0">
                <a:latin typeface="+mn-ea"/>
              </a:rPr>
              <a:t>令和６年９月下旬～１０月中旬</a:t>
            </a:r>
            <a:endParaRPr kumimoji="1" lang="ja-JP" altLang="en-US" sz="2000" dirty="0">
              <a:latin typeface="+mn-ea"/>
            </a:endParaRPr>
          </a:p>
        </p:txBody>
      </p:sp>
      <p:sp>
        <p:nvSpPr>
          <p:cNvPr id="15" name="テキスト ボックス 14">
            <a:extLst>
              <a:ext uri="{FF2B5EF4-FFF2-40B4-BE49-F238E27FC236}">
                <a16:creationId xmlns:a16="http://schemas.microsoft.com/office/drawing/2014/main" id="{F6F994A7-F52B-426D-A55B-DDF4C715F8A4}"/>
              </a:ext>
            </a:extLst>
          </p:cNvPr>
          <p:cNvSpPr txBox="1"/>
          <p:nvPr/>
        </p:nvSpPr>
        <p:spPr>
          <a:xfrm>
            <a:off x="424204" y="1911418"/>
            <a:ext cx="8969177" cy="1015663"/>
          </a:xfrm>
          <a:prstGeom prst="rect">
            <a:avLst/>
          </a:prstGeom>
          <a:noFill/>
        </p:spPr>
        <p:txBody>
          <a:bodyPr wrap="square" rtlCol="0">
            <a:spAutoFit/>
          </a:bodyPr>
          <a:lstStyle/>
          <a:p>
            <a:pPr marL="285750" indent="-285750">
              <a:buFont typeface="Wingdings" panose="05000000000000000000" pitchFamily="2" charset="2"/>
              <a:buChar char="l"/>
            </a:pPr>
            <a:r>
              <a:rPr lang="ja-JP" altLang="en-US" sz="2000" dirty="0">
                <a:latin typeface="+mn-ea"/>
              </a:rPr>
              <a:t>問合せフォーム〆切</a:t>
            </a:r>
            <a:r>
              <a:rPr lang="en-US" altLang="ja-JP" sz="2000" dirty="0">
                <a:latin typeface="+mn-ea"/>
              </a:rPr>
              <a:t>	【</a:t>
            </a:r>
            <a:r>
              <a:rPr lang="ja-JP" altLang="en-US" sz="2000" dirty="0">
                <a:latin typeface="+mn-ea"/>
              </a:rPr>
              <a:t>市町村立学校</a:t>
            </a:r>
            <a:r>
              <a:rPr lang="en-US" altLang="ja-JP" sz="2000" dirty="0">
                <a:latin typeface="+mn-ea"/>
              </a:rPr>
              <a:t>】</a:t>
            </a:r>
            <a:r>
              <a:rPr lang="ja-JP" altLang="en-US" sz="2000" dirty="0">
                <a:latin typeface="+mn-ea"/>
              </a:rPr>
              <a:t>　</a:t>
            </a:r>
            <a:r>
              <a:rPr kumimoji="1" lang="ja-JP" altLang="en-US" sz="2000" dirty="0">
                <a:latin typeface="+mn-ea"/>
              </a:rPr>
              <a:t>令和６年１０月１１日</a:t>
            </a:r>
            <a:r>
              <a:rPr kumimoji="1" lang="en-US" altLang="ja-JP" sz="2000" dirty="0">
                <a:latin typeface="+mn-ea"/>
              </a:rPr>
              <a:t>(</a:t>
            </a:r>
            <a:r>
              <a:rPr kumimoji="1" lang="ja-JP" altLang="en-US" sz="2000" dirty="0">
                <a:latin typeface="+mn-ea"/>
              </a:rPr>
              <a:t>金</a:t>
            </a:r>
            <a:r>
              <a:rPr kumimoji="1" lang="en-US" altLang="ja-JP" sz="2000" dirty="0">
                <a:latin typeface="+mn-ea"/>
              </a:rPr>
              <a:t>)</a:t>
            </a:r>
            <a:endParaRPr lang="en-US" altLang="ja-JP" sz="2000" dirty="0">
              <a:latin typeface="+mn-ea"/>
            </a:endParaRPr>
          </a:p>
          <a:p>
            <a:r>
              <a:rPr kumimoji="1" lang="ja-JP" altLang="en-US" sz="2000" dirty="0">
                <a:latin typeface="+mn-ea"/>
              </a:rPr>
              <a:t>　　　　　　　　　   　</a:t>
            </a:r>
            <a:r>
              <a:rPr kumimoji="1" lang="en-US" altLang="ja-JP" sz="2000" dirty="0">
                <a:latin typeface="+mn-ea"/>
              </a:rPr>
              <a:t>【</a:t>
            </a:r>
            <a:r>
              <a:rPr kumimoji="1" lang="ja-JP" altLang="en-US" sz="2000" dirty="0">
                <a:latin typeface="+mn-ea"/>
              </a:rPr>
              <a:t>県立学校</a:t>
            </a:r>
            <a:r>
              <a:rPr kumimoji="1" lang="en-US" altLang="ja-JP" sz="2000" dirty="0">
                <a:latin typeface="+mn-ea"/>
              </a:rPr>
              <a:t>】</a:t>
            </a:r>
            <a:r>
              <a:rPr kumimoji="1" lang="ja-JP" altLang="en-US" sz="2000" dirty="0">
                <a:latin typeface="+mn-ea"/>
              </a:rPr>
              <a:t>　　　令和６年１０月２５日</a:t>
            </a:r>
            <a:r>
              <a:rPr kumimoji="1" lang="en-US" altLang="ja-JP" sz="2000" dirty="0">
                <a:latin typeface="+mn-ea"/>
              </a:rPr>
              <a:t>(</a:t>
            </a:r>
            <a:r>
              <a:rPr kumimoji="1" lang="ja-JP" altLang="en-US" sz="2000" dirty="0">
                <a:latin typeface="+mn-ea"/>
              </a:rPr>
              <a:t>金</a:t>
            </a:r>
            <a:r>
              <a:rPr lang="en-US" altLang="ja-JP" sz="2000" dirty="0">
                <a:latin typeface="+mn-ea"/>
              </a:rPr>
              <a:t>)</a:t>
            </a:r>
            <a:endParaRPr kumimoji="1" lang="en-US" altLang="ja-JP" sz="2000" dirty="0">
              <a:latin typeface="+mn-ea"/>
            </a:endParaRPr>
          </a:p>
          <a:p>
            <a:pPr marL="285750" indent="-285750">
              <a:buFont typeface="Wingdings" panose="05000000000000000000" pitchFamily="2" charset="2"/>
              <a:buChar char="l"/>
            </a:pPr>
            <a:r>
              <a:rPr lang="en-US" altLang="ja-JP" sz="2000" dirty="0">
                <a:latin typeface="+mn-ea"/>
              </a:rPr>
              <a:t>※ </a:t>
            </a:r>
            <a:r>
              <a:rPr kumimoji="1" lang="ja-JP" altLang="en-US" sz="2000" dirty="0">
                <a:latin typeface="+mn-ea"/>
              </a:rPr>
              <a:t>個別に電子メールで回答するほか、内容により</a:t>
            </a:r>
            <a:r>
              <a:rPr kumimoji="1" lang="en-US" altLang="ja-JP" sz="2000" dirty="0">
                <a:latin typeface="+mn-ea"/>
              </a:rPr>
              <a:t>Q&amp;A</a:t>
            </a:r>
            <a:r>
              <a:rPr kumimoji="1" lang="ja-JP" altLang="en-US" sz="2000" dirty="0">
                <a:latin typeface="+mn-ea"/>
              </a:rPr>
              <a:t>に反映</a:t>
            </a:r>
          </a:p>
        </p:txBody>
      </p:sp>
      <p:sp>
        <p:nvSpPr>
          <p:cNvPr id="16" name="テキスト ボックス 15">
            <a:extLst>
              <a:ext uri="{FF2B5EF4-FFF2-40B4-BE49-F238E27FC236}">
                <a16:creationId xmlns:a16="http://schemas.microsoft.com/office/drawing/2014/main" id="{758656A0-A27E-439B-B9DC-25787683DDAE}"/>
              </a:ext>
            </a:extLst>
          </p:cNvPr>
          <p:cNvSpPr txBox="1"/>
          <p:nvPr/>
        </p:nvSpPr>
        <p:spPr>
          <a:xfrm>
            <a:off x="424204" y="2967335"/>
            <a:ext cx="8969177" cy="400110"/>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n-ea"/>
              </a:rPr>
              <a:t>意思確認票学校内〆切</a:t>
            </a:r>
            <a:r>
              <a:rPr kumimoji="1" lang="en-US" altLang="ja-JP" sz="2000" dirty="0">
                <a:latin typeface="+mn-ea"/>
              </a:rPr>
              <a:t>		</a:t>
            </a:r>
            <a:r>
              <a:rPr kumimoji="1" lang="ja-JP" altLang="en-US" sz="2000" dirty="0">
                <a:latin typeface="+mn-ea"/>
              </a:rPr>
              <a:t>　　各学校で指定された日</a:t>
            </a:r>
          </a:p>
        </p:txBody>
      </p:sp>
      <p:sp>
        <p:nvSpPr>
          <p:cNvPr id="17" name="テキスト ボックス 16">
            <a:extLst>
              <a:ext uri="{FF2B5EF4-FFF2-40B4-BE49-F238E27FC236}">
                <a16:creationId xmlns:a16="http://schemas.microsoft.com/office/drawing/2014/main" id="{D1FE678D-8AE2-4DA3-8A94-40748E803BC4}"/>
              </a:ext>
            </a:extLst>
          </p:cNvPr>
          <p:cNvSpPr txBox="1"/>
          <p:nvPr/>
        </p:nvSpPr>
        <p:spPr>
          <a:xfrm>
            <a:off x="403781" y="3512007"/>
            <a:ext cx="8969177" cy="1631216"/>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2000" dirty="0">
                <a:latin typeface="+mn-ea"/>
              </a:rPr>
              <a:t>意思確認票　各所提出〆切</a:t>
            </a:r>
            <a:endParaRPr kumimoji="1" lang="en-US" altLang="ja-JP" sz="2000" dirty="0">
              <a:latin typeface="+mn-ea"/>
            </a:endParaRPr>
          </a:p>
          <a:p>
            <a:r>
              <a:rPr lang="ja-JP" altLang="en-US" sz="2000" dirty="0">
                <a:latin typeface="+mn-ea"/>
              </a:rPr>
              <a:t>　</a:t>
            </a:r>
            <a:r>
              <a:rPr lang="en-US" altLang="ja-JP" sz="2000" dirty="0">
                <a:latin typeface="+mn-ea"/>
              </a:rPr>
              <a:t>【</a:t>
            </a:r>
            <a:r>
              <a:rPr lang="ja-JP" altLang="en-US" sz="2000" dirty="0">
                <a:latin typeface="+mn-ea"/>
              </a:rPr>
              <a:t>市町村立学校</a:t>
            </a:r>
            <a:r>
              <a:rPr lang="en-US" altLang="ja-JP" sz="2000" dirty="0">
                <a:latin typeface="+mn-ea"/>
              </a:rPr>
              <a:t>】</a:t>
            </a:r>
            <a:r>
              <a:rPr lang="ja-JP" altLang="en-US" sz="2000" dirty="0">
                <a:latin typeface="+mn-ea"/>
              </a:rPr>
              <a:t>　　学校→市町村教委　各市町村教委で指定された日</a:t>
            </a:r>
            <a:endParaRPr kumimoji="1" lang="en-US" altLang="ja-JP" sz="2000" dirty="0">
              <a:latin typeface="+mn-ea"/>
            </a:endParaRPr>
          </a:p>
          <a:p>
            <a:r>
              <a:rPr lang="en-US" altLang="ja-JP" sz="2000" dirty="0">
                <a:latin typeface="+mn-ea"/>
              </a:rPr>
              <a:t>		 </a:t>
            </a:r>
            <a:r>
              <a:rPr lang="ja-JP" altLang="en-US" sz="2000" dirty="0">
                <a:latin typeface="+mn-ea"/>
              </a:rPr>
              <a:t>  市町村教委→教育事務所　令和６年１０月１８日</a:t>
            </a:r>
            <a:r>
              <a:rPr lang="en-US" altLang="ja-JP" sz="2000" dirty="0">
                <a:latin typeface="+mn-ea"/>
              </a:rPr>
              <a:t>(</a:t>
            </a:r>
            <a:r>
              <a:rPr lang="ja-JP" altLang="en-US" sz="2000" dirty="0">
                <a:latin typeface="+mn-ea"/>
              </a:rPr>
              <a:t>金</a:t>
            </a:r>
            <a:r>
              <a:rPr lang="en-US" altLang="ja-JP" sz="2000" dirty="0">
                <a:latin typeface="+mn-ea"/>
              </a:rPr>
              <a:t>)</a:t>
            </a:r>
          </a:p>
          <a:p>
            <a:r>
              <a:rPr kumimoji="1" lang="en-US" altLang="ja-JP" sz="2000" dirty="0">
                <a:latin typeface="+mn-ea"/>
              </a:rPr>
              <a:t>		   </a:t>
            </a:r>
            <a:r>
              <a:rPr kumimoji="1" lang="ja-JP" altLang="en-US" sz="2000" dirty="0">
                <a:latin typeface="+mn-ea"/>
              </a:rPr>
              <a:t>教育事務所→学校人事課　令和６年１０月２５日</a:t>
            </a:r>
            <a:r>
              <a:rPr kumimoji="1" lang="en-US" altLang="ja-JP" sz="2000" dirty="0">
                <a:latin typeface="+mn-ea"/>
              </a:rPr>
              <a:t>(</a:t>
            </a:r>
            <a:r>
              <a:rPr kumimoji="1" lang="ja-JP" altLang="en-US" sz="2000" dirty="0">
                <a:latin typeface="+mn-ea"/>
              </a:rPr>
              <a:t>金</a:t>
            </a:r>
            <a:r>
              <a:rPr kumimoji="1" lang="en-US" altLang="ja-JP" sz="2000" dirty="0">
                <a:latin typeface="+mn-ea"/>
              </a:rPr>
              <a:t>)</a:t>
            </a:r>
          </a:p>
          <a:p>
            <a:r>
              <a:rPr kumimoji="1" lang="ja-JP" altLang="en-US" sz="2000" dirty="0">
                <a:latin typeface="+mn-ea"/>
              </a:rPr>
              <a:t>　</a:t>
            </a:r>
            <a:r>
              <a:rPr kumimoji="1" lang="en-US" altLang="ja-JP" sz="2000" dirty="0">
                <a:latin typeface="+mn-ea"/>
              </a:rPr>
              <a:t>【</a:t>
            </a:r>
            <a:r>
              <a:rPr kumimoji="1" lang="ja-JP" altLang="en-US" sz="2000" dirty="0">
                <a:latin typeface="+mn-ea"/>
              </a:rPr>
              <a:t>県立学校</a:t>
            </a:r>
            <a:r>
              <a:rPr kumimoji="1" lang="en-US" altLang="ja-JP" sz="2000" dirty="0">
                <a:latin typeface="+mn-ea"/>
              </a:rPr>
              <a:t>】</a:t>
            </a:r>
            <a:r>
              <a:rPr kumimoji="1" lang="ja-JP" altLang="en-US" sz="2000" dirty="0">
                <a:latin typeface="+mn-ea"/>
              </a:rPr>
              <a:t>　　　　学校→学校人事課　令和６年１１月　１日</a:t>
            </a:r>
            <a:r>
              <a:rPr kumimoji="1" lang="en-US" altLang="ja-JP" sz="2000" dirty="0">
                <a:latin typeface="+mn-ea"/>
              </a:rPr>
              <a:t>(</a:t>
            </a:r>
            <a:r>
              <a:rPr kumimoji="1" lang="ja-JP" altLang="en-US" sz="2000" dirty="0">
                <a:latin typeface="+mn-ea"/>
              </a:rPr>
              <a:t>金</a:t>
            </a:r>
            <a:r>
              <a:rPr kumimoji="1" lang="en-US" altLang="ja-JP" sz="2000" dirty="0">
                <a:latin typeface="+mn-ea"/>
              </a:rPr>
              <a:t>)</a:t>
            </a:r>
            <a:endParaRPr kumimoji="1" lang="ja-JP" altLang="en-US" sz="2000" dirty="0">
              <a:latin typeface="+mn-ea"/>
            </a:endParaRPr>
          </a:p>
        </p:txBody>
      </p:sp>
      <p:sp>
        <p:nvSpPr>
          <p:cNvPr id="2" name="大かっこ 1">
            <a:extLst>
              <a:ext uri="{FF2B5EF4-FFF2-40B4-BE49-F238E27FC236}">
                <a16:creationId xmlns:a16="http://schemas.microsoft.com/office/drawing/2014/main" id="{58E52BD4-2ACC-4958-BDE8-862EDBFF7C13}"/>
              </a:ext>
            </a:extLst>
          </p:cNvPr>
          <p:cNvSpPr/>
          <p:nvPr/>
        </p:nvSpPr>
        <p:spPr>
          <a:xfrm>
            <a:off x="512621" y="3490044"/>
            <a:ext cx="8989598" cy="162227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スライド番号プレースホルダー 2">
            <a:extLst>
              <a:ext uri="{FF2B5EF4-FFF2-40B4-BE49-F238E27FC236}">
                <a16:creationId xmlns:a16="http://schemas.microsoft.com/office/drawing/2014/main" id="{566F2B99-2035-4571-BC0F-457E6A167012}"/>
              </a:ext>
            </a:extLst>
          </p:cNvPr>
          <p:cNvSpPr>
            <a:spLocks noGrp="1"/>
          </p:cNvSpPr>
          <p:nvPr>
            <p:ph type="sldNum" sz="quarter" idx="12"/>
          </p:nvPr>
        </p:nvSpPr>
        <p:spPr>
          <a:xfrm>
            <a:off x="7605711" y="6356351"/>
            <a:ext cx="2228850" cy="365125"/>
          </a:xfrm>
        </p:spPr>
        <p:txBody>
          <a:bodyPr/>
          <a:lstStyle/>
          <a:p>
            <a:fld id="{5B6709DF-EC61-433D-BD3A-50B4378470A9}" type="slidenum">
              <a:rPr kumimoji="1" lang="ja-JP" altLang="en-US" smtClean="0"/>
              <a:t>46</a:t>
            </a:fld>
            <a:endParaRPr kumimoji="1" lang="ja-JP" altLang="en-US" dirty="0"/>
          </a:p>
        </p:txBody>
      </p:sp>
    </p:spTree>
    <p:extLst>
      <p:ext uri="{BB962C8B-B14F-4D97-AF65-F5344CB8AC3E}">
        <p14:creationId xmlns:p14="http://schemas.microsoft.com/office/powerpoint/2010/main" val="10564275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D5F3A567-FE4C-484F-AE9A-9E4D8605EEFF}"/>
              </a:ext>
            </a:extLst>
          </p:cNvPr>
          <p:cNvGrpSpPr/>
          <p:nvPr/>
        </p:nvGrpSpPr>
        <p:grpSpPr>
          <a:xfrm>
            <a:off x="8386127" y="2980937"/>
            <a:ext cx="1345829" cy="1296159"/>
            <a:chOff x="10068928" y="3564773"/>
            <a:chExt cx="1345829" cy="1296159"/>
          </a:xfrm>
        </p:grpSpPr>
        <p:sp>
          <p:nvSpPr>
            <p:cNvPr id="13" name="正方形/長方形 12">
              <a:extLst>
                <a:ext uri="{FF2B5EF4-FFF2-40B4-BE49-F238E27FC236}">
                  <a16:creationId xmlns:a16="http://schemas.microsoft.com/office/drawing/2014/main" id="{1CB0B7B9-2207-4BC3-AB70-807221DE1074}"/>
                </a:ext>
              </a:extLst>
            </p:cNvPr>
            <p:cNvSpPr/>
            <p:nvPr/>
          </p:nvSpPr>
          <p:spPr>
            <a:xfrm>
              <a:off x="10068928" y="3564773"/>
              <a:ext cx="1345829" cy="12961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lang="en-US" altLang="ja-JP" dirty="0"/>
            </a:p>
            <a:p>
              <a:pPr algn="ctr"/>
              <a:endParaRPr kumimoji="1" lang="en-US" altLang="ja-JP" dirty="0">
                <a:solidFill>
                  <a:schemeClr val="tx1"/>
                </a:solidFill>
              </a:endParaRPr>
            </a:p>
            <a:p>
              <a:pPr algn="ctr"/>
              <a:endParaRPr kumimoji="1" lang="ja-JP" altLang="en-US" sz="1000" dirty="0">
                <a:solidFill>
                  <a:schemeClr val="tx1"/>
                </a:solidFill>
              </a:endParaRPr>
            </a:p>
          </p:txBody>
        </p:sp>
        <p:pic>
          <p:nvPicPr>
            <p:cNvPr id="16" name="図 15">
              <a:extLst>
                <a:ext uri="{FF2B5EF4-FFF2-40B4-BE49-F238E27FC236}">
                  <a16:creationId xmlns:a16="http://schemas.microsoft.com/office/drawing/2014/main" id="{CB5BB8F3-ADFC-4F81-84F9-505A53A53B5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312382" y="3779627"/>
              <a:ext cx="858920" cy="866450"/>
            </a:xfrm>
            <a:prstGeom prst="rect">
              <a:avLst/>
            </a:prstGeom>
            <a:noFill/>
            <a:ln>
              <a:noFill/>
            </a:ln>
          </p:spPr>
        </p:pic>
      </p:grpSp>
      <p:sp>
        <p:nvSpPr>
          <p:cNvPr id="4" name="正方形/長方形 3"/>
          <p:cNvSpPr/>
          <p:nvPr/>
        </p:nvSpPr>
        <p:spPr>
          <a:xfrm>
            <a:off x="244603" y="55885"/>
            <a:ext cx="7629397" cy="830997"/>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おわりに</a:t>
            </a:r>
            <a:endParaRPr lang="en-US" altLang="ja-JP" sz="2400" b="1" dirty="0">
              <a:latin typeface="Meiryo UI" panose="020B0604030504040204" pitchFamily="50" charset="-128"/>
              <a:ea typeface="Meiryo UI" panose="020B0604030504040204" pitchFamily="50" charset="-128"/>
            </a:endParaRPr>
          </a:p>
          <a:p>
            <a:endParaRPr lang="ja-JP" altLang="en-US" sz="2400" dirty="0"/>
          </a:p>
        </p:txBody>
      </p:sp>
      <p:cxnSp>
        <p:nvCxnSpPr>
          <p:cNvPr id="6" name="直線コネクタ 5"/>
          <p:cNvCxnSpPr/>
          <p:nvPr/>
        </p:nvCxnSpPr>
        <p:spPr>
          <a:xfrm>
            <a:off x="0" y="584110"/>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EF82DAB7-CC3C-483E-A101-D37C4ECC4A1F}"/>
              </a:ext>
            </a:extLst>
          </p:cNvPr>
          <p:cNvSpPr/>
          <p:nvPr/>
        </p:nvSpPr>
        <p:spPr>
          <a:xfrm>
            <a:off x="158477" y="3359548"/>
            <a:ext cx="9581742" cy="1302577"/>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●群馬県総合教育センター</a:t>
            </a:r>
            <a:r>
              <a:rPr lang="en-US" altLang="ja-JP" sz="1600" dirty="0">
                <a:solidFill>
                  <a:schemeClr val="tx1"/>
                </a:solidFill>
                <a:latin typeface="メイリオ" panose="020B0604030504040204" pitchFamily="50" charset="-128"/>
                <a:ea typeface="メイリオ" panose="020B0604030504040204" pitchFamily="50" charset="-128"/>
              </a:rPr>
              <a:t>HP</a:t>
            </a:r>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各課発行・提供資料</a:t>
            </a:r>
            <a:r>
              <a:rPr lang="en-US" altLang="ja-JP" sz="1600" dirty="0">
                <a:solidFill>
                  <a:schemeClr val="tx1"/>
                </a:solidFill>
                <a:latin typeface="メイリオ" panose="020B0604030504040204" pitchFamily="50" charset="-128"/>
                <a:ea typeface="メイリオ" panose="020B0604030504040204" pitchFamily="50" charset="-128"/>
              </a:rPr>
              <a:t>】</a:t>
            </a:r>
            <a:r>
              <a:rPr lang="ja-JP" altLang="en-US" sz="1600" dirty="0">
                <a:solidFill>
                  <a:schemeClr val="tx1"/>
                </a:solidFill>
                <a:latin typeface="メイリオ" panose="020B0604030504040204" pitchFamily="50" charset="-128"/>
                <a:ea typeface="メイリオ" panose="020B0604030504040204" pitchFamily="50" charset="-128"/>
              </a:rPr>
              <a:t>＞学校人事課</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＞定年引上げ関係資料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URL</a:t>
            </a:r>
            <a:r>
              <a:rPr lang="ja-JP" altLang="en-US" sz="1400" dirty="0">
                <a:solidFill>
                  <a:schemeClr val="tx1"/>
                </a:solidFill>
                <a:latin typeface="メイリオ" panose="020B0604030504040204" pitchFamily="50" charset="-128"/>
                <a:ea typeface="メイリオ" panose="020B0604030504040204" pitchFamily="50" charset="-128"/>
              </a:rPr>
              <a:t>：</a:t>
            </a:r>
            <a:r>
              <a:rPr lang="en-US" altLang="ja-JP" sz="1400" dirty="0">
                <a:solidFill>
                  <a:schemeClr val="tx1"/>
                </a:solidFill>
                <a:latin typeface="メイリオ" panose="020B0604030504040204" pitchFamily="50" charset="-128"/>
                <a:ea typeface="メイリオ" panose="020B0604030504040204" pitchFamily="50" charset="-128"/>
              </a:rPr>
              <a:t>https://gunma-boe.gsn.ed.jp/35270f641b0381a43409c5f2cb2313fc/</a:t>
            </a:r>
            <a:r>
              <a:rPr lang="ja-JP" altLang="en-US" sz="1400" dirty="0">
                <a:solidFill>
                  <a:schemeClr val="tx1"/>
                </a:solidFill>
                <a:latin typeface="メイリオ" panose="020B0604030504040204" pitchFamily="50" charset="-128"/>
                <a:ea typeface="メイリオ" panose="020B0604030504040204" pitchFamily="50" charset="-128"/>
              </a:rPr>
              <a:t>定年引上げ関係資料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・「教職員の</a:t>
            </a:r>
            <a:r>
              <a:rPr lang="en-US" altLang="ja-JP" sz="1600" dirty="0">
                <a:solidFill>
                  <a:schemeClr val="tx1"/>
                </a:solidFill>
                <a:latin typeface="メイリオ" panose="020B0604030504040204" pitchFamily="50" charset="-128"/>
                <a:ea typeface="メイリオ" panose="020B0604030504040204" pitchFamily="50" charset="-128"/>
              </a:rPr>
              <a:t>60</a:t>
            </a:r>
            <a:r>
              <a:rPr lang="ja-JP" altLang="en-US" sz="1600" dirty="0">
                <a:solidFill>
                  <a:schemeClr val="tx1"/>
                </a:solidFill>
                <a:latin typeface="メイリオ" panose="020B0604030504040204" pitchFamily="50" charset="-128"/>
                <a:ea typeface="メイリオ" panose="020B0604030504040204" pitchFamily="50" charset="-128"/>
              </a:rPr>
              <a:t>歳以降の働き方」（この資料）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・「教職員の</a:t>
            </a:r>
            <a:r>
              <a:rPr lang="en-US" altLang="ja-JP" sz="1600" dirty="0">
                <a:solidFill>
                  <a:schemeClr val="tx1"/>
                </a:solidFill>
                <a:latin typeface="メイリオ" panose="020B0604030504040204" pitchFamily="50" charset="-128"/>
                <a:ea typeface="メイリオ" panose="020B0604030504040204" pitchFamily="50" charset="-128"/>
              </a:rPr>
              <a:t>60</a:t>
            </a:r>
            <a:r>
              <a:rPr lang="ja-JP" altLang="en-US" sz="1600" dirty="0">
                <a:solidFill>
                  <a:schemeClr val="tx1"/>
                </a:solidFill>
                <a:latin typeface="メイリオ" panose="020B0604030504040204" pitchFamily="50" charset="-128"/>
                <a:ea typeface="メイリオ" panose="020B0604030504040204" pitchFamily="50" charset="-128"/>
              </a:rPr>
              <a:t>歳以降の働き方</a:t>
            </a:r>
            <a:r>
              <a:rPr lang="en-US" altLang="ja-JP" sz="1600" dirty="0">
                <a:solidFill>
                  <a:schemeClr val="tx1"/>
                </a:solidFill>
                <a:latin typeface="メイリオ" panose="020B0604030504040204" pitchFamily="50" charset="-128"/>
                <a:ea typeface="メイリオ" panose="020B0604030504040204" pitchFamily="50" charset="-128"/>
              </a:rPr>
              <a:t>Q</a:t>
            </a:r>
            <a:r>
              <a:rPr lang="ja-JP" altLang="en-US" sz="1600" dirty="0">
                <a:solidFill>
                  <a:schemeClr val="tx1"/>
                </a:solidFill>
                <a:latin typeface="メイリオ" panose="020B0604030504040204" pitchFamily="50" charset="-128"/>
                <a:ea typeface="メイリオ" panose="020B0604030504040204" pitchFamily="50" charset="-128"/>
              </a:rPr>
              <a:t>＆</a:t>
            </a:r>
            <a:r>
              <a:rPr lang="en-US" altLang="ja-JP" sz="1600" dirty="0">
                <a:solidFill>
                  <a:schemeClr val="tx1"/>
                </a:solidFill>
                <a:latin typeface="メイリオ" panose="020B0604030504040204" pitchFamily="50" charset="-128"/>
                <a:ea typeface="メイリオ" panose="020B0604030504040204" pitchFamily="50" charset="-128"/>
              </a:rPr>
              <a:t>A</a:t>
            </a:r>
            <a:r>
              <a:rPr lang="ja-JP" altLang="en-US" sz="1600" dirty="0">
                <a:solidFill>
                  <a:schemeClr val="tx1"/>
                </a:solidFill>
                <a:latin typeface="メイリオ" panose="020B0604030504040204" pitchFamily="50" charset="-128"/>
                <a:ea typeface="メイリオ" panose="020B0604030504040204" pitchFamily="50" charset="-128"/>
              </a:rPr>
              <a:t>」（随時更新予定）</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8DED776C-F0DE-42BD-A04E-74D54519ECAE}"/>
              </a:ext>
            </a:extLst>
          </p:cNvPr>
          <p:cNvSpPr/>
          <p:nvPr/>
        </p:nvSpPr>
        <p:spPr>
          <a:xfrm>
            <a:off x="158477" y="2858636"/>
            <a:ext cx="3628663" cy="43299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500"/>
              </a:lnSpc>
            </a:pPr>
            <a:r>
              <a:rPr lang="ja-JP" altLang="en-US" dirty="0">
                <a:solidFill>
                  <a:schemeClr val="tx1"/>
                </a:solidFill>
                <a:latin typeface="メイリオ" panose="020B0604030504040204" pitchFamily="50" charset="-128"/>
                <a:ea typeface="メイリオ" panose="020B0604030504040204" pitchFamily="50" charset="-128"/>
              </a:rPr>
              <a:t>教職員の定年引上げに関する情報</a:t>
            </a:r>
            <a:endParaRPr lang="en-US" altLang="ja-JP" dirty="0">
              <a:solidFill>
                <a:schemeClr val="tx1"/>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D450DCE7-A8EF-4463-AD11-6DB0B8353AE1}"/>
              </a:ext>
            </a:extLst>
          </p:cNvPr>
          <p:cNvSpPr/>
          <p:nvPr/>
        </p:nvSpPr>
        <p:spPr>
          <a:xfrm>
            <a:off x="158477" y="4775070"/>
            <a:ext cx="9581742" cy="153074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●問合せフォーム照会可能期間：</a:t>
            </a:r>
            <a:r>
              <a:rPr lang="ja-JP" altLang="en-US" sz="1600" u="sng" dirty="0">
                <a:solidFill>
                  <a:schemeClr val="tx1"/>
                </a:solidFill>
                <a:latin typeface="メイリオ" panose="020B0604030504040204" pitchFamily="50" charset="-128"/>
                <a:ea typeface="メイリオ" panose="020B0604030504040204" pitchFamily="50" charset="-128"/>
              </a:rPr>
              <a:t>（市町村立学校）令和</a:t>
            </a:r>
            <a:r>
              <a:rPr lang="en-US" altLang="ja-JP" sz="1600" u="sng" dirty="0">
                <a:solidFill>
                  <a:schemeClr val="tx1"/>
                </a:solidFill>
                <a:latin typeface="メイリオ" panose="020B0604030504040204" pitchFamily="50" charset="-128"/>
                <a:ea typeface="メイリオ" panose="020B0604030504040204" pitchFamily="50" charset="-128"/>
              </a:rPr>
              <a:t>6</a:t>
            </a:r>
            <a:r>
              <a:rPr lang="ja-JP" altLang="en-US" sz="1600" u="sng" dirty="0">
                <a:solidFill>
                  <a:schemeClr val="tx1"/>
                </a:solidFill>
                <a:latin typeface="メイリオ" panose="020B0604030504040204" pitchFamily="50" charset="-128"/>
                <a:ea typeface="メイリオ" panose="020B0604030504040204" pitchFamily="50" charset="-128"/>
              </a:rPr>
              <a:t>年</a:t>
            </a:r>
            <a:r>
              <a:rPr lang="en-US" altLang="ja-JP" sz="1600" u="sng" dirty="0">
                <a:solidFill>
                  <a:schemeClr val="tx1"/>
                </a:solidFill>
                <a:latin typeface="メイリオ" panose="020B0604030504040204" pitchFamily="50" charset="-128"/>
                <a:ea typeface="メイリオ" panose="020B0604030504040204" pitchFamily="50" charset="-128"/>
              </a:rPr>
              <a:t>10</a:t>
            </a:r>
            <a:r>
              <a:rPr lang="ja-JP" altLang="en-US" sz="1600" u="sng" dirty="0">
                <a:solidFill>
                  <a:schemeClr val="tx1"/>
                </a:solidFill>
                <a:latin typeface="メイリオ" panose="020B0604030504040204" pitchFamily="50" charset="-128"/>
                <a:ea typeface="メイリオ" panose="020B0604030504040204" pitchFamily="50" charset="-128"/>
              </a:rPr>
              <a:t>月</a:t>
            </a:r>
            <a:r>
              <a:rPr lang="en-US" altLang="ja-JP" sz="1600" u="sng" dirty="0">
                <a:solidFill>
                  <a:schemeClr val="tx1"/>
                </a:solidFill>
                <a:latin typeface="メイリオ" panose="020B0604030504040204" pitchFamily="50" charset="-128"/>
                <a:ea typeface="メイリオ" panose="020B0604030504040204" pitchFamily="50" charset="-128"/>
              </a:rPr>
              <a:t>11</a:t>
            </a:r>
            <a:r>
              <a:rPr lang="ja-JP" altLang="en-US" sz="1600" u="sng" dirty="0">
                <a:solidFill>
                  <a:schemeClr val="tx1"/>
                </a:solidFill>
                <a:latin typeface="メイリオ" panose="020B0604030504040204" pitchFamily="50" charset="-128"/>
                <a:ea typeface="メイリオ" panose="020B0604030504040204" pitchFamily="50" charset="-128"/>
              </a:rPr>
              <a:t>日</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金</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まで</a:t>
            </a:r>
            <a:endParaRPr lang="en-US" altLang="ja-JP" sz="1600" u="sng"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600" u="sng" dirty="0">
                <a:solidFill>
                  <a:schemeClr val="tx1"/>
                </a:solidFill>
                <a:latin typeface="メイリオ" panose="020B0604030504040204" pitchFamily="50" charset="-128"/>
                <a:ea typeface="メイリオ" panose="020B0604030504040204" pitchFamily="50" charset="-128"/>
              </a:rPr>
              <a:t>（県立学校）　　令和</a:t>
            </a:r>
            <a:r>
              <a:rPr lang="en-US" altLang="ja-JP" sz="1600" u="sng" dirty="0">
                <a:solidFill>
                  <a:schemeClr val="tx1"/>
                </a:solidFill>
                <a:latin typeface="メイリオ" panose="020B0604030504040204" pitchFamily="50" charset="-128"/>
                <a:ea typeface="メイリオ" panose="020B0604030504040204" pitchFamily="50" charset="-128"/>
              </a:rPr>
              <a:t>6</a:t>
            </a:r>
            <a:r>
              <a:rPr lang="ja-JP" altLang="en-US" sz="1600" u="sng" dirty="0">
                <a:solidFill>
                  <a:schemeClr val="tx1"/>
                </a:solidFill>
                <a:latin typeface="メイリオ" panose="020B0604030504040204" pitchFamily="50" charset="-128"/>
                <a:ea typeface="メイリオ" panose="020B0604030504040204" pitchFamily="50" charset="-128"/>
              </a:rPr>
              <a:t>年</a:t>
            </a:r>
            <a:r>
              <a:rPr lang="en-US" altLang="ja-JP" sz="1600" u="sng" dirty="0">
                <a:solidFill>
                  <a:schemeClr val="tx1"/>
                </a:solidFill>
                <a:latin typeface="メイリオ" panose="020B0604030504040204" pitchFamily="50" charset="-128"/>
                <a:ea typeface="メイリオ" panose="020B0604030504040204" pitchFamily="50" charset="-128"/>
              </a:rPr>
              <a:t>10</a:t>
            </a:r>
            <a:r>
              <a:rPr lang="ja-JP" altLang="en-US" sz="1600" u="sng" dirty="0">
                <a:solidFill>
                  <a:schemeClr val="tx1"/>
                </a:solidFill>
                <a:latin typeface="メイリオ" panose="020B0604030504040204" pitchFamily="50" charset="-128"/>
                <a:ea typeface="メイリオ" panose="020B0604030504040204" pitchFamily="50" charset="-128"/>
              </a:rPr>
              <a:t>月</a:t>
            </a:r>
            <a:r>
              <a:rPr lang="en-US" altLang="ja-JP" sz="1600" u="sng" dirty="0">
                <a:solidFill>
                  <a:schemeClr val="tx1"/>
                </a:solidFill>
                <a:latin typeface="メイリオ" panose="020B0604030504040204" pitchFamily="50" charset="-128"/>
                <a:ea typeface="メイリオ" panose="020B0604030504040204" pitchFamily="50" charset="-128"/>
              </a:rPr>
              <a:t>25</a:t>
            </a:r>
            <a:r>
              <a:rPr lang="ja-JP" altLang="en-US" sz="1600" u="sng" dirty="0">
                <a:solidFill>
                  <a:schemeClr val="tx1"/>
                </a:solidFill>
                <a:latin typeface="メイリオ" panose="020B0604030504040204" pitchFamily="50" charset="-128"/>
                <a:ea typeface="メイリオ" panose="020B0604030504040204" pitchFamily="50" charset="-128"/>
              </a:rPr>
              <a:t>日</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金</a:t>
            </a:r>
            <a:r>
              <a:rPr lang="en-US" altLang="ja-JP" sz="1600" u="sng" dirty="0">
                <a:solidFill>
                  <a:schemeClr val="tx1"/>
                </a:solidFill>
                <a:latin typeface="メイリオ" panose="020B0604030504040204" pitchFamily="50" charset="-128"/>
                <a:ea typeface="メイリオ" panose="020B0604030504040204" pitchFamily="50" charset="-128"/>
              </a:rPr>
              <a:t>)</a:t>
            </a:r>
            <a:r>
              <a:rPr lang="ja-JP" altLang="en-US" sz="1600" u="sng" dirty="0">
                <a:solidFill>
                  <a:schemeClr val="tx1"/>
                </a:solidFill>
                <a:latin typeface="メイリオ" panose="020B0604030504040204" pitchFamily="50" charset="-128"/>
                <a:ea typeface="メイリオ" panose="020B0604030504040204" pitchFamily="50" charset="-128"/>
              </a:rPr>
              <a:t>まで</a:t>
            </a:r>
            <a:endParaRPr lang="en-US" altLang="ja-JP" sz="1600" u="sng" dirty="0">
              <a:solidFill>
                <a:schemeClr val="tx1"/>
              </a:solidFill>
              <a:latin typeface="メイリオ" panose="020B0604030504040204" pitchFamily="50" charset="-128"/>
              <a:ea typeface="メイリオ" panose="020B0604030504040204" pitchFamily="50" charset="-128"/>
            </a:endParaRPr>
          </a:p>
          <a:p>
            <a:r>
              <a:rPr lang="ja-JP" altLang="en-US" sz="1600" u="sng" dirty="0">
                <a:solidFill>
                  <a:schemeClr val="tx1"/>
                </a:solidFill>
                <a:latin typeface="メイリオ" panose="020B0604030504040204" pitchFamily="50" charset="-128"/>
                <a:ea typeface="メイリオ" panose="020B0604030504040204" pitchFamily="50" charset="-128"/>
              </a:rPr>
              <a:t>上記</a:t>
            </a:r>
            <a:r>
              <a:rPr lang="en-US" altLang="ja-JP" sz="1600" u="sng" dirty="0">
                <a:solidFill>
                  <a:schemeClr val="tx1"/>
                </a:solidFill>
                <a:latin typeface="メイリオ" panose="020B0604030504040204" pitchFamily="50" charset="-128"/>
                <a:ea typeface="メイリオ" panose="020B0604030504040204" pitchFamily="50" charset="-128"/>
              </a:rPr>
              <a:t>Q</a:t>
            </a:r>
            <a:r>
              <a:rPr lang="ja-JP" altLang="en-US" sz="1600" u="sng" dirty="0">
                <a:solidFill>
                  <a:schemeClr val="tx1"/>
                </a:solidFill>
                <a:latin typeface="メイリオ" panose="020B0604030504040204" pitchFamily="50" charset="-128"/>
                <a:ea typeface="メイリオ" panose="020B0604030504040204" pitchFamily="50" charset="-128"/>
              </a:rPr>
              <a:t>＆</a:t>
            </a:r>
            <a:r>
              <a:rPr lang="en-US" altLang="ja-JP" sz="1600" u="sng" dirty="0">
                <a:solidFill>
                  <a:schemeClr val="tx1"/>
                </a:solidFill>
                <a:latin typeface="メイリオ" panose="020B0604030504040204" pitchFamily="50" charset="-128"/>
                <a:ea typeface="メイリオ" panose="020B0604030504040204" pitchFamily="50" charset="-128"/>
              </a:rPr>
              <a:t>A</a:t>
            </a:r>
            <a:r>
              <a:rPr lang="ja-JP" altLang="en-US" sz="1600" u="sng" dirty="0">
                <a:solidFill>
                  <a:schemeClr val="tx1"/>
                </a:solidFill>
                <a:latin typeface="メイリオ" panose="020B0604030504040204" pitchFamily="50" charset="-128"/>
                <a:ea typeface="メイリオ" panose="020B0604030504040204" pitchFamily="50" charset="-128"/>
              </a:rPr>
              <a:t>を参照しても不明点がある場合</a:t>
            </a:r>
            <a:r>
              <a:rPr lang="ja-JP" altLang="en-US" sz="1600" dirty="0">
                <a:solidFill>
                  <a:schemeClr val="tx1"/>
                </a:solidFill>
                <a:latin typeface="メイリオ" panose="020B0604030504040204" pitchFamily="50" charset="-128"/>
                <a:ea typeface="メイリオ" panose="020B0604030504040204" pitchFamily="50" charset="-128"/>
              </a:rPr>
              <a:t>には、以下の</a:t>
            </a:r>
            <a:r>
              <a:rPr lang="en-US" altLang="ja-JP" sz="1600" dirty="0">
                <a:solidFill>
                  <a:schemeClr val="tx1"/>
                </a:solidFill>
                <a:latin typeface="メイリオ" panose="020B0604030504040204" pitchFamily="50" charset="-128"/>
                <a:ea typeface="メイリオ" panose="020B0604030504040204" pitchFamily="50" charset="-128"/>
              </a:rPr>
              <a:t>URL</a:t>
            </a:r>
            <a:r>
              <a:rPr lang="ja-JP" altLang="en-US" sz="1600" dirty="0">
                <a:solidFill>
                  <a:schemeClr val="tx1"/>
                </a:solidFill>
                <a:latin typeface="メイリオ" panose="020B0604030504040204" pitchFamily="50" charset="-128"/>
                <a:ea typeface="メイリオ" panose="020B0604030504040204" pitchFamily="50" charset="-128"/>
              </a:rPr>
              <a:t>からお問合せください。</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個別にメールにて回答いたします。併せて質問事項を</a:t>
            </a:r>
            <a:r>
              <a:rPr lang="en-US" altLang="ja-JP" sz="1600" dirty="0">
                <a:solidFill>
                  <a:schemeClr val="tx1"/>
                </a:solidFill>
                <a:latin typeface="メイリオ" panose="020B0604030504040204" pitchFamily="50" charset="-128"/>
                <a:ea typeface="メイリオ" panose="020B0604030504040204" pitchFamily="50" charset="-128"/>
              </a:rPr>
              <a:t>Q</a:t>
            </a:r>
            <a:r>
              <a:rPr lang="ja-JP" altLang="en-US" sz="1600" dirty="0">
                <a:solidFill>
                  <a:schemeClr val="tx1"/>
                </a:solidFill>
                <a:latin typeface="メイリオ" panose="020B0604030504040204" pitchFamily="50" charset="-128"/>
                <a:ea typeface="メイリオ" panose="020B0604030504040204" pitchFamily="50" charset="-128"/>
              </a:rPr>
              <a:t>＆</a:t>
            </a:r>
            <a:r>
              <a:rPr lang="en-US" altLang="ja-JP" sz="1600" dirty="0">
                <a:solidFill>
                  <a:schemeClr val="tx1"/>
                </a:solidFill>
                <a:latin typeface="メイリオ" panose="020B0604030504040204" pitchFamily="50" charset="-128"/>
                <a:ea typeface="メイリオ" panose="020B0604030504040204" pitchFamily="50" charset="-128"/>
              </a:rPr>
              <a:t>A</a:t>
            </a:r>
            <a:r>
              <a:rPr lang="ja-JP" altLang="en-US" sz="1600" dirty="0">
                <a:solidFill>
                  <a:schemeClr val="tx1"/>
                </a:solidFill>
                <a:latin typeface="メイリオ" panose="020B0604030504040204" pitchFamily="50" charset="-128"/>
                <a:ea typeface="メイリオ" panose="020B0604030504040204" pitchFamily="50" charset="-128"/>
              </a:rPr>
              <a:t>に反映する場合があります。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なお、回答メールについては、情報共有のため勤務校の校長先生にも参考送付いたします。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URL</a:t>
            </a:r>
            <a:r>
              <a:rPr lang="ja-JP" altLang="en-US" sz="1400" dirty="0">
                <a:solidFill>
                  <a:schemeClr val="tx1"/>
                </a:solidFill>
                <a:latin typeface="メイリオ" panose="020B0604030504040204" pitchFamily="50" charset="-128"/>
                <a:ea typeface="メイリオ" panose="020B0604030504040204" pitchFamily="50" charset="-128"/>
              </a:rPr>
              <a:t>：</a:t>
            </a:r>
            <a:r>
              <a:rPr lang="en-US" altLang="ja-JP" sz="1400" dirty="0">
                <a:solidFill>
                  <a:schemeClr val="tx1"/>
                </a:solidFill>
                <a:latin typeface="メイリオ" panose="020B0604030504040204" pitchFamily="50" charset="-128"/>
                <a:ea typeface="メイリオ" panose="020B0604030504040204" pitchFamily="50" charset="-128"/>
              </a:rPr>
              <a:t>https://forms.office.com/r/k9ENdW2Yeu</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5616D2A5-4509-4792-9455-D934E7209690}"/>
              </a:ext>
            </a:extLst>
          </p:cNvPr>
          <p:cNvSpPr>
            <a:spLocks noGrp="1"/>
          </p:cNvSpPr>
          <p:nvPr>
            <p:ph type="sldNum" sz="quarter" idx="12"/>
          </p:nvPr>
        </p:nvSpPr>
        <p:spPr/>
        <p:txBody>
          <a:bodyPr/>
          <a:lstStyle/>
          <a:p>
            <a:fld id="{5B6709DF-EC61-433D-BD3A-50B4378470A9}" type="slidenum">
              <a:rPr kumimoji="1" lang="ja-JP" altLang="en-US" smtClean="0"/>
              <a:t>47</a:t>
            </a:fld>
            <a:endParaRPr kumimoji="1" lang="ja-JP" altLang="en-US"/>
          </a:p>
        </p:txBody>
      </p:sp>
      <p:sp>
        <p:nvSpPr>
          <p:cNvPr id="15" name="正方形/長方形 14">
            <a:extLst>
              <a:ext uri="{FF2B5EF4-FFF2-40B4-BE49-F238E27FC236}">
                <a16:creationId xmlns:a16="http://schemas.microsoft.com/office/drawing/2014/main" id="{ED6653D8-C4C4-4184-B833-003908A4B742}"/>
              </a:ext>
            </a:extLst>
          </p:cNvPr>
          <p:cNvSpPr/>
          <p:nvPr/>
        </p:nvSpPr>
        <p:spPr>
          <a:xfrm>
            <a:off x="158477" y="677956"/>
            <a:ext cx="9581742" cy="2112756"/>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latin typeface="メイリオ" panose="020B0604030504040204" pitchFamily="50" charset="-128"/>
                <a:ea typeface="メイリオ" panose="020B0604030504040204" pitchFamily="50" charset="-128"/>
              </a:rPr>
              <a:t>　教職員の定年については、昭和６０年に制定された６０歳定年制が、今日まで長きにわたり定着してきたところですが、令和４年度において３８年ぶりに改正されました。</a:t>
            </a:r>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　役職定年制をはじめ、新たな制度を円滑に導入し、より良い学校組織となるために活用していくためには、６０歳を超えて働く教職員のほか、ともに働くすべての職員も含めて、本制度に関する理解を深めることが大切です。</a:t>
            </a:r>
            <a:endParaRPr lang="en-US" altLang="ja-JP"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　以下の場所に掲示する情報に関しては、今後も随時更新していきますので、本資料とあわせて御参照いただければと思います。</a:t>
            </a:r>
            <a:endParaRPr lang="en-US" altLang="ja-JP" dirty="0">
              <a:solidFill>
                <a:schemeClr val="tx1"/>
              </a:solidFill>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8E23D07D-8F0C-4C45-9533-1A59E99D80BE}"/>
              </a:ext>
            </a:extLst>
          </p:cNvPr>
          <p:cNvPicPr>
            <a:picLocks noChangeAspect="1"/>
          </p:cNvPicPr>
          <p:nvPr/>
        </p:nvPicPr>
        <p:blipFill>
          <a:blip r:embed="rId3"/>
          <a:stretch>
            <a:fillRect/>
          </a:stretch>
        </p:blipFill>
        <p:spPr>
          <a:xfrm>
            <a:off x="8619402" y="4597295"/>
            <a:ext cx="879278" cy="886882"/>
          </a:xfrm>
          <a:prstGeom prst="rect">
            <a:avLst/>
          </a:prstGeom>
        </p:spPr>
      </p:pic>
    </p:spTree>
    <p:extLst>
      <p:ext uri="{BB962C8B-B14F-4D97-AF65-F5344CB8AC3E}">
        <p14:creationId xmlns:p14="http://schemas.microsoft.com/office/powerpoint/2010/main" val="4217659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a:extLst>
              <a:ext uri="{FF2B5EF4-FFF2-40B4-BE49-F238E27FC236}">
                <a16:creationId xmlns:a16="http://schemas.microsoft.com/office/drawing/2014/main" id="{E99CA0A9-F83C-4A92-8043-57777FBBAA28}"/>
              </a:ext>
            </a:extLst>
          </p:cNvPr>
          <p:cNvSpPr/>
          <p:nvPr/>
        </p:nvSpPr>
        <p:spPr>
          <a:xfrm>
            <a:off x="248415" y="21663"/>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１　定年の段階的な引上げ</a:t>
            </a:r>
            <a:endParaRPr lang="ja-JP" altLang="en-US" sz="2400" dirty="0"/>
          </a:p>
        </p:txBody>
      </p:sp>
      <p:cxnSp>
        <p:nvCxnSpPr>
          <p:cNvPr id="56" name="直線コネクタ 55">
            <a:extLst>
              <a:ext uri="{FF2B5EF4-FFF2-40B4-BE49-F238E27FC236}">
                <a16:creationId xmlns:a16="http://schemas.microsoft.com/office/drawing/2014/main" id="{9CCB1D63-3F30-4495-BFE6-7E45C5289866}"/>
              </a:ext>
            </a:extLst>
          </p:cNvPr>
          <p:cNvCxnSpPr/>
          <p:nvPr/>
        </p:nvCxnSpPr>
        <p:spPr>
          <a:xfrm>
            <a:off x="0" y="485171"/>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7" name="正方形/長方形 56">
            <a:extLst>
              <a:ext uri="{FF2B5EF4-FFF2-40B4-BE49-F238E27FC236}">
                <a16:creationId xmlns:a16="http://schemas.microsoft.com/office/drawing/2014/main" id="{DB15B410-5652-423B-B57F-CA57EF112422}"/>
              </a:ext>
            </a:extLst>
          </p:cNvPr>
          <p:cNvSpPr/>
          <p:nvPr/>
        </p:nvSpPr>
        <p:spPr>
          <a:xfrm>
            <a:off x="248415" y="645702"/>
            <a:ext cx="9528045" cy="1110363"/>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4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定年は、令和５年度から２年に１歳ずつ段階的に引き上げられ、令和１３年度に６５歳となります。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定年引上げ期間中、定年から年金支給開始年齢まで（令和５～７年度は６４歳、令和８年度以降は</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６５歳）の間は、従前の再任用と同様の制度（暫定再任用）が利用できます。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70" name="直線コネクタ 69">
            <a:extLst>
              <a:ext uri="{FF2B5EF4-FFF2-40B4-BE49-F238E27FC236}">
                <a16:creationId xmlns:a16="http://schemas.microsoft.com/office/drawing/2014/main" id="{46BFB268-F2C3-42F0-BD0D-D083E4E1931A}"/>
              </a:ext>
            </a:extLst>
          </p:cNvPr>
          <p:cNvCxnSpPr>
            <a:cxnSpLocks/>
          </p:cNvCxnSpPr>
          <p:nvPr/>
        </p:nvCxnSpPr>
        <p:spPr>
          <a:xfrm>
            <a:off x="377072" y="867457"/>
            <a:ext cx="1164946"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sp>
        <p:nvSpPr>
          <p:cNvPr id="99" name="正方形/長方形 98">
            <a:extLst>
              <a:ext uri="{FF2B5EF4-FFF2-40B4-BE49-F238E27FC236}">
                <a16:creationId xmlns:a16="http://schemas.microsoft.com/office/drawing/2014/main" id="{77CDD542-5200-460D-B01F-D97D74B50A52}"/>
              </a:ext>
            </a:extLst>
          </p:cNvPr>
          <p:cNvSpPr/>
          <p:nvPr/>
        </p:nvSpPr>
        <p:spPr>
          <a:xfrm>
            <a:off x="2909888" y="5915406"/>
            <a:ext cx="6817027" cy="477054"/>
          </a:xfrm>
          <a:prstGeom prst="rect">
            <a:avLst/>
          </a:prstGeom>
          <a:solidFill>
            <a:schemeClr val="accent2">
              <a:lumMod val="20000"/>
              <a:lumOff val="80000"/>
            </a:schemeClr>
          </a:solidFill>
        </p:spPr>
        <p:txBody>
          <a:bodyPr wrap="square">
            <a:spAutoFit/>
          </a:bodyPr>
          <a:lstStyle/>
          <a:p>
            <a:endParaRPr lang="ja-JP" altLang="en-US" sz="300" dirty="0">
              <a:latin typeface="+mj-ea"/>
              <a:ea typeface="+mj-ea"/>
            </a:endParaRPr>
          </a:p>
          <a:p>
            <a:r>
              <a:rPr lang="ja-JP" altLang="en-US" sz="1100" dirty="0">
                <a:solidFill>
                  <a:schemeClr val="bg1">
                    <a:lumMod val="75000"/>
                  </a:schemeClr>
                </a:solidFill>
                <a:latin typeface="+mj-ea"/>
                <a:ea typeface="+mj-ea"/>
              </a:rPr>
              <a:t>● </a:t>
            </a:r>
            <a:r>
              <a:rPr lang="ja-JP" altLang="en-US" sz="1100" dirty="0">
                <a:latin typeface="+mj-ea"/>
                <a:ea typeface="+mj-ea"/>
              </a:rPr>
              <a:t>庁務又は労務に従事する職員（労務職員）は、令和１１年度より定年６３歳から６５歳へ段階的に引上　　　</a:t>
            </a:r>
            <a:r>
              <a:rPr lang="ja-JP" altLang="en-US" sz="1100" dirty="0" err="1">
                <a:latin typeface="+mj-ea"/>
                <a:ea typeface="+mj-ea"/>
              </a:rPr>
              <a:t>げ</a:t>
            </a:r>
            <a:r>
              <a:rPr lang="ja-JP" altLang="en-US" sz="1100" dirty="0">
                <a:latin typeface="+mj-ea"/>
                <a:ea typeface="+mj-ea"/>
              </a:rPr>
              <a:t>となるため、情報提供・意思確認は、令和１０年度から、満６２歳に達する職員に対して実施します。</a:t>
            </a:r>
            <a:endParaRPr lang="en-US" altLang="ja-JP" sz="1100" dirty="0">
              <a:latin typeface="+mj-ea"/>
              <a:ea typeface="+mj-ea"/>
            </a:endParaRPr>
          </a:p>
        </p:txBody>
      </p:sp>
      <p:graphicFrame>
        <p:nvGraphicFramePr>
          <p:cNvPr id="4" name="表 3">
            <a:extLst>
              <a:ext uri="{FF2B5EF4-FFF2-40B4-BE49-F238E27FC236}">
                <a16:creationId xmlns:a16="http://schemas.microsoft.com/office/drawing/2014/main" id="{226F156D-238E-4D09-92DD-0EA37889ED03}"/>
              </a:ext>
            </a:extLst>
          </p:cNvPr>
          <p:cNvGraphicFramePr>
            <a:graphicFrameLocks noGrp="1"/>
          </p:cNvGraphicFramePr>
          <p:nvPr>
            <p:extLst>
              <p:ext uri="{D42A27DB-BD31-4B8C-83A1-F6EECF244321}">
                <p14:modId xmlns:p14="http://schemas.microsoft.com/office/powerpoint/2010/main" val="189031690"/>
              </p:ext>
            </p:extLst>
          </p:nvPr>
        </p:nvGraphicFramePr>
        <p:xfrm>
          <a:off x="248415" y="1801578"/>
          <a:ext cx="9528044" cy="4590880"/>
        </p:xfrm>
        <a:graphic>
          <a:graphicData uri="http://schemas.openxmlformats.org/drawingml/2006/table">
            <a:tbl>
              <a:tblPr>
                <a:tableStyleId>{72833802-FEF1-4C79-8D5D-14CF1EAF98D9}</a:tableStyleId>
              </a:tblPr>
              <a:tblGrid>
                <a:gridCol w="1976625">
                  <a:extLst>
                    <a:ext uri="{9D8B030D-6E8A-4147-A177-3AD203B41FA5}">
                      <a16:colId xmlns:a16="http://schemas.microsoft.com/office/drawing/2014/main" val="3284381697"/>
                    </a:ext>
                  </a:extLst>
                </a:gridCol>
                <a:gridCol w="702699">
                  <a:extLst>
                    <a:ext uri="{9D8B030D-6E8A-4147-A177-3AD203B41FA5}">
                      <a16:colId xmlns:a16="http://schemas.microsoft.com/office/drawing/2014/main" val="15227214"/>
                    </a:ext>
                  </a:extLst>
                </a:gridCol>
                <a:gridCol w="684872">
                  <a:extLst>
                    <a:ext uri="{9D8B030D-6E8A-4147-A177-3AD203B41FA5}">
                      <a16:colId xmlns:a16="http://schemas.microsoft.com/office/drawing/2014/main" val="93721860"/>
                    </a:ext>
                  </a:extLst>
                </a:gridCol>
                <a:gridCol w="684872">
                  <a:extLst>
                    <a:ext uri="{9D8B030D-6E8A-4147-A177-3AD203B41FA5}">
                      <a16:colId xmlns:a16="http://schemas.microsoft.com/office/drawing/2014/main" val="3532276278"/>
                    </a:ext>
                  </a:extLst>
                </a:gridCol>
                <a:gridCol w="684872">
                  <a:extLst>
                    <a:ext uri="{9D8B030D-6E8A-4147-A177-3AD203B41FA5}">
                      <a16:colId xmlns:a16="http://schemas.microsoft.com/office/drawing/2014/main" val="3700015399"/>
                    </a:ext>
                  </a:extLst>
                </a:gridCol>
                <a:gridCol w="684872">
                  <a:extLst>
                    <a:ext uri="{9D8B030D-6E8A-4147-A177-3AD203B41FA5}">
                      <a16:colId xmlns:a16="http://schemas.microsoft.com/office/drawing/2014/main" val="142173616"/>
                    </a:ext>
                  </a:extLst>
                </a:gridCol>
                <a:gridCol w="684872">
                  <a:extLst>
                    <a:ext uri="{9D8B030D-6E8A-4147-A177-3AD203B41FA5}">
                      <a16:colId xmlns:a16="http://schemas.microsoft.com/office/drawing/2014/main" val="3314387606"/>
                    </a:ext>
                  </a:extLst>
                </a:gridCol>
                <a:gridCol w="684872">
                  <a:extLst>
                    <a:ext uri="{9D8B030D-6E8A-4147-A177-3AD203B41FA5}">
                      <a16:colId xmlns:a16="http://schemas.microsoft.com/office/drawing/2014/main" val="1251031674"/>
                    </a:ext>
                  </a:extLst>
                </a:gridCol>
                <a:gridCol w="684872">
                  <a:extLst>
                    <a:ext uri="{9D8B030D-6E8A-4147-A177-3AD203B41FA5}">
                      <a16:colId xmlns:a16="http://schemas.microsoft.com/office/drawing/2014/main" val="266559804"/>
                    </a:ext>
                  </a:extLst>
                </a:gridCol>
                <a:gridCol w="684872">
                  <a:extLst>
                    <a:ext uri="{9D8B030D-6E8A-4147-A177-3AD203B41FA5}">
                      <a16:colId xmlns:a16="http://schemas.microsoft.com/office/drawing/2014/main" val="3533293680"/>
                    </a:ext>
                  </a:extLst>
                </a:gridCol>
                <a:gridCol w="684872">
                  <a:extLst>
                    <a:ext uri="{9D8B030D-6E8A-4147-A177-3AD203B41FA5}">
                      <a16:colId xmlns:a16="http://schemas.microsoft.com/office/drawing/2014/main" val="3957090772"/>
                    </a:ext>
                  </a:extLst>
                </a:gridCol>
                <a:gridCol w="684872">
                  <a:extLst>
                    <a:ext uri="{9D8B030D-6E8A-4147-A177-3AD203B41FA5}">
                      <a16:colId xmlns:a16="http://schemas.microsoft.com/office/drawing/2014/main" val="3748813760"/>
                    </a:ext>
                  </a:extLst>
                </a:gridCol>
              </a:tblGrid>
              <a:tr h="203040">
                <a:tc rowSpan="2">
                  <a:txBody>
                    <a:bodyPr/>
                    <a:lstStyle/>
                    <a:p>
                      <a:pPr algn="ctr" fontAlgn="ctr"/>
                      <a:r>
                        <a:rPr lang="ja-JP" altLang="en-US" sz="900" u="none" strike="noStrike" dirty="0">
                          <a:effectLst/>
                        </a:rPr>
                        <a:t>年度</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altLang="ja-JP" sz="800" u="none" strike="noStrike" dirty="0">
                          <a:effectLst/>
                        </a:rPr>
                        <a:t>2024</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2025</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2026</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2027</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2028</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2029</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2030</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2031</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2032</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2033</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800" u="none" strike="noStrike" dirty="0">
                          <a:effectLst/>
                        </a:rPr>
                        <a:t>2034</a:t>
                      </a:r>
                      <a:endParaRPr lang="en-US" altLang="ja-JP" sz="800" b="0" i="0" u="none" strike="noStrike" dirty="0">
                        <a:solidFill>
                          <a:srgbClr val="000000"/>
                        </a:solidFill>
                        <a:effectLst/>
                        <a:latin typeface="Arial Narrow" panose="020B0606020202030204" pitchFamily="34" charset="0"/>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1570414790"/>
                  </a:ext>
                </a:extLst>
              </a:tr>
              <a:tr h="257703">
                <a:tc vMerge="1">
                  <a:txBody>
                    <a:bodyPr/>
                    <a:lstStyle/>
                    <a:p>
                      <a:endParaRPr kumimoji="1" lang="ja-JP" altLang="en-US"/>
                    </a:p>
                  </a:txBody>
                  <a:tcPr>
                    <a:lnT w="3175" cap="flat" cmpd="sng" algn="ctr">
                      <a:solidFill>
                        <a:schemeClr val="tx1"/>
                      </a:solidFill>
                      <a:prstDash val="dash"/>
                      <a:round/>
                      <a:headEnd type="none" w="med" len="med"/>
                      <a:tailEnd type="none" w="med" len="med"/>
                    </a:lnT>
                  </a:tcPr>
                </a:tc>
                <a:tc>
                  <a:txBody>
                    <a:bodyPr/>
                    <a:lstStyle/>
                    <a:p>
                      <a:pPr algn="ctr" fontAlgn="ctr"/>
                      <a:r>
                        <a:rPr lang="en-US" sz="800" u="none" strike="noStrike" dirty="0">
                          <a:effectLst/>
                        </a:rPr>
                        <a:t>R6</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R7</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R8</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R9</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R10</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R11</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R12</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R13</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a:effectLst/>
                        </a:rPr>
                        <a:t>R14</a:t>
                      </a:r>
                      <a:r>
                        <a:rPr lang="ja-JP" altLang="en-US" sz="800" u="none" strike="noStrike">
                          <a:effectLst/>
                        </a:rPr>
                        <a:t>末</a:t>
                      </a:r>
                      <a:endParaRPr lang="ja-JP" altLang="en-US" sz="800" b="0" i="0" u="none" strike="noStrike">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R15</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tx1"/>
                      </a:solidFill>
                      <a:prstDash val="dash"/>
                      <a:round/>
                      <a:headEnd type="none" w="med" len="med"/>
                      <a:tailEnd type="none" w="med" len="med"/>
                    </a:lnB>
                  </a:tcPr>
                </a:tc>
                <a:tc>
                  <a:txBody>
                    <a:bodyPr/>
                    <a:lstStyle/>
                    <a:p>
                      <a:pPr algn="ctr" fontAlgn="ctr"/>
                      <a:r>
                        <a:rPr lang="en-US" sz="800" u="none" strike="noStrike" dirty="0">
                          <a:effectLst/>
                        </a:rPr>
                        <a:t>R16</a:t>
                      </a:r>
                      <a:r>
                        <a:rPr lang="ja-JP" altLang="en-US" sz="800" u="none" strike="noStrike" dirty="0">
                          <a:effectLst/>
                        </a:rPr>
                        <a:t>末</a:t>
                      </a:r>
                      <a:endParaRPr lang="ja-JP" altLang="en-US" sz="8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3435713920"/>
                  </a:ext>
                </a:extLst>
              </a:tr>
              <a:tr h="320933">
                <a:tc>
                  <a:txBody>
                    <a:bodyPr/>
                    <a:lstStyle/>
                    <a:p>
                      <a:pPr algn="ctr" fontAlgn="ctr"/>
                      <a:r>
                        <a:rPr lang="ja-JP" altLang="en-US" sz="900" u="none" strike="noStrike" dirty="0">
                          <a:effectLst/>
                        </a:rPr>
                        <a:t>定年</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900" u="none" strike="noStrike" dirty="0">
                          <a:effectLst/>
                        </a:rPr>
                        <a:t>61</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anchor="ctr">
                    <a:lnL w="38100" cap="flat" cmpd="sng" algn="ctr">
                      <a:solidFill>
                        <a:schemeClr val="tx1"/>
                      </a:solidFill>
                      <a:prstDash val="solid"/>
                      <a:round/>
                      <a:headEnd type="none" w="med" len="med"/>
                      <a:tailEnd type="none" w="med" len="med"/>
                    </a:lnL>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gridSpan="2">
                  <a:txBody>
                    <a:bodyPr/>
                    <a:lstStyle/>
                    <a:p>
                      <a:pPr algn="ctr" fontAlgn="ctr"/>
                      <a:r>
                        <a:rPr lang="en-US" altLang="ja-JP" sz="900" u="none" strike="noStrike" dirty="0">
                          <a:effectLst/>
                        </a:rPr>
                        <a:t>62</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900" u="none" strike="noStrike" dirty="0">
                          <a:effectLst/>
                        </a:rPr>
                        <a:t>63</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gridSpan="2">
                  <a:txBody>
                    <a:bodyPr/>
                    <a:lstStyle/>
                    <a:p>
                      <a:pPr algn="ctr" fontAlgn="ctr"/>
                      <a:r>
                        <a:rPr lang="en-US" altLang="ja-JP" sz="900" u="none" strike="noStrike" dirty="0">
                          <a:effectLst/>
                        </a:rPr>
                        <a:t>64</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gridSpan="4">
                  <a:txBody>
                    <a:bodyPr/>
                    <a:lstStyle/>
                    <a:p>
                      <a:pPr algn="ctr" fontAlgn="ctr"/>
                      <a:r>
                        <a:rPr lang="en-US" altLang="ja-JP" sz="900" u="none" strike="noStrike" dirty="0">
                          <a:effectLst/>
                        </a:rPr>
                        <a:t>65</a:t>
                      </a:r>
                      <a:r>
                        <a:rPr lang="ja-JP" altLang="en-US" sz="900" u="none" strike="noStrike" dirty="0">
                          <a:effectLst/>
                        </a:rPr>
                        <a:t>歳</a:t>
                      </a: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900" b="0" i="0" u="none" strike="noStrike" dirty="0">
                        <a:solidFill>
                          <a:srgbClr val="000000"/>
                        </a:solidFill>
                        <a:effectLst/>
                        <a:latin typeface="ＤＨＰ平成ゴシックW5" panose="020B0500000000000000" pitchFamily="50" charset="-128"/>
                        <a:ea typeface="ＤＨＰ平成ゴシックW5" panose="020B05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175" cap="flat" cmpd="sng" algn="ctr">
                      <a:solidFill>
                        <a:schemeClr val="tx1"/>
                      </a:solidFill>
                      <a:prstDash val="dash"/>
                      <a:round/>
                      <a:headEnd type="none" w="med" len="med"/>
                      <a:tailEnd type="none" w="med" len="med"/>
                    </a:lnT>
                    <a:lnB w="3175" cap="flat" cmpd="sng" algn="ctr">
                      <a:solidFill>
                        <a:schemeClr val="tx1"/>
                      </a:solidFill>
                      <a:prstDash val="dash"/>
                      <a:round/>
                      <a:headEnd type="none" w="med" len="med"/>
                      <a:tailEnd type="none" w="med" len="med"/>
                    </a:lnB>
                  </a:tcPr>
                </a:tc>
                <a:extLst>
                  <a:ext uri="{0D108BD9-81ED-4DB2-BD59-A6C34878D82A}">
                    <a16:rowId xmlns:a16="http://schemas.microsoft.com/office/drawing/2014/main" val="4124384814"/>
                  </a:ext>
                </a:extLst>
              </a:tr>
              <a:tr h="333265">
                <a:tc>
                  <a:txBody>
                    <a:bodyPr/>
                    <a:lstStyle/>
                    <a:p>
                      <a:pPr algn="ctr" fontAlgn="ctr"/>
                      <a:r>
                        <a:rPr lang="ja-JP" altLang="en-US" sz="900" u="none" strike="noStrike" dirty="0">
                          <a:effectLst/>
                        </a:rPr>
                        <a:t>生年月日</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tc gridSpan="1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900" u="none" strike="noStrike" dirty="0">
                          <a:effectLst/>
                        </a:rPr>
                        <a:t>（当該年度末に迎える年齢）</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anchor="ctr">
                    <a:lnL w="38100" cap="flat" cmpd="sng" algn="ctr">
                      <a:solidFill>
                        <a:schemeClr val="tx1"/>
                      </a:solidFill>
                      <a:prstDash val="solid"/>
                      <a:round/>
                      <a:headEnd type="none" w="med" len="med"/>
                      <a:tailEnd type="none" w="med" len="med"/>
                    </a:lnL>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tc hMerge="1">
                  <a:txBody>
                    <a:bodyPr/>
                    <a:lstStyle/>
                    <a:p>
                      <a:endParaRPr kumimoji="1" lang="ja-JP" altLang="en-US"/>
                    </a:p>
                  </a:txBody>
                  <a:tcPr>
                    <a:lnT w="3175" cap="flat" cmpd="sng" algn="ctr">
                      <a:solidFill>
                        <a:schemeClr val="tx1"/>
                      </a:solidFill>
                      <a:prstDash val="dash"/>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900" dirty="0"/>
                    </a:p>
                  </a:txBody>
                  <a:tcPr>
                    <a:lnL w="38100" cap="flat" cmpd="sng" algn="ctr">
                      <a:solidFill>
                        <a:schemeClr val="tx1"/>
                      </a:solidFill>
                      <a:prstDash val="solid"/>
                      <a:round/>
                      <a:headEnd type="none" w="med" len="med"/>
                      <a:tailEnd type="none" w="med" len="med"/>
                    </a:lnL>
                    <a:lnT w="3175"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5999630"/>
                  </a:ext>
                </a:extLst>
              </a:tr>
              <a:tr h="249894">
                <a:tc>
                  <a:txBody>
                    <a:bodyPr/>
                    <a:lstStyle/>
                    <a:p>
                      <a:pPr algn="ctr" fontAlgn="ctr"/>
                      <a:r>
                        <a:rPr lang="ja-JP" altLang="en-US" sz="900" u="none" strike="noStrike" dirty="0">
                          <a:effectLst/>
                        </a:rPr>
                        <a:t>　</a:t>
                      </a:r>
                      <a:r>
                        <a:rPr lang="en-US" sz="900" u="none" strike="noStrike" dirty="0">
                          <a:effectLst/>
                        </a:rPr>
                        <a:t>S33.4.2～S34.4.1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72</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73</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a:effectLst/>
                        </a:rPr>
                        <a:t>74</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76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64399071"/>
                  </a:ext>
                </a:extLst>
              </a:tr>
              <a:tr h="249894">
                <a:tc>
                  <a:txBody>
                    <a:bodyPr/>
                    <a:lstStyle/>
                    <a:p>
                      <a:pPr algn="ctr" fontAlgn="ctr"/>
                      <a:r>
                        <a:rPr lang="ja-JP" altLang="en-US" sz="900" u="none" strike="noStrike" dirty="0">
                          <a:effectLst/>
                        </a:rPr>
                        <a:t>　</a:t>
                      </a:r>
                      <a:r>
                        <a:rPr lang="en-US" sz="900" u="none" strike="noStrike" dirty="0">
                          <a:effectLst/>
                        </a:rPr>
                        <a:t>S34.4.2～S35.4.1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72</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73</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3635165804"/>
                  </a:ext>
                </a:extLst>
              </a:tr>
              <a:tr h="249894">
                <a:tc>
                  <a:txBody>
                    <a:bodyPr/>
                    <a:lstStyle/>
                    <a:p>
                      <a:pPr algn="ctr" fontAlgn="ctr"/>
                      <a:r>
                        <a:rPr lang="ja-JP" altLang="en-US" sz="900" u="none" strike="noStrike" dirty="0">
                          <a:effectLst/>
                        </a:rPr>
                        <a:t>　</a:t>
                      </a:r>
                      <a:r>
                        <a:rPr lang="en-US" sz="900" u="none" strike="noStrike" dirty="0">
                          <a:effectLst/>
                        </a:rPr>
                        <a:t>S35.4.2～S36.4.1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975399024"/>
                  </a:ext>
                </a:extLst>
              </a:tr>
              <a:tr h="249894">
                <a:tc>
                  <a:txBody>
                    <a:bodyPr/>
                    <a:lstStyle/>
                    <a:p>
                      <a:pPr algn="ctr" fontAlgn="ctr"/>
                      <a:r>
                        <a:rPr lang="ja-JP" altLang="en-US" sz="900" u="none" strike="noStrike" dirty="0">
                          <a:effectLst/>
                        </a:rPr>
                        <a:t>　</a:t>
                      </a:r>
                      <a:r>
                        <a:rPr lang="en-US" sz="900" u="none" strike="noStrike" dirty="0">
                          <a:effectLst/>
                        </a:rPr>
                        <a:t>S36.4.2～S37.4.1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71</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4244074788"/>
                  </a:ext>
                </a:extLst>
              </a:tr>
              <a:tr h="249894">
                <a:tc>
                  <a:txBody>
                    <a:bodyPr/>
                    <a:lstStyle/>
                    <a:p>
                      <a:pPr algn="ctr" fontAlgn="ctr"/>
                      <a:r>
                        <a:rPr lang="ja-JP" altLang="en-US" sz="900" u="none" strike="noStrike" dirty="0">
                          <a:effectLst/>
                        </a:rPr>
                        <a:t>　</a:t>
                      </a:r>
                      <a:r>
                        <a:rPr lang="en-US" sz="900" u="none" strike="noStrike" dirty="0">
                          <a:effectLst/>
                        </a:rPr>
                        <a:t>S37.4.2～S38.4.1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70</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280788993"/>
                  </a:ext>
                </a:extLst>
              </a:tr>
              <a:tr h="249894">
                <a:tc>
                  <a:txBody>
                    <a:bodyPr/>
                    <a:lstStyle/>
                    <a:p>
                      <a:pPr algn="ctr" fontAlgn="ctr"/>
                      <a:r>
                        <a:rPr lang="ja-JP" altLang="en-US" sz="900" u="none" strike="noStrike" dirty="0">
                          <a:effectLst/>
                        </a:rPr>
                        <a:t>　</a:t>
                      </a:r>
                      <a:r>
                        <a:rPr lang="en-US" sz="900" u="none" strike="noStrike" dirty="0">
                          <a:effectLst/>
                        </a:rPr>
                        <a:t>S38.4.2～S39.4.1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81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62</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71</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160159851"/>
                  </a:ext>
                </a:extLst>
              </a:tr>
              <a:tr h="249894">
                <a:tc>
                  <a:txBody>
                    <a:bodyPr/>
                    <a:lstStyle/>
                    <a:p>
                      <a:pPr algn="ctr" fontAlgn="ctr"/>
                      <a:r>
                        <a:rPr lang="ja-JP" altLang="en-US" sz="900" u="none" strike="noStrike" dirty="0">
                          <a:effectLst/>
                        </a:rPr>
                        <a:t>　</a:t>
                      </a:r>
                      <a:r>
                        <a:rPr lang="en-US" sz="900" u="none" strike="noStrike" dirty="0">
                          <a:effectLst/>
                        </a:rPr>
                        <a:t>S39.4.2～S40.4.1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63</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solidFill>
                      <a:schemeClr val="bg2">
                        <a:lumMod val="90000"/>
                      </a:schemeClr>
                    </a:solidFill>
                  </a:tcPr>
                </a:tc>
                <a:tc>
                  <a:txBody>
                    <a:bodyPr/>
                    <a:lstStyle/>
                    <a:p>
                      <a:pPr algn="ctr" fontAlgn="ctr"/>
                      <a:r>
                        <a:rPr lang="en-US" altLang="ja-JP" sz="900" u="none" strike="noStrike">
                          <a:effectLst/>
                        </a:rPr>
                        <a:t>66</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67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70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699926332"/>
                  </a:ext>
                </a:extLst>
              </a:tr>
              <a:tr h="249894">
                <a:tc>
                  <a:txBody>
                    <a:bodyPr/>
                    <a:lstStyle/>
                    <a:p>
                      <a:pPr algn="ctr" fontAlgn="ctr"/>
                      <a:r>
                        <a:rPr lang="ja-JP" altLang="en-US" sz="900" u="none" strike="noStrike" dirty="0">
                          <a:effectLst/>
                        </a:rPr>
                        <a:t>　</a:t>
                      </a:r>
                      <a:r>
                        <a:rPr lang="en-US" sz="900" u="none" strike="noStrike" dirty="0">
                          <a:effectLst/>
                        </a:rPr>
                        <a:t>S40.4.2～S41.4.1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64</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3549419257"/>
                  </a:ext>
                </a:extLst>
              </a:tr>
              <a:tr h="249894">
                <a:tc>
                  <a:txBody>
                    <a:bodyPr/>
                    <a:lstStyle/>
                    <a:p>
                      <a:pPr algn="ctr" fontAlgn="ctr"/>
                      <a:r>
                        <a:rPr lang="ja-JP" altLang="en-US" sz="900" u="none" strike="noStrike" dirty="0">
                          <a:effectLst/>
                        </a:rPr>
                        <a:t>　</a:t>
                      </a:r>
                      <a:r>
                        <a:rPr lang="en-US" sz="900" u="none" strike="noStrike" dirty="0">
                          <a:effectLst/>
                        </a:rPr>
                        <a:t>S41.4.2～S42.4.1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a:effectLst/>
                        </a:rPr>
                        <a:t>58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tcPr>
                </a:tc>
                <a:extLst>
                  <a:ext uri="{0D108BD9-81ED-4DB2-BD59-A6C34878D82A}">
                    <a16:rowId xmlns:a16="http://schemas.microsoft.com/office/drawing/2014/main" val="2220892669"/>
                  </a:ext>
                </a:extLst>
              </a:tr>
              <a:tr h="249894">
                <a:tc>
                  <a:txBody>
                    <a:bodyPr/>
                    <a:lstStyle/>
                    <a:p>
                      <a:pPr algn="ctr" fontAlgn="ctr"/>
                      <a:r>
                        <a:rPr lang="ja-JP" altLang="en-US" sz="900" u="none" strike="noStrike" dirty="0">
                          <a:effectLst/>
                        </a:rPr>
                        <a:t>　</a:t>
                      </a:r>
                      <a:r>
                        <a:rPr lang="en-US" sz="900" u="none" strike="noStrike" dirty="0">
                          <a:effectLst/>
                        </a:rPr>
                        <a:t>S42.4.2～S43.4.1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tcPr>
                </a:tc>
                <a:tc>
                  <a:txBody>
                    <a:bodyPr/>
                    <a:lstStyle/>
                    <a:p>
                      <a:pPr algn="ctr" fontAlgn="ctr"/>
                      <a:r>
                        <a:rPr lang="en-US" altLang="ja-JP" sz="900" u="none" strike="noStrike">
                          <a:effectLst/>
                        </a:rPr>
                        <a:t>57</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a:effectLst/>
                        </a:rPr>
                        <a:t>58</a:t>
                      </a:r>
                      <a:endParaRPr lang="en-US" altLang="ja-JP" sz="900" b="0" i="0" u="none" strike="noStrike">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1905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67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B w="31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14923929"/>
                  </a:ext>
                </a:extLst>
              </a:tr>
              <a:tr h="249894">
                <a:tc>
                  <a:txBody>
                    <a:bodyPr/>
                    <a:lstStyle/>
                    <a:p>
                      <a:pPr algn="ctr" fontAlgn="ctr"/>
                      <a:r>
                        <a:rPr lang="ja-JP" altLang="en-US" sz="900" u="none" strike="noStrike" dirty="0">
                          <a:effectLst/>
                        </a:rPr>
                        <a:t>　</a:t>
                      </a:r>
                      <a:r>
                        <a:rPr lang="en-US" sz="900" u="none" strike="noStrike" dirty="0">
                          <a:effectLst/>
                        </a:rPr>
                        <a:t>S43.4.2～S44.4.1</a:t>
                      </a:r>
                      <a:endParaRPr lang="en-US"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R w="38100" cap="flat" cmpd="sng" algn="ctr">
                      <a:solidFill>
                        <a:schemeClr val="tx1"/>
                      </a:solidFill>
                      <a:prstDash val="solid"/>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59</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60</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B w="9525"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B w="3175" cap="flat" cmpd="sng" algn="ctr">
                      <a:solidFill>
                        <a:schemeClr val="bg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3175" cap="flat" cmpd="sng" algn="ctr">
                      <a:solidFill>
                        <a:schemeClr val="bg1"/>
                      </a:solidFill>
                      <a:prstDash val="solid"/>
                      <a:round/>
                      <a:headEnd type="none" w="med" len="med"/>
                      <a:tailEnd type="none" w="med" len="med"/>
                    </a:lnB>
                  </a:tcPr>
                </a:tc>
                <a:tc>
                  <a:txBody>
                    <a:bodyPr/>
                    <a:lstStyle/>
                    <a:p>
                      <a:pPr algn="ctr" fontAlgn="ctr"/>
                      <a:r>
                        <a:rPr lang="en-US" altLang="ja-JP" sz="900" u="none" strike="noStrike" dirty="0">
                          <a:effectLst/>
                        </a:rPr>
                        <a:t>66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19050" cap="flat" cmpd="sng" algn="ctr">
                      <a:solidFill>
                        <a:schemeClr val="tx1"/>
                      </a:solidFill>
                      <a:prstDash val="solid"/>
                      <a:round/>
                      <a:headEnd type="none" w="med" len="med"/>
                      <a:tailEnd type="none" w="med" len="med"/>
                    </a:lnL>
                    <a:lnT w="3175"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8570536"/>
                  </a:ext>
                </a:extLst>
              </a:tr>
              <a:tr h="249894">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ja-JP" altLang="en-US" sz="900" u="none" strike="noStrike" dirty="0">
                          <a:effectLst/>
                        </a:rPr>
                        <a:t>　</a:t>
                      </a:r>
                      <a:r>
                        <a:rPr lang="en-US" altLang="ja-JP" sz="900" u="none" strike="noStrike" dirty="0">
                          <a:effectLst/>
                        </a:rPr>
                        <a:t>S44.4.2～S45.4.1</a:t>
                      </a:r>
                      <a:endParaRPr lang="en-US" altLang="ja-JP" sz="900" b="0" i="0" u="none" strike="noStrike" dirty="0">
                        <a:solidFill>
                          <a:srgbClr val="000000"/>
                        </a:solidFill>
                        <a:effectLst/>
                        <a:latin typeface="Arial Unicode MS"/>
                        <a:ea typeface="+mn-ea"/>
                      </a:endParaRPr>
                    </a:p>
                  </a:txBody>
                  <a:tcPr marL="6227" marR="6227" marT="6227" marB="0" anchor="ctr">
                    <a:lnR w="38100" cap="flat" cmpd="sng" algn="ctr">
                      <a:solidFill>
                        <a:schemeClr val="tx1"/>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55</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8100"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56</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57</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u="none" strike="noStrike" dirty="0">
                          <a:effectLst/>
                        </a:rPr>
                        <a:t>58</a:t>
                      </a:r>
                      <a:endParaRPr lang="en-US" altLang="ja-JP" sz="900" b="0" i="0" u="none" strike="noStrike" dirty="0">
                        <a:solidFill>
                          <a:srgbClr val="000000"/>
                        </a:solidFill>
                        <a:effectLst/>
                        <a:latin typeface="Arial Unicode MS"/>
                        <a:ea typeface="游ゴシック" panose="020B0400000000000000" pitchFamily="50"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u="none" strike="noStrike" dirty="0">
                          <a:effectLst/>
                        </a:rPr>
                        <a:t>59</a:t>
                      </a: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u="none" strike="noStrike" dirty="0">
                          <a:effectLst/>
                        </a:rPr>
                        <a:t>60</a:t>
                      </a:r>
                    </a:p>
                  </a:txBody>
                  <a:tcPr marL="6227" marR="6227" marT="6227" marB="0" anchor="ctr">
                    <a:lnL w="3175" cap="flat" cmpd="sng" algn="ctr">
                      <a:solidFill>
                        <a:schemeClr val="tx1"/>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61</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952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62</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63</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fontAlgn="ctr"/>
                      <a:r>
                        <a:rPr lang="en-US" altLang="ja-JP" sz="900" i="1" u="sng" strike="noStrike" dirty="0">
                          <a:effectLst/>
                          <a:latin typeface="游明朝" panose="02020400000000000000" pitchFamily="18" charset="-128"/>
                          <a:ea typeface="游明朝" panose="02020400000000000000" pitchFamily="18" charset="-128"/>
                        </a:rPr>
                        <a:t>64</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marL="0" marR="0" lvl="0" indent="0" algn="ctr" defTabSz="742950" rtl="0" eaLnBrk="1" fontAlgn="ctr" latinLnBrk="0" hangingPunct="1">
                        <a:lnSpc>
                          <a:spcPct val="100000"/>
                        </a:lnSpc>
                        <a:spcBef>
                          <a:spcPts val="0"/>
                        </a:spcBef>
                        <a:spcAft>
                          <a:spcPts val="0"/>
                        </a:spcAft>
                        <a:buClrTx/>
                        <a:buSzTx/>
                        <a:buFontTx/>
                        <a:buNone/>
                        <a:tabLst/>
                        <a:defRPr/>
                      </a:pPr>
                      <a:r>
                        <a:rPr lang="en-US" altLang="ja-JP" sz="900" i="1" u="sng" strike="noStrike" dirty="0">
                          <a:effectLst/>
                          <a:latin typeface="游明朝" panose="02020400000000000000" pitchFamily="18" charset="-128"/>
                          <a:ea typeface="游明朝" panose="02020400000000000000" pitchFamily="18" charset="-128"/>
                        </a:rPr>
                        <a:t>65</a:t>
                      </a:r>
                      <a:endParaRPr lang="en-US" altLang="ja-JP"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lnL w="3175" cap="flat" cmpd="sng" algn="ctr">
                      <a:solidFill>
                        <a:schemeClr val="tx1"/>
                      </a:solidFill>
                      <a:prstDash val="dash"/>
                      <a:round/>
                      <a:headEnd type="none" w="med" len="med"/>
                      <a:tailEnd type="none" w="med" len="med"/>
                    </a:lnL>
                    <a:lnT w="190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9898208"/>
                  </a:ext>
                </a:extLst>
              </a:tr>
              <a:tr h="242936">
                <a:tc>
                  <a:txBody>
                    <a:bodyPr/>
                    <a:lstStyle/>
                    <a:p>
                      <a:pPr algn="l" fontAlgn="ctr"/>
                      <a:r>
                        <a:rPr lang="en-US" altLang="ja-JP" sz="900" u="none" strike="noStrike" dirty="0">
                          <a:effectLst/>
                        </a:rPr>
                        <a:t>R5</a:t>
                      </a:r>
                      <a:r>
                        <a:rPr lang="ja-JP" altLang="en-US" sz="900" u="none" strike="noStrike" dirty="0">
                          <a:effectLst/>
                        </a:rPr>
                        <a:t>～：暫定再任用</a:t>
                      </a:r>
                      <a:endParaRPr lang="ja-JP" altLang="en-US" sz="900" b="0" i="0" u="none" strike="noStrike" dirty="0">
                        <a:solidFill>
                          <a:srgbClr val="000000"/>
                        </a:solidFill>
                        <a:effectLst/>
                        <a:latin typeface="ＤＨＰ平成明朝体W3" panose="02020300000000000000" pitchFamily="18" charset="-128"/>
                        <a:ea typeface="ＤＨＰ平成明朝体W3" panose="02020300000000000000" pitchFamily="18" charset="-128"/>
                      </a:endParaRPr>
                    </a:p>
                  </a:txBody>
                  <a:tcPr marL="6227" marR="6227" marT="6227" marB="0" anchor="ctr">
                    <a:lnT w="38100" cap="flat" cmpd="sng" algn="ctr">
                      <a:solidFill>
                        <a:schemeClr val="tx1"/>
                      </a:solidFill>
                      <a:prstDash val="solid"/>
                      <a:round/>
                      <a:headEnd type="none" w="med" len="med"/>
                      <a:tailEnd type="none" w="med" len="med"/>
                    </a:lnT>
                    <a:solidFill>
                      <a:schemeClr val="bg2">
                        <a:lumMod val="90000"/>
                      </a:schemeClr>
                    </a:solidFill>
                  </a:tcPr>
                </a:tc>
                <a:tc>
                  <a:txBody>
                    <a:bodyPr/>
                    <a:lstStyle/>
                    <a:p>
                      <a:r>
                        <a:rPr kumimoji="1" lang="en-US" altLang="ja-JP" sz="900" dirty="0"/>
                        <a:t>※</a:t>
                      </a:r>
                      <a:r>
                        <a:rPr kumimoji="1" lang="ja-JP" altLang="en-US" sz="900" dirty="0"/>
                        <a:t>網掛け</a:t>
                      </a:r>
                    </a:p>
                  </a:txBody>
                  <a:tcPr marL="6227" marR="6227" marT="6227" marB="0" anchor="ctr">
                    <a:lnT w="38100" cap="flat" cmpd="sng" algn="ctr">
                      <a:solidFill>
                        <a:schemeClr val="tx1"/>
                      </a:solidFill>
                      <a:prstDash val="solid"/>
                      <a:round/>
                      <a:headEnd type="none" w="med" len="med"/>
                      <a:tailEnd type="none" w="med" len="med"/>
                    </a:lnT>
                    <a:solidFill>
                      <a:schemeClr val="bg2">
                        <a:lumMod val="90000"/>
                      </a:schemeClr>
                    </a:solidFill>
                  </a:tcPr>
                </a:tc>
                <a:tc>
                  <a:txBody>
                    <a:bodyPr/>
                    <a:lstStyle/>
                    <a:p>
                      <a:pPr algn="l" fontAlgn="ct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897805958"/>
                  </a:ext>
                </a:extLst>
              </a:tr>
              <a:tr h="234275">
                <a:tc>
                  <a:txBody>
                    <a:bodyPr/>
                    <a:lstStyle/>
                    <a:p>
                      <a:pPr algn="l" fontAlgn="ctr"/>
                      <a:r>
                        <a:rPr lang="zh-TW" altLang="en-US" sz="900" i="1" u="sng" strike="noStrike" dirty="0">
                          <a:effectLst/>
                          <a:latin typeface="游明朝" panose="02020400000000000000" pitchFamily="18" charset="-128"/>
                          <a:ea typeface="游明朝" panose="02020400000000000000" pitchFamily="18" charset="-128"/>
                        </a:rPr>
                        <a:t>定年前再任用短時間可能年齢</a:t>
                      </a:r>
                      <a:endParaRPr lang="zh-TW" altLang="en-US" sz="900" b="1" i="1" u="sng" strike="noStrike" dirty="0">
                        <a:solidFill>
                          <a:srgbClr val="000000"/>
                        </a:solidFill>
                        <a:effectLst/>
                        <a:latin typeface="游明朝" panose="02020400000000000000" pitchFamily="18" charset="-128"/>
                        <a:ea typeface="游明朝" panose="02020400000000000000" pitchFamily="18" charset="-128"/>
                      </a:endParaRPr>
                    </a:p>
                  </a:txBody>
                  <a:tcPr marL="6227" marR="6227" marT="6227" marB="0" anchor="ctr"/>
                </a:tc>
                <a:tc>
                  <a:txBody>
                    <a:bodyPr/>
                    <a:lstStyle/>
                    <a:p>
                      <a:pPr marL="0" marR="0" lvl="0" indent="0" algn="l" defTabSz="742950" rtl="0" eaLnBrk="1" fontAlgn="ctr" latinLnBrk="0" hangingPunct="1">
                        <a:lnSpc>
                          <a:spcPct val="100000"/>
                        </a:lnSpc>
                        <a:spcBef>
                          <a:spcPts val="0"/>
                        </a:spcBef>
                        <a:spcAft>
                          <a:spcPts val="0"/>
                        </a:spcAft>
                        <a:buClrTx/>
                        <a:buSzTx/>
                        <a:buFontTx/>
                        <a:buNone/>
                        <a:tabLst/>
                        <a:defRPr/>
                      </a:pPr>
                      <a:r>
                        <a:rPr lang="en-US" altLang="ja-JP" sz="800" b="0" i="1" u="sng" strike="noStrike" dirty="0">
                          <a:solidFill>
                            <a:srgbClr val="000000"/>
                          </a:solidFill>
                          <a:effectLst/>
                          <a:latin typeface="游明朝" panose="02020400000000000000" pitchFamily="18" charset="-128"/>
                          <a:ea typeface="游明朝" panose="02020400000000000000" pitchFamily="18" charset="-128"/>
                        </a:rPr>
                        <a:t>※</a:t>
                      </a:r>
                      <a:r>
                        <a:rPr lang="ja-JP" altLang="en-US" sz="800" b="0" i="1" u="sng" strike="noStrike" dirty="0">
                          <a:solidFill>
                            <a:srgbClr val="000000"/>
                          </a:solidFill>
                          <a:effectLst/>
                          <a:latin typeface="游明朝" panose="02020400000000000000" pitchFamily="18" charset="-128"/>
                          <a:ea typeface="游明朝" panose="02020400000000000000" pitchFamily="18" charset="-128"/>
                        </a:rPr>
                        <a:t>下線斜体字</a:t>
                      </a:r>
                    </a:p>
                  </a:txBody>
                  <a:tcPr marL="6227" marR="6227" marT="6227" marB="0" anchor="ctr"/>
                </a:tc>
                <a:tc>
                  <a:txBody>
                    <a:bodyPr/>
                    <a:lstStyle/>
                    <a:p>
                      <a:pPr algn="l" fontAlgn="ctr"/>
                      <a:endParaRPr lang="ja-JP" altLang="en-US" sz="700" b="0" i="1" u="none" strike="noStrike" dirty="0">
                        <a:solidFill>
                          <a:srgbClr val="000000"/>
                        </a:solidFill>
                        <a:effectLst/>
                        <a:latin typeface="ＭＳ 明朝" panose="02020609040205080304" pitchFamily="17" charset="-128"/>
                        <a:ea typeface="ＭＳ 明朝" panose="02020609040205080304" pitchFamily="17" charset="-128"/>
                      </a:endParaRPr>
                    </a:p>
                  </a:txBody>
                  <a:tcPr marL="6227" marR="6227" marT="6227" marB="0" anchor="ctr"/>
                </a:tc>
                <a:tc>
                  <a:txBody>
                    <a:bodyPr/>
                    <a:lstStyle/>
                    <a:p>
                      <a:pPr algn="l" fontAlgn="ctr"/>
                      <a:endParaRPr lang="ja-JP" altLang="en-US" sz="700" b="0" i="1" u="none" strike="noStrike" dirty="0">
                        <a:solidFill>
                          <a:srgbClr val="000000"/>
                        </a:solidFill>
                        <a:effectLst/>
                        <a:latin typeface="ＭＳ 明朝" panose="02020609040205080304" pitchFamily="17" charset="-128"/>
                        <a:ea typeface="ＭＳ 明朝" panose="02020609040205080304" pitchFamily="17"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ctr"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tc>
                  <a:txBody>
                    <a:bodyPr/>
                    <a:lstStyle/>
                    <a:p>
                      <a:pPr algn="l" fontAlgn="ctr"/>
                      <a:endPar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6227" marR="6227" marT="6227" marB="0" anchor="ctr"/>
                </a:tc>
                <a:extLst>
                  <a:ext uri="{0D108BD9-81ED-4DB2-BD59-A6C34878D82A}">
                    <a16:rowId xmlns:a16="http://schemas.microsoft.com/office/drawing/2014/main" val="429848500"/>
                  </a:ext>
                </a:extLst>
              </a:tr>
            </a:tbl>
          </a:graphicData>
        </a:graphic>
      </p:graphicFrame>
      <p:sp>
        <p:nvSpPr>
          <p:cNvPr id="9" name="左中かっこ 8">
            <a:extLst>
              <a:ext uri="{FF2B5EF4-FFF2-40B4-BE49-F238E27FC236}">
                <a16:creationId xmlns:a16="http://schemas.microsoft.com/office/drawing/2014/main" id="{811E3DC8-207A-4802-9B5F-5A045ACBD935}"/>
              </a:ext>
            </a:extLst>
          </p:cNvPr>
          <p:cNvSpPr/>
          <p:nvPr/>
        </p:nvSpPr>
        <p:spPr>
          <a:xfrm>
            <a:off x="684412" y="2945898"/>
            <a:ext cx="45719" cy="180931"/>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0" name="左中かっこ 99">
            <a:extLst>
              <a:ext uri="{FF2B5EF4-FFF2-40B4-BE49-F238E27FC236}">
                <a16:creationId xmlns:a16="http://schemas.microsoft.com/office/drawing/2014/main" id="{8E7B2B0D-4A6A-4FE6-A972-0D355C2808BC}"/>
              </a:ext>
            </a:extLst>
          </p:cNvPr>
          <p:cNvSpPr/>
          <p:nvPr/>
        </p:nvSpPr>
        <p:spPr>
          <a:xfrm>
            <a:off x="685593" y="3203834"/>
            <a:ext cx="54607" cy="342030"/>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1" name="左中かっこ 100">
            <a:extLst>
              <a:ext uri="{FF2B5EF4-FFF2-40B4-BE49-F238E27FC236}">
                <a16:creationId xmlns:a16="http://schemas.microsoft.com/office/drawing/2014/main" id="{67962118-5432-49D6-B002-2C23EAE3F400}"/>
              </a:ext>
            </a:extLst>
          </p:cNvPr>
          <p:cNvSpPr/>
          <p:nvPr/>
        </p:nvSpPr>
        <p:spPr>
          <a:xfrm>
            <a:off x="676850" y="3739635"/>
            <a:ext cx="60841" cy="2097461"/>
          </a:xfrm>
          <a:prstGeom prst="lef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82A5E1C7-63F7-4369-8F01-A6D3FEE064CB}"/>
              </a:ext>
            </a:extLst>
          </p:cNvPr>
          <p:cNvSpPr txBox="1"/>
          <p:nvPr/>
        </p:nvSpPr>
        <p:spPr>
          <a:xfrm>
            <a:off x="136008" y="2920165"/>
            <a:ext cx="606885"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６３歳～</a:t>
            </a:r>
          </a:p>
        </p:txBody>
      </p:sp>
      <p:sp>
        <p:nvSpPr>
          <p:cNvPr id="102" name="テキスト ボックス 101">
            <a:extLst>
              <a:ext uri="{FF2B5EF4-FFF2-40B4-BE49-F238E27FC236}">
                <a16:creationId xmlns:a16="http://schemas.microsoft.com/office/drawing/2014/main" id="{A51C4ADD-369A-42B2-BBC4-28414A6562CC}"/>
              </a:ext>
            </a:extLst>
          </p:cNvPr>
          <p:cNvSpPr txBox="1"/>
          <p:nvPr/>
        </p:nvSpPr>
        <p:spPr>
          <a:xfrm>
            <a:off x="129540" y="3229786"/>
            <a:ext cx="619823"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６４歳～</a:t>
            </a:r>
          </a:p>
        </p:txBody>
      </p:sp>
      <p:sp>
        <p:nvSpPr>
          <p:cNvPr id="103" name="テキスト ボックス 102">
            <a:extLst>
              <a:ext uri="{FF2B5EF4-FFF2-40B4-BE49-F238E27FC236}">
                <a16:creationId xmlns:a16="http://schemas.microsoft.com/office/drawing/2014/main" id="{340F3922-84A9-43FD-895B-2D7EBAF1E076}"/>
              </a:ext>
            </a:extLst>
          </p:cNvPr>
          <p:cNvSpPr txBox="1"/>
          <p:nvPr/>
        </p:nvSpPr>
        <p:spPr>
          <a:xfrm>
            <a:off x="129541" y="4611952"/>
            <a:ext cx="619823" cy="307777"/>
          </a:xfrm>
          <a:prstGeom prst="rect">
            <a:avLst/>
          </a:prstGeom>
          <a:noFill/>
        </p:spPr>
        <p:txBody>
          <a:bodyPr wrap="square" rtlCol="0">
            <a:spAutoFit/>
          </a:bodyPr>
          <a:lstStyle/>
          <a:p>
            <a:pPr algn="ctr"/>
            <a:r>
              <a:rPr kumimoji="1" lang="ja-JP" altLang="en-US" sz="700" dirty="0"/>
              <a:t>年金支給</a:t>
            </a:r>
            <a:endParaRPr kumimoji="1" lang="en-US" altLang="ja-JP" sz="700" dirty="0"/>
          </a:p>
          <a:p>
            <a:pPr algn="ctr"/>
            <a:r>
              <a:rPr kumimoji="1" lang="ja-JP" altLang="en-US" sz="700" dirty="0"/>
              <a:t>６５歳～</a:t>
            </a:r>
          </a:p>
        </p:txBody>
      </p:sp>
      <p:sp>
        <p:nvSpPr>
          <p:cNvPr id="2" name="スライド番号プレースホルダー 1">
            <a:extLst>
              <a:ext uri="{FF2B5EF4-FFF2-40B4-BE49-F238E27FC236}">
                <a16:creationId xmlns:a16="http://schemas.microsoft.com/office/drawing/2014/main" id="{37FB371F-0E34-4A1F-AF1A-065C9B782CD8}"/>
              </a:ext>
            </a:extLst>
          </p:cNvPr>
          <p:cNvSpPr>
            <a:spLocks noGrp="1"/>
          </p:cNvSpPr>
          <p:nvPr>
            <p:ph type="sldNum" sz="quarter" idx="12"/>
          </p:nvPr>
        </p:nvSpPr>
        <p:spPr/>
        <p:txBody>
          <a:bodyPr/>
          <a:lstStyle/>
          <a:p>
            <a:fld id="{5B6709DF-EC61-433D-BD3A-50B4378470A9}" type="slidenum">
              <a:rPr kumimoji="1" lang="ja-JP" altLang="en-US" smtClean="0"/>
              <a:t>5</a:t>
            </a:fld>
            <a:endParaRPr kumimoji="1" lang="ja-JP" altLang="en-US"/>
          </a:p>
        </p:txBody>
      </p:sp>
      <p:sp>
        <p:nvSpPr>
          <p:cNvPr id="3" name="テキスト ボックス 2">
            <a:extLst>
              <a:ext uri="{FF2B5EF4-FFF2-40B4-BE49-F238E27FC236}">
                <a16:creationId xmlns:a16="http://schemas.microsoft.com/office/drawing/2014/main" id="{063FBDD3-26D6-4500-BFCE-4EAE42D545BF}"/>
              </a:ext>
            </a:extLst>
          </p:cNvPr>
          <p:cNvSpPr txBox="1"/>
          <p:nvPr/>
        </p:nvSpPr>
        <p:spPr>
          <a:xfrm>
            <a:off x="1306844" y="5936616"/>
            <a:ext cx="658817" cy="230832"/>
          </a:xfrm>
          <a:prstGeom prst="rect">
            <a:avLst/>
          </a:prstGeom>
          <a:noFill/>
        </p:spPr>
        <p:txBody>
          <a:bodyPr wrap="square" rtlCol="0">
            <a:spAutoFit/>
          </a:bodyPr>
          <a:lstStyle/>
          <a:p>
            <a:r>
              <a:rPr lang="ja-JP" altLang="en-US" sz="900" dirty="0"/>
              <a:t>可能年齢</a:t>
            </a:r>
            <a:endParaRPr kumimoji="1" lang="ja-JP" altLang="en-US" sz="900" dirty="0"/>
          </a:p>
        </p:txBody>
      </p:sp>
      <p:sp>
        <p:nvSpPr>
          <p:cNvPr id="5" name="右中かっこ 4">
            <a:extLst>
              <a:ext uri="{FF2B5EF4-FFF2-40B4-BE49-F238E27FC236}">
                <a16:creationId xmlns:a16="http://schemas.microsoft.com/office/drawing/2014/main" id="{E15DF35C-7D02-4E19-81CB-EF26C23FA6E6}"/>
              </a:ext>
            </a:extLst>
          </p:cNvPr>
          <p:cNvSpPr/>
          <p:nvPr/>
        </p:nvSpPr>
        <p:spPr>
          <a:xfrm>
            <a:off x="1257300" y="5921755"/>
            <a:ext cx="49544" cy="190871"/>
          </a:xfrm>
          <a:prstGeom prst="rightBrace">
            <a:avLst/>
          </a:prstGeom>
          <a:ln w="95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44076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4FBDC07B-087D-4753-9301-85D217D0F003}"/>
              </a:ext>
            </a:extLst>
          </p:cNvPr>
          <p:cNvSpPr>
            <a:spLocks noGrp="1"/>
          </p:cNvSpPr>
          <p:nvPr>
            <p:ph type="ctrTitle"/>
          </p:nvPr>
        </p:nvSpPr>
        <p:spPr>
          <a:xfrm>
            <a:off x="339365" y="1895417"/>
            <a:ext cx="7056906" cy="1533583"/>
          </a:xfrm>
        </p:spPr>
        <p:txBody>
          <a:bodyPr>
            <a:noAutofit/>
          </a:bodyPr>
          <a:lstStyle/>
          <a:p>
            <a:r>
              <a:rPr lang="ja-JP" altLang="en-US" sz="3200" dirty="0">
                <a:latin typeface="Meiryo UI" panose="020B0604030504040204" pitchFamily="50" charset="-128"/>
                <a:ea typeface="Meiryo UI" panose="020B0604030504040204" pitchFamily="50" charset="-128"/>
                <a:cs typeface="+mn-cs"/>
              </a:rPr>
              <a:t>２　６０歳以降の勤務選択の流れ</a:t>
            </a:r>
            <a:br>
              <a:rPr lang="en-US" altLang="ja-JP" sz="2400" dirty="0">
                <a:latin typeface="Meiryo UI" panose="020B0604030504040204" pitchFamily="50" charset="-128"/>
                <a:ea typeface="Meiryo UI" panose="020B0604030504040204" pitchFamily="50" charset="-128"/>
                <a:cs typeface="+mn-cs"/>
              </a:rPr>
            </a:br>
            <a:endParaRPr lang="ja-JP" altLang="en-US" sz="2800" dirty="0">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0F90871-E83D-4705-BDDA-50C78055D13E}"/>
              </a:ext>
            </a:extLst>
          </p:cNvPr>
          <p:cNvCxnSpPr>
            <a:cxnSpLocks/>
          </p:cNvCxnSpPr>
          <p:nvPr/>
        </p:nvCxnSpPr>
        <p:spPr>
          <a:xfrm>
            <a:off x="1008668" y="3119921"/>
            <a:ext cx="8897332"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BB6F5D79-2307-42F9-91AF-B5DC17707054}"/>
              </a:ext>
            </a:extLst>
          </p:cNvPr>
          <p:cNvSpPr>
            <a:spLocks noGrp="1"/>
          </p:cNvSpPr>
          <p:nvPr>
            <p:ph type="sldNum" sz="quarter" idx="12"/>
          </p:nvPr>
        </p:nvSpPr>
        <p:spPr/>
        <p:txBody>
          <a:bodyPr/>
          <a:lstStyle/>
          <a:p>
            <a:fld id="{5B6709DF-EC61-433D-BD3A-50B4378470A9}" type="slidenum">
              <a:rPr kumimoji="1" lang="ja-JP" altLang="en-US" smtClean="0"/>
              <a:t>6</a:t>
            </a:fld>
            <a:endParaRPr kumimoji="1" lang="ja-JP" altLang="en-US"/>
          </a:p>
        </p:txBody>
      </p:sp>
    </p:spTree>
    <p:extLst>
      <p:ext uri="{BB962C8B-B14F-4D97-AF65-F5344CB8AC3E}">
        <p14:creationId xmlns:p14="http://schemas.microsoft.com/office/powerpoint/2010/main" val="367562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6" name="直線コネクタ 5"/>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12FBC699-B76A-4B9D-9CBB-C40D231942DA}"/>
              </a:ext>
            </a:extLst>
          </p:cNvPr>
          <p:cNvSpPr/>
          <p:nvPr/>
        </p:nvSpPr>
        <p:spPr>
          <a:xfrm>
            <a:off x="227661" y="567782"/>
            <a:ext cx="9415960" cy="1422991"/>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5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５９歳（労務職員は６２歳）になる年度に「情報提供・意思確認」が行われます。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3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bg2">
                    <a:lumMod val="90000"/>
                  </a:schemeClr>
                </a:solidFill>
                <a:latin typeface="メイリオ" panose="020B0604030504040204" pitchFamily="50" charset="-128"/>
                <a:ea typeface="メイリオ" panose="020B0604030504040204" pitchFamily="50" charset="-128"/>
              </a:rPr>
              <a:t>● </a:t>
            </a:r>
            <a:r>
              <a:rPr lang="ja-JP" altLang="en-US" sz="1600" dirty="0">
                <a:solidFill>
                  <a:schemeClr val="tx1"/>
                </a:solidFill>
                <a:latin typeface="メイリオ" panose="020B0604030504040204" pitchFamily="50" charset="-128"/>
                <a:ea typeface="メイリオ" panose="020B0604030504040204" pitchFamily="50" charset="-128"/>
              </a:rPr>
              <a:t>管理監督職は６０歳に達した日の翌年度以降は役職定年し、管理監督職以外の教職員としての</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tx1"/>
                </a:solidFill>
                <a:latin typeface="メイリオ" panose="020B0604030504040204" pitchFamily="50" charset="-128"/>
                <a:ea typeface="メイリオ" panose="020B0604030504040204" pitchFamily="50" charset="-128"/>
              </a:rPr>
              <a:t>　  勤務となります。</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3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短時間勤務を希望する場合、定年前再任用短時間勤務制の選考を申し込むことができます。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43795134-7E8E-4D2A-AAE6-97A8ED210FB8}"/>
              </a:ext>
            </a:extLst>
          </p:cNvPr>
          <p:cNvSpPr/>
          <p:nvPr/>
        </p:nvSpPr>
        <p:spPr>
          <a:xfrm>
            <a:off x="1581620" y="2220905"/>
            <a:ext cx="8062001" cy="307777"/>
          </a:xfrm>
          <a:prstGeom prst="rect">
            <a:avLst/>
          </a:prstGeom>
        </p:spPr>
        <p:txBody>
          <a:bodyPr wrap="square">
            <a:spAutoFit/>
          </a:bodyPr>
          <a:lstStyle/>
          <a:p>
            <a:r>
              <a:rPr lang="en-US" altLang="ja-JP" sz="1400" dirty="0">
                <a:latin typeface="+mj-ea"/>
                <a:ea typeface="+mj-ea"/>
              </a:rPr>
              <a:t>60</a:t>
            </a:r>
            <a:r>
              <a:rPr lang="ja-JP" altLang="en-US" sz="1400" dirty="0">
                <a:latin typeface="+mj-ea"/>
                <a:ea typeface="+mj-ea"/>
              </a:rPr>
              <a:t>歳に達する年度の前年度（</a:t>
            </a:r>
            <a:r>
              <a:rPr lang="en-US" altLang="ja-JP" sz="1400" dirty="0">
                <a:latin typeface="+mj-ea"/>
                <a:ea typeface="+mj-ea"/>
              </a:rPr>
              <a:t>59</a:t>
            </a:r>
            <a:r>
              <a:rPr lang="ja-JP" altLang="en-US" sz="1400" dirty="0">
                <a:latin typeface="+mj-ea"/>
                <a:ea typeface="+mj-ea"/>
              </a:rPr>
              <a:t>歳に達する年度）に、「情報提供」及び「意思確認」が行われます。</a:t>
            </a:r>
          </a:p>
        </p:txBody>
      </p:sp>
      <p:cxnSp>
        <p:nvCxnSpPr>
          <p:cNvPr id="3" name="直線コネクタ 2">
            <a:extLst>
              <a:ext uri="{FF2B5EF4-FFF2-40B4-BE49-F238E27FC236}">
                <a16:creationId xmlns:a16="http://schemas.microsoft.com/office/drawing/2014/main" id="{048261BC-E3FD-45CD-BC58-8D16D01C90BF}"/>
              </a:ext>
            </a:extLst>
          </p:cNvPr>
          <p:cNvCxnSpPr>
            <a:cxnSpLocks/>
          </p:cNvCxnSpPr>
          <p:nvPr/>
        </p:nvCxnSpPr>
        <p:spPr>
          <a:xfrm>
            <a:off x="374321" y="839176"/>
            <a:ext cx="1113889"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nvGrpSpPr>
          <p:cNvPr id="19" name="グループ化 18">
            <a:extLst>
              <a:ext uri="{FF2B5EF4-FFF2-40B4-BE49-F238E27FC236}">
                <a16:creationId xmlns:a16="http://schemas.microsoft.com/office/drawing/2014/main" id="{580AF142-1AC8-4433-B2C6-E669BDE8308D}"/>
              </a:ext>
            </a:extLst>
          </p:cNvPr>
          <p:cNvGrpSpPr/>
          <p:nvPr/>
        </p:nvGrpSpPr>
        <p:grpSpPr>
          <a:xfrm>
            <a:off x="374321" y="2057474"/>
            <a:ext cx="1303651" cy="899444"/>
            <a:chOff x="374321" y="1986450"/>
            <a:chExt cx="1303651" cy="899444"/>
          </a:xfrm>
        </p:grpSpPr>
        <p:sp>
          <p:nvSpPr>
            <p:cNvPr id="2" name="楕円 1">
              <a:extLst>
                <a:ext uri="{FF2B5EF4-FFF2-40B4-BE49-F238E27FC236}">
                  <a16:creationId xmlns:a16="http://schemas.microsoft.com/office/drawing/2014/main" id="{86CAEA24-179A-4BA6-A05B-9662268E48B5}"/>
                </a:ext>
              </a:extLst>
            </p:cNvPr>
            <p:cNvSpPr/>
            <p:nvPr/>
          </p:nvSpPr>
          <p:spPr>
            <a:xfrm>
              <a:off x="374321" y="1986450"/>
              <a:ext cx="1020846" cy="899444"/>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8E59F5BB-1070-4CAA-9BBA-F349A1AD87DD}"/>
                </a:ext>
              </a:extLst>
            </p:cNvPr>
            <p:cNvSpPr/>
            <p:nvPr/>
          </p:nvSpPr>
          <p:spPr>
            <a:xfrm>
              <a:off x="461914" y="2271860"/>
              <a:ext cx="1216058" cy="369332"/>
            </a:xfrm>
            <a:prstGeom prst="rect">
              <a:avLst/>
            </a:prstGeom>
          </p:spPr>
          <p:txBody>
            <a:bodyPr wrap="square">
              <a:spAutoFit/>
            </a:bodyPr>
            <a:lstStyle/>
            <a:p>
              <a:r>
                <a:rPr lang="ja-JP" altLang="en-US" b="1" dirty="0">
                  <a:solidFill>
                    <a:schemeClr val="bg1"/>
                  </a:solidFill>
                  <a:latin typeface="+mj-ea"/>
                  <a:ea typeface="+mj-ea"/>
                </a:rPr>
                <a:t>５９歳</a:t>
              </a:r>
            </a:p>
          </p:txBody>
        </p:sp>
      </p:grpSp>
      <p:grpSp>
        <p:nvGrpSpPr>
          <p:cNvPr id="22" name="グループ化 21">
            <a:extLst>
              <a:ext uri="{FF2B5EF4-FFF2-40B4-BE49-F238E27FC236}">
                <a16:creationId xmlns:a16="http://schemas.microsoft.com/office/drawing/2014/main" id="{8869F493-EAC9-4795-A4EE-486B86345C3C}"/>
              </a:ext>
            </a:extLst>
          </p:cNvPr>
          <p:cNvGrpSpPr/>
          <p:nvPr/>
        </p:nvGrpSpPr>
        <p:grpSpPr>
          <a:xfrm>
            <a:off x="369236" y="3392468"/>
            <a:ext cx="1303651" cy="899444"/>
            <a:chOff x="374321" y="3318825"/>
            <a:chExt cx="1303651" cy="899444"/>
          </a:xfrm>
        </p:grpSpPr>
        <p:sp>
          <p:nvSpPr>
            <p:cNvPr id="11" name="楕円 10">
              <a:extLst>
                <a:ext uri="{FF2B5EF4-FFF2-40B4-BE49-F238E27FC236}">
                  <a16:creationId xmlns:a16="http://schemas.microsoft.com/office/drawing/2014/main" id="{A1B738FF-7A85-40FB-B80F-08933F8C5FF2}"/>
                </a:ext>
              </a:extLst>
            </p:cNvPr>
            <p:cNvSpPr/>
            <p:nvPr/>
          </p:nvSpPr>
          <p:spPr>
            <a:xfrm>
              <a:off x="374321" y="3318825"/>
              <a:ext cx="1020846" cy="89944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0AED4B92-DE8B-4853-B4DD-1DB14D007C71}"/>
                </a:ext>
              </a:extLst>
            </p:cNvPr>
            <p:cNvSpPr/>
            <p:nvPr/>
          </p:nvSpPr>
          <p:spPr>
            <a:xfrm>
              <a:off x="461914" y="3506518"/>
              <a:ext cx="1216058" cy="646331"/>
            </a:xfrm>
            <a:prstGeom prst="rect">
              <a:avLst/>
            </a:prstGeom>
          </p:spPr>
          <p:txBody>
            <a:bodyPr wrap="square">
              <a:spAutoFit/>
            </a:bodyPr>
            <a:lstStyle/>
            <a:p>
              <a:r>
                <a:rPr lang="ja-JP" altLang="en-US" b="1" dirty="0">
                  <a:solidFill>
                    <a:schemeClr val="bg1"/>
                  </a:solidFill>
                  <a:latin typeface="+mj-ea"/>
                  <a:ea typeface="+mj-ea"/>
                </a:rPr>
                <a:t>６０歳</a:t>
              </a:r>
              <a:endParaRPr lang="en-US" altLang="ja-JP" b="1" dirty="0">
                <a:solidFill>
                  <a:schemeClr val="bg1"/>
                </a:solidFill>
                <a:latin typeface="+mj-ea"/>
                <a:ea typeface="+mj-ea"/>
              </a:endParaRPr>
            </a:p>
            <a:p>
              <a:r>
                <a:rPr lang="ja-JP" altLang="en-US" sz="1400" b="1" dirty="0">
                  <a:solidFill>
                    <a:schemeClr val="bg1"/>
                  </a:solidFill>
                  <a:latin typeface="+mj-ea"/>
                  <a:ea typeface="+mj-ea"/>
                </a:rPr>
                <a:t>　</a:t>
              </a:r>
              <a:r>
                <a:rPr lang="ja-JP" altLang="en-US" b="1" dirty="0">
                  <a:solidFill>
                    <a:schemeClr val="bg1"/>
                  </a:solidFill>
                  <a:latin typeface="+mj-ea"/>
                  <a:ea typeface="+mj-ea"/>
                </a:rPr>
                <a:t>～</a:t>
              </a:r>
            </a:p>
          </p:txBody>
        </p:sp>
      </p:grpSp>
      <p:grpSp>
        <p:nvGrpSpPr>
          <p:cNvPr id="23" name="グループ化 22">
            <a:extLst>
              <a:ext uri="{FF2B5EF4-FFF2-40B4-BE49-F238E27FC236}">
                <a16:creationId xmlns:a16="http://schemas.microsoft.com/office/drawing/2014/main" id="{30CCF368-4633-4A4B-9CA7-73FA7003837C}"/>
              </a:ext>
            </a:extLst>
          </p:cNvPr>
          <p:cNvGrpSpPr/>
          <p:nvPr/>
        </p:nvGrpSpPr>
        <p:grpSpPr>
          <a:xfrm>
            <a:off x="374321" y="4821922"/>
            <a:ext cx="1113889" cy="899444"/>
            <a:chOff x="374321" y="4651200"/>
            <a:chExt cx="1113889" cy="899444"/>
          </a:xfrm>
        </p:grpSpPr>
        <p:sp>
          <p:nvSpPr>
            <p:cNvPr id="12" name="楕円 11">
              <a:extLst>
                <a:ext uri="{FF2B5EF4-FFF2-40B4-BE49-F238E27FC236}">
                  <a16:creationId xmlns:a16="http://schemas.microsoft.com/office/drawing/2014/main" id="{530808E8-0C0C-48E0-9126-5A40DB6120C6}"/>
                </a:ext>
              </a:extLst>
            </p:cNvPr>
            <p:cNvSpPr/>
            <p:nvPr/>
          </p:nvSpPr>
          <p:spPr>
            <a:xfrm>
              <a:off x="374321" y="4651200"/>
              <a:ext cx="1020846" cy="89944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6FEC0C9-1EA4-4035-A10A-622EE73E6AD4}"/>
                </a:ext>
              </a:extLst>
            </p:cNvPr>
            <p:cNvSpPr/>
            <p:nvPr/>
          </p:nvSpPr>
          <p:spPr>
            <a:xfrm>
              <a:off x="553914" y="4807888"/>
              <a:ext cx="934296" cy="646331"/>
            </a:xfrm>
            <a:prstGeom prst="rect">
              <a:avLst/>
            </a:prstGeom>
          </p:spPr>
          <p:txBody>
            <a:bodyPr wrap="square">
              <a:spAutoFit/>
            </a:bodyPr>
            <a:lstStyle/>
            <a:p>
              <a:r>
                <a:rPr lang="ja-JP" altLang="en-US" b="1" dirty="0">
                  <a:solidFill>
                    <a:schemeClr val="bg1"/>
                  </a:solidFill>
                  <a:latin typeface="+mj-ea"/>
                  <a:ea typeface="+mj-ea"/>
                </a:rPr>
                <a:t>定年</a:t>
              </a:r>
              <a:endParaRPr lang="en-US" altLang="ja-JP" b="1" dirty="0">
                <a:solidFill>
                  <a:schemeClr val="bg1"/>
                </a:solidFill>
                <a:latin typeface="+mj-ea"/>
                <a:ea typeface="+mj-ea"/>
              </a:endParaRPr>
            </a:p>
            <a:p>
              <a:r>
                <a:rPr lang="ja-JP" altLang="en-US" b="1" dirty="0">
                  <a:solidFill>
                    <a:schemeClr val="bg1"/>
                  </a:solidFill>
                  <a:latin typeface="+mj-ea"/>
                  <a:ea typeface="+mj-ea"/>
                </a:rPr>
                <a:t>年度</a:t>
              </a:r>
              <a:endParaRPr lang="en-US" altLang="ja-JP" b="1" dirty="0">
                <a:solidFill>
                  <a:schemeClr val="bg1"/>
                </a:solidFill>
                <a:latin typeface="+mj-ea"/>
                <a:ea typeface="+mj-ea"/>
              </a:endParaRPr>
            </a:p>
          </p:txBody>
        </p:sp>
      </p:grpSp>
      <p:grpSp>
        <p:nvGrpSpPr>
          <p:cNvPr id="24" name="グループ化 23">
            <a:extLst>
              <a:ext uri="{FF2B5EF4-FFF2-40B4-BE49-F238E27FC236}">
                <a16:creationId xmlns:a16="http://schemas.microsoft.com/office/drawing/2014/main" id="{330B3E7A-B194-42F6-B07A-97DA327A350A}"/>
              </a:ext>
            </a:extLst>
          </p:cNvPr>
          <p:cNvGrpSpPr/>
          <p:nvPr/>
        </p:nvGrpSpPr>
        <p:grpSpPr>
          <a:xfrm>
            <a:off x="374321" y="5933155"/>
            <a:ext cx="1024092" cy="899444"/>
            <a:chOff x="374321" y="5916352"/>
            <a:chExt cx="1024092" cy="899444"/>
          </a:xfrm>
        </p:grpSpPr>
        <p:sp>
          <p:nvSpPr>
            <p:cNvPr id="13" name="楕円 12">
              <a:extLst>
                <a:ext uri="{FF2B5EF4-FFF2-40B4-BE49-F238E27FC236}">
                  <a16:creationId xmlns:a16="http://schemas.microsoft.com/office/drawing/2014/main" id="{C208C210-2097-4400-A6CC-0DD147F32D2B}"/>
                </a:ext>
              </a:extLst>
            </p:cNvPr>
            <p:cNvSpPr/>
            <p:nvPr/>
          </p:nvSpPr>
          <p:spPr>
            <a:xfrm>
              <a:off x="374321" y="5916352"/>
              <a:ext cx="1020846" cy="89944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26CC019-8666-453C-8894-345FF1110DFB}"/>
                </a:ext>
              </a:extLst>
            </p:cNvPr>
            <p:cNvSpPr/>
            <p:nvPr/>
          </p:nvSpPr>
          <p:spPr>
            <a:xfrm>
              <a:off x="464117" y="6181408"/>
              <a:ext cx="934296" cy="369332"/>
            </a:xfrm>
            <a:prstGeom prst="rect">
              <a:avLst/>
            </a:prstGeom>
          </p:spPr>
          <p:txBody>
            <a:bodyPr wrap="square">
              <a:spAutoFit/>
            </a:bodyPr>
            <a:lstStyle/>
            <a:p>
              <a:r>
                <a:rPr lang="ja-JP" altLang="en-US" b="1" dirty="0">
                  <a:solidFill>
                    <a:schemeClr val="bg1"/>
                  </a:solidFill>
                  <a:latin typeface="+mj-ea"/>
                  <a:ea typeface="+mj-ea"/>
                </a:rPr>
                <a:t>６５歳</a:t>
              </a:r>
              <a:endParaRPr lang="en-US" altLang="ja-JP" b="1" dirty="0">
                <a:solidFill>
                  <a:schemeClr val="bg1"/>
                </a:solidFill>
                <a:latin typeface="+mj-ea"/>
                <a:ea typeface="+mj-ea"/>
              </a:endParaRPr>
            </a:p>
          </p:txBody>
        </p:sp>
      </p:grpSp>
      <p:sp>
        <p:nvSpPr>
          <p:cNvPr id="18" name="正方形/長方形 17">
            <a:extLst>
              <a:ext uri="{FF2B5EF4-FFF2-40B4-BE49-F238E27FC236}">
                <a16:creationId xmlns:a16="http://schemas.microsoft.com/office/drawing/2014/main" id="{7417A797-63D8-4BC9-9F29-334F08B8F341}"/>
              </a:ext>
            </a:extLst>
          </p:cNvPr>
          <p:cNvSpPr/>
          <p:nvPr/>
        </p:nvSpPr>
        <p:spPr>
          <a:xfrm>
            <a:off x="1482760" y="1951718"/>
            <a:ext cx="1828799" cy="369332"/>
          </a:xfrm>
          <a:prstGeom prst="rect">
            <a:avLst/>
          </a:prstGeom>
        </p:spPr>
        <p:txBody>
          <a:bodyPr wrap="square">
            <a:spAutoFit/>
          </a:bodyPr>
          <a:lstStyle/>
          <a:p>
            <a:r>
              <a:rPr lang="ja-JP" altLang="en-US" b="1" dirty="0">
                <a:latin typeface="+mj-ea"/>
                <a:ea typeface="+mj-ea"/>
              </a:rPr>
              <a:t>制度の理解</a:t>
            </a:r>
            <a:endParaRPr lang="ja-JP" altLang="en-US" sz="1400" b="1" dirty="0">
              <a:latin typeface="+mj-ea"/>
              <a:ea typeface="+mj-ea"/>
            </a:endParaRPr>
          </a:p>
        </p:txBody>
      </p:sp>
      <p:sp>
        <p:nvSpPr>
          <p:cNvPr id="5" name="正方形/長方形 4">
            <a:extLst>
              <a:ext uri="{FF2B5EF4-FFF2-40B4-BE49-F238E27FC236}">
                <a16:creationId xmlns:a16="http://schemas.microsoft.com/office/drawing/2014/main" id="{97FBD4FA-86DC-4A01-85CB-A916CD3272D5}"/>
              </a:ext>
            </a:extLst>
          </p:cNvPr>
          <p:cNvSpPr/>
          <p:nvPr/>
        </p:nvSpPr>
        <p:spPr>
          <a:xfrm>
            <a:off x="1765565" y="2419471"/>
            <a:ext cx="8051669" cy="276999"/>
          </a:xfrm>
          <a:prstGeom prst="rect">
            <a:avLst/>
          </a:prstGeom>
        </p:spPr>
        <p:txBody>
          <a:bodyPr wrap="square">
            <a:spAutoFit/>
          </a:bodyPr>
          <a:lstStyle/>
          <a:p>
            <a:r>
              <a:rPr lang="ja-JP" altLang="en-US" sz="1200" dirty="0">
                <a:latin typeface="+mj-ea"/>
                <a:ea typeface="+mj-ea"/>
              </a:rPr>
              <a:t>情報提供</a:t>
            </a:r>
            <a:r>
              <a:rPr lang="en-US" altLang="ja-JP" sz="1200" dirty="0">
                <a:latin typeface="+mj-ea"/>
                <a:ea typeface="+mj-ea"/>
              </a:rPr>
              <a:t>…60</a:t>
            </a:r>
            <a:r>
              <a:rPr lang="ja-JP" altLang="en-US" sz="1200" dirty="0">
                <a:latin typeface="+mj-ea"/>
                <a:ea typeface="+mj-ea"/>
              </a:rPr>
              <a:t>歳に達した日の翌年度以降の任用、給与等について任命権者から情報提供を行います。</a:t>
            </a:r>
          </a:p>
        </p:txBody>
      </p:sp>
      <p:sp>
        <p:nvSpPr>
          <p:cNvPr id="21" name="正方形/長方形 20">
            <a:extLst>
              <a:ext uri="{FF2B5EF4-FFF2-40B4-BE49-F238E27FC236}">
                <a16:creationId xmlns:a16="http://schemas.microsoft.com/office/drawing/2014/main" id="{65696071-ACAA-408D-9D8C-8A9308F68BC1}"/>
              </a:ext>
            </a:extLst>
          </p:cNvPr>
          <p:cNvSpPr/>
          <p:nvPr/>
        </p:nvSpPr>
        <p:spPr>
          <a:xfrm>
            <a:off x="1765565" y="2619607"/>
            <a:ext cx="8051669" cy="276999"/>
          </a:xfrm>
          <a:prstGeom prst="rect">
            <a:avLst/>
          </a:prstGeom>
        </p:spPr>
        <p:txBody>
          <a:bodyPr wrap="square">
            <a:spAutoFit/>
          </a:bodyPr>
          <a:lstStyle/>
          <a:p>
            <a:r>
              <a:rPr lang="ja-JP" altLang="en-US" sz="1200" dirty="0">
                <a:latin typeface="+mj-ea"/>
                <a:ea typeface="+mj-ea"/>
              </a:rPr>
              <a:t>意思確認</a:t>
            </a:r>
            <a:r>
              <a:rPr lang="en-US" altLang="ja-JP" sz="1200" dirty="0">
                <a:latin typeface="+mj-ea"/>
                <a:ea typeface="+mj-ea"/>
              </a:rPr>
              <a:t>…60</a:t>
            </a:r>
            <a:r>
              <a:rPr lang="ja-JP" altLang="en-US" sz="1200" dirty="0">
                <a:latin typeface="+mj-ea"/>
                <a:ea typeface="+mj-ea"/>
              </a:rPr>
              <a:t>歳に達した日の翌年度以降の勤務について、その時点での意向を確認します。</a:t>
            </a:r>
          </a:p>
        </p:txBody>
      </p:sp>
      <p:sp>
        <p:nvSpPr>
          <p:cNvPr id="25" name="正方形/長方形 24">
            <a:extLst>
              <a:ext uri="{FF2B5EF4-FFF2-40B4-BE49-F238E27FC236}">
                <a16:creationId xmlns:a16="http://schemas.microsoft.com/office/drawing/2014/main" id="{405B0EEF-0DD0-4FC9-8E08-2C3DB6AE7652}"/>
              </a:ext>
            </a:extLst>
          </p:cNvPr>
          <p:cNvSpPr/>
          <p:nvPr/>
        </p:nvSpPr>
        <p:spPr>
          <a:xfrm>
            <a:off x="1482757" y="3168270"/>
            <a:ext cx="2203121" cy="369332"/>
          </a:xfrm>
          <a:prstGeom prst="rect">
            <a:avLst/>
          </a:prstGeom>
        </p:spPr>
        <p:txBody>
          <a:bodyPr wrap="square">
            <a:spAutoFit/>
          </a:bodyPr>
          <a:lstStyle/>
          <a:p>
            <a:r>
              <a:rPr lang="ja-JP" altLang="en-US" b="1" dirty="0">
                <a:latin typeface="+mj-ea"/>
                <a:ea typeface="+mj-ea"/>
              </a:rPr>
              <a:t>働き方の選択 ①</a:t>
            </a:r>
            <a:endParaRPr lang="ja-JP" altLang="en-US" sz="1400" b="1" dirty="0">
              <a:latin typeface="+mj-ea"/>
              <a:ea typeface="+mj-ea"/>
            </a:endParaRPr>
          </a:p>
        </p:txBody>
      </p:sp>
      <p:sp>
        <p:nvSpPr>
          <p:cNvPr id="26" name="正方形/長方形 25">
            <a:extLst>
              <a:ext uri="{FF2B5EF4-FFF2-40B4-BE49-F238E27FC236}">
                <a16:creationId xmlns:a16="http://schemas.microsoft.com/office/drawing/2014/main" id="{4B53F52F-A403-4430-BFEB-45EAE80834BD}"/>
              </a:ext>
            </a:extLst>
          </p:cNvPr>
          <p:cNvSpPr/>
          <p:nvPr/>
        </p:nvSpPr>
        <p:spPr>
          <a:xfrm>
            <a:off x="1581618" y="3443663"/>
            <a:ext cx="8062001" cy="307777"/>
          </a:xfrm>
          <a:prstGeom prst="rect">
            <a:avLst/>
          </a:prstGeom>
        </p:spPr>
        <p:txBody>
          <a:bodyPr wrap="square">
            <a:spAutoFit/>
          </a:bodyPr>
          <a:lstStyle/>
          <a:p>
            <a:r>
              <a:rPr lang="en-US" altLang="ja-JP" sz="1400" dirty="0">
                <a:latin typeface="+mj-ea"/>
                <a:ea typeface="+mj-ea"/>
              </a:rPr>
              <a:t>60</a:t>
            </a:r>
            <a:r>
              <a:rPr lang="ja-JP" altLang="en-US" sz="1400" dirty="0">
                <a:latin typeface="+mj-ea"/>
                <a:ea typeface="+mj-ea"/>
              </a:rPr>
              <a:t>歳に達する年度以降、定年までの働き方を選択します。</a:t>
            </a:r>
          </a:p>
        </p:txBody>
      </p:sp>
      <p:sp>
        <p:nvSpPr>
          <p:cNvPr id="27" name="正方形/長方形 26">
            <a:extLst>
              <a:ext uri="{FF2B5EF4-FFF2-40B4-BE49-F238E27FC236}">
                <a16:creationId xmlns:a16="http://schemas.microsoft.com/office/drawing/2014/main" id="{AB255679-49F1-4BA8-BBF2-3360DC63B25E}"/>
              </a:ext>
            </a:extLst>
          </p:cNvPr>
          <p:cNvSpPr/>
          <p:nvPr/>
        </p:nvSpPr>
        <p:spPr>
          <a:xfrm>
            <a:off x="1581618" y="3684016"/>
            <a:ext cx="8062001" cy="523220"/>
          </a:xfrm>
          <a:prstGeom prst="rect">
            <a:avLst/>
          </a:prstGeom>
        </p:spPr>
        <p:txBody>
          <a:bodyPr wrap="square">
            <a:spAutoFit/>
          </a:bodyPr>
          <a:lstStyle/>
          <a:p>
            <a:r>
              <a:rPr lang="ja-JP" altLang="en-US" sz="1400" dirty="0">
                <a:latin typeface="+mj-ea"/>
                <a:ea typeface="+mj-ea"/>
              </a:rPr>
              <a:t>管理監督職は、</a:t>
            </a:r>
            <a:r>
              <a:rPr lang="en-US" altLang="ja-JP" sz="1400" dirty="0">
                <a:latin typeface="+mj-ea"/>
                <a:ea typeface="+mj-ea"/>
              </a:rPr>
              <a:t>60</a:t>
            </a:r>
            <a:r>
              <a:rPr lang="ja-JP" altLang="en-US" sz="1400" dirty="0">
                <a:latin typeface="+mj-ea"/>
                <a:ea typeface="+mj-ea"/>
              </a:rPr>
              <a:t>歳に達した日の翌年度以降、管理監督職勤務上限年齢制（役職定年制）により、非管理職（教諭等）として勤務します。</a:t>
            </a:r>
          </a:p>
        </p:txBody>
      </p:sp>
      <p:sp>
        <p:nvSpPr>
          <p:cNvPr id="28" name="正方形/長方形 27">
            <a:extLst>
              <a:ext uri="{FF2B5EF4-FFF2-40B4-BE49-F238E27FC236}">
                <a16:creationId xmlns:a16="http://schemas.microsoft.com/office/drawing/2014/main" id="{05273109-4AD3-46CC-A6EF-19062419BFD2}"/>
              </a:ext>
            </a:extLst>
          </p:cNvPr>
          <p:cNvSpPr/>
          <p:nvPr/>
        </p:nvSpPr>
        <p:spPr>
          <a:xfrm>
            <a:off x="1581618" y="5123952"/>
            <a:ext cx="8235615" cy="738664"/>
          </a:xfrm>
          <a:prstGeom prst="rect">
            <a:avLst/>
          </a:prstGeom>
        </p:spPr>
        <p:txBody>
          <a:bodyPr wrap="square">
            <a:spAutoFit/>
          </a:bodyPr>
          <a:lstStyle/>
          <a:p>
            <a:r>
              <a:rPr lang="ja-JP" altLang="en-US" sz="1400" dirty="0">
                <a:latin typeface="+mj-ea"/>
                <a:ea typeface="+mj-ea"/>
              </a:rPr>
              <a:t>定年の段階的引上げ期間中は、定年を迎える年度に、定年後、暫定再任用を希望するか選択できます。</a:t>
            </a:r>
          </a:p>
          <a:p>
            <a:r>
              <a:rPr lang="ja-JP" altLang="en-US" sz="1400" dirty="0">
                <a:latin typeface="+mj-ea"/>
                <a:ea typeface="+mj-ea"/>
              </a:rPr>
              <a:t>暫定再任用を希望する場合は、「フルタイム勤務」又は「短時間勤務」の希望を出すことができます。</a:t>
            </a:r>
            <a:endParaRPr lang="en-US" altLang="ja-JP" sz="1400" dirty="0">
              <a:latin typeface="+mj-ea"/>
              <a:ea typeface="+mj-ea"/>
            </a:endParaRPr>
          </a:p>
          <a:p>
            <a:r>
              <a:rPr lang="ja-JP" altLang="en-US" sz="1400" dirty="0">
                <a:latin typeface="+mj-ea"/>
                <a:ea typeface="+mj-ea"/>
              </a:rPr>
              <a:t>なお、フルタイムの採用を原則とします。</a:t>
            </a:r>
          </a:p>
        </p:txBody>
      </p:sp>
      <p:sp>
        <p:nvSpPr>
          <p:cNvPr id="29" name="正方形/長方形 28">
            <a:extLst>
              <a:ext uri="{FF2B5EF4-FFF2-40B4-BE49-F238E27FC236}">
                <a16:creationId xmlns:a16="http://schemas.microsoft.com/office/drawing/2014/main" id="{CC7F8395-3196-451D-95A7-A454333E275A}"/>
              </a:ext>
            </a:extLst>
          </p:cNvPr>
          <p:cNvSpPr/>
          <p:nvPr/>
        </p:nvSpPr>
        <p:spPr>
          <a:xfrm>
            <a:off x="1482757" y="4839801"/>
            <a:ext cx="5917284" cy="374799"/>
          </a:xfrm>
          <a:prstGeom prst="rect">
            <a:avLst/>
          </a:prstGeom>
        </p:spPr>
        <p:txBody>
          <a:bodyPr wrap="square">
            <a:spAutoFit/>
          </a:bodyPr>
          <a:lstStyle/>
          <a:p>
            <a:r>
              <a:rPr lang="ja-JP" altLang="en-US" b="1" dirty="0">
                <a:latin typeface="+mj-ea"/>
                <a:ea typeface="+mj-ea"/>
              </a:rPr>
              <a:t>働き方の選択 ②　</a:t>
            </a:r>
            <a:r>
              <a:rPr lang="en-US" altLang="ja-JP" b="1" dirty="0">
                <a:latin typeface="+mj-ea"/>
                <a:ea typeface="+mj-ea"/>
              </a:rPr>
              <a:t>※</a:t>
            </a:r>
            <a:r>
              <a:rPr lang="ja-JP" altLang="en-US" b="1" dirty="0">
                <a:latin typeface="+mj-ea"/>
                <a:ea typeface="+mj-ea"/>
              </a:rPr>
              <a:t>定年引上げ期間中のみ</a:t>
            </a:r>
            <a:endParaRPr lang="ja-JP" altLang="en-US" sz="1400" b="1" dirty="0">
              <a:latin typeface="+mj-ea"/>
              <a:ea typeface="+mj-ea"/>
            </a:endParaRPr>
          </a:p>
        </p:txBody>
      </p:sp>
      <p:sp>
        <p:nvSpPr>
          <p:cNvPr id="30" name="正方形/長方形 29">
            <a:extLst>
              <a:ext uri="{FF2B5EF4-FFF2-40B4-BE49-F238E27FC236}">
                <a16:creationId xmlns:a16="http://schemas.microsoft.com/office/drawing/2014/main" id="{5D2FC0B8-B723-4D4F-89A2-86AA967F7F86}"/>
              </a:ext>
            </a:extLst>
          </p:cNvPr>
          <p:cNvSpPr/>
          <p:nvPr/>
        </p:nvSpPr>
        <p:spPr>
          <a:xfrm>
            <a:off x="1581618" y="6235006"/>
            <a:ext cx="8235615" cy="523220"/>
          </a:xfrm>
          <a:prstGeom prst="rect">
            <a:avLst/>
          </a:prstGeom>
        </p:spPr>
        <p:txBody>
          <a:bodyPr wrap="square">
            <a:spAutoFit/>
          </a:bodyPr>
          <a:lstStyle/>
          <a:p>
            <a:r>
              <a:rPr lang="ja-JP" altLang="en-US" sz="1400" dirty="0">
                <a:latin typeface="+mj-ea"/>
                <a:ea typeface="+mj-ea"/>
              </a:rPr>
              <a:t>正規教職員としての勤務は終了となります。退職後、会計年度任用職員や臨時的任用職員等として働くことは可能です。</a:t>
            </a:r>
          </a:p>
        </p:txBody>
      </p:sp>
      <p:sp>
        <p:nvSpPr>
          <p:cNvPr id="31" name="正方形/長方形 30">
            <a:extLst>
              <a:ext uri="{FF2B5EF4-FFF2-40B4-BE49-F238E27FC236}">
                <a16:creationId xmlns:a16="http://schemas.microsoft.com/office/drawing/2014/main" id="{6672A347-7037-4D65-8BB5-558A6F388085}"/>
              </a:ext>
            </a:extLst>
          </p:cNvPr>
          <p:cNvSpPr/>
          <p:nvPr/>
        </p:nvSpPr>
        <p:spPr>
          <a:xfrm>
            <a:off x="1482757" y="5942328"/>
            <a:ext cx="2203121" cy="369332"/>
          </a:xfrm>
          <a:prstGeom prst="rect">
            <a:avLst/>
          </a:prstGeom>
        </p:spPr>
        <p:txBody>
          <a:bodyPr wrap="square">
            <a:spAutoFit/>
          </a:bodyPr>
          <a:lstStyle/>
          <a:p>
            <a:r>
              <a:rPr lang="ja-JP" altLang="en-US" b="1" dirty="0">
                <a:latin typeface="+mj-ea"/>
                <a:ea typeface="+mj-ea"/>
              </a:rPr>
              <a:t>退職</a:t>
            </a:r>
            <a:endParaRPr lang="ja-JP" altLang="en-US" sz="1400" b="1" dirty="0">
              <a:latin typeface="+mj-ea"/>
              <a:ea typeface="+mj-ea"/>
            </a:endParaRPr>
          </a:p>
        </p:txBody>
      </p:sp>
      <p:sp>
        <p:nvSpPr>
          <p:cNvPr id="32" name="正方形/長方形 31">
            <a:extLst>
              <a:ext uri="{FF2B5EF4-FFF2-40B4-BE49-F238E27FC236}">
                <a16:creationId xmlns:a16="http://schemas.microsoft.com/office/drawing/2014/main" id="{FD4162C6-AC7B-45B3-B510-F641E78FD780}"/>
              </a:ext>
            </a:extLst>
          </p:cNvPr>
          <p:cNvSpPr/>
          <p:nvPr/>
        </p:nvSpPr>
        <p:spPr>
          <a:xfrm>
            <a:off x="1581618" y="4137991"/>
            <a:ext cx="8062001" cy="523220"/>
          </a:xfrm>
          <a:prstGeom prst="rect">
            <a:avLst/>
          </a:prstGeom>
        </p:spPr>
        <p:txBody>
          <a:bodyPr wrap="square">
            <a:spAutoFit/>
          </a:bodyPr>
          <a:lstStyle/>
          <a:p>
            <a:r>
              <a:rPr lang="ja-JP" altLang="en-US" sz="1400" dirty="0">
                <a:latin typeface="+mj-ea"/>
                <a:ea typeface="+mj-ea"/>
              </a:rPr>
              <a:t>短時間勤務を希望する場合は、一度退職した上で選考により定年前再任用短時間勤務職員として勤務することができます。なお、一度退職するため、常勤職員には戻れません。</a:t>
            </a:r>
          </a:p>
        </p:txBody>
      </p:sp>
      <p:sp>
        <p:nvSpPr>
          <p:cNvPr id="33" name="正方形/長方形 32">
            <a:extLst>
              <a:ext uri="{FF2B5EF4-FFF2-40B4-BE49-F238E27FC236}">
                <a16:creationId xmlns:a16="http://schemas.microsoft.com/office/drawing/2014/main" id="{7E48D9A5-F0C4-4028-B566-99F553003302}"/>
              </a:ext>
            </a:extLst>
          </p:cNvPr>
          <p:cNvSpPr/>
          <p:nvPr/>
        </p:nvSpPr>
        <p:spPr>
          <a:xfrm>
            <a:off x="1581617" y="4578602"/>
            <a:ext cx="8235615" cy="276999"/>
          </a:xfrm>
          <a:prstGeom prst="rect">
            <a:avLst/>
          </a:prstGeom>
        </p:spPr>
        <p:txBody>
          <a:bodyPr wrap="square">
            <a:spAutoFit/>
          </a:bodyPr>
          <a:lstStyle/>
          <a:p>
            <a:r>
              <a:rPr lang="ja-JP" altLang="en-US" sz="1200" dirty="0">
                <a:latin typeface="+mj-ea"/>
                <a:ea typeface="+mj-ea"/>
              </a:rPr>
              <a:t>　管理監督職</a:t>
            </a:r>
            <a:r>
              <a:rPr lang="en-US" altLang="ja-JP" sz="1200" dirty="0">
                <a:latin typeface="+mj-ea"/>
                <a:ea typeface="+mj-ea"/>
              </a:rPr>
              <a:t>…</a:t>
            </a:r>
            <a:r>
              <a:rPr lang="ja-JP" altLang="en-US" sz="1200" dirty="0">
                <a:latin typeface="+mj-ea"/>
                <a:ea typeface="+mj-ea"/>
              </a:rPr>
              <a:t>校長・副校長・教頭・教諭</a:t>
            </a:r>
            <a:r>
              <a:rPr lang="en-US" altLang="ja-JP" sz="1200" dirty="0">
                <a:latin typeface="+mj-ea"/>
                <a:ea typeface="+mj-ea"/>
              </a:rPr>
              <a:t>(</a:t>
            </a:r>
            <a:r>
              <a:rPr lang="ja-JP" altLang="en-US" sz="1200" dirty="0">
                <a:latin typeface="+mj-ea"/>
                <a:ea typeface="+mj-ea"/>
              </a:rPr>
              <a:t>部主事</a:t>
            </a:r>
            <a:r>
              <a:rPr lang="en-US" altLang="ja-JP" sz="1200" dirty="0">
                <a:latin typeface="+mj-ea"/>
                <a:ea typeface="+mj-ea"/>
              </a:rPr>
              <a:t>)</a:t>
            </a:r>
            <a:r>
              <a:rPr lang="ja-JP" altLang="en-US" sz="1200" dirty="0">
                <a:latin typeface="+mj-ea"/>
                <a:ea typeface="+mj-ea"/>
              </a:rPr>
              <a:t>・事務長</a:t>
            </a:r>
            <a:r>
              <a:rPr lang="en-US" altLang="ja-JP" sz="1200" dirty="0">
                <a:latin typeface="+mj-ea"/>
                <a:ea typeface="+mj-ea"/>
              </a:rPr>
              <a:t>(</a:t>
            </a:r>
            <a:r>
              <a:rPr lang="ja-JP" altLang="en-US" sz="1200" dirty="0">
                <a:latin typeface="+mj-ea"/>
                <a:ea typeface="+mj-ea"/>
              </a:rPr>
              <a:t>主監</a:t>
            </a:r>
            <a:r>
              <a:rPr lang="en-US" altLang="ja-JP" sz="1200" dirty="0">
                <a:latin typeface="+mj-ea"/>
                <a:ea typeface="+mj-ea"/>
              </a:rPr>
              <a:t>)</a:t>
            </a:r>
            <a:r>
              <a:rPr lang="ja-JP" altLang="en-US" sz="1200" dirty="0">
                <a:latin typeface="+mj-ea"/>
                <a:ea typeface="+mj-ea"/>
              </a:rPr>
              <a:t>・事務長</a:t>
            </a:r>
            <a:r>
              <a:rPr lang="en-US" altLang="ja-JP" sz="1200" dirty="0">
                <a:latin typeface="+mj-ea"/>
                <a:ea typeface="+mj-ea"/>
              </a:rPr>
              <a:t>(</a:t>
            </a:r>
            <a:r>
              <a:rPr lang="ja-JP" altLang="en-US" sz="1200" dirty="0">
                <a:latin typeface="+mj-ea"/>
                <a:ea typeface="+mj-ea"/>
              </a:rPr>
              <a:t>次長</a:t>
            </a:r>
            <a:r>
              <a:rPr lang="en-US" altLang="ja-JP" sz="1200" dirty="0">
                <a:latin typeface="+mj-ea"/>
                <a:ea typeface="+mj-ea"/>
              </a:rPr>
              <a:t>)</a:t>
            </a:r>
            <a:r>
              <a:rPr lang="ja-JP" altLang="en-US" sz="1200" dirty="0">
                <a:latin typeface="+mj-ea"/>
                <a:ea typeface="+mj-ea"/>
              </a:rPr>
              <a:t>・事務部長・総括事務長を指します。</a:t>
            </a:r>
          </a:p>
        </p:txBody>
      </p:sp>
      <p:sp>
        <p:nvSpPr>
          <p:cNvPr id="8" name="スライド番号プレースホルダー 7">
            <a:extLst>
              <a:ext uri="{FF2B5EF4-FFF2-40B4-BE49-F238E27FC236}">
                <a16:creationId xmlns:a16="http://schemas.microsoft.com/office/drawing/2014/main" id="{31881F52-CE0E-4746-ADAB-ABEB9DFA9DAD}"/>
              </a:ext>
            </a:extLst>
          </p:cNvPr>
          <p:cNvSpPr>
            <a:spLocks noGrp="1"/>
          </p:cNvSpPr>
          <p:nvPr>
            <p:ph type="sldNum" sz="quarter" idx="12"/>
          </p:nvPr>
        </p:nvSpPr>
        <p:spPr>
          <a:xfrm>
            <a:off x="7671024" y="6421667"/>
            <a:ext cx="2228850" cy="365125"/>
          </a:xfrm>
        </p:spPr>
        <p:txBody>
          <a:bodyPr/>
          <a:lstStyle/>
          <a:p>
            <a:fld id="{5B6709DF-EC61-433D-BD3A-50B4378470A9}" type="slidenum">
              <a:rPr kumimoji="1" lang="ja-JP" altLang="en-US" smtClean="0"/>
              <a:t>7</a:t>
            </a:fld>
            <a:endParaRPr kumimoji="1" lang="ja-JP" altLang="en-US" dirty="0"/>
          </a:p>
        </p:txBody>
      </p:sp>
      <p:sp>
        <p:nvSpPr>
          <p:cNvPr id="34" name="正方形/長方形 33">
            <a:extLst>
              <a:ext uri="{FF2B5EF4-FFF2-40B4-BE49-F238E27FC236}">
                <a16:creationId xmlns:a16="http://schemas.microsoft.com/office/drawing/2014/main" id="{214A7B82-D19E-4560-899A-C7DE52B684DD}"/>
              </a:ext>
            </a:extLst>
          </p:cNvPr>
          <p:cNvSpPr/>
          <p:nvPr/>
        </p:nvSpPr>
        <p:spPr>
          <a:xfrm>
            <a:off x="1915587" y="2804583"/>
            <a:ext cx="7901645" cy="461665"/>
          </a:xfrm>
          <a:prstGeom prst="rect">
            <a:avLst/>
          </a:prstGeom>
        </p:spPr>
        <p:txBody>
          <a:bodyPr wrap="square">
            <a:spAutoFit/>
          </a:bodyPr>
          <a:lstStyle/>
          <a:p>
            <a:r>
              <a:rPr lang="en-US" altLang="ja-JP" sz="1200" dirty="0">
                <a:latin typeface="+mj-ea"/>
                <a:ea typeface="+mj-ea"/>
              </a:rPr>
              <a:t>※ </a:t>
            </a:r>
            <a:r>
              <a:rPr lang="ja-JP" altLang="en-US" sz="1200" dirty="0">
                <a:latin typeface="+mj-ea"/>
                <a:ea typeface="+mj-ea"/>
              </a:rPr>
              <a:t>労務職員については、令和</a:t>
            </a:r>
            <a:r>
              <a:rPr lang="en-US" altLang="ja-JP" sz="1200" dirty="0">
                <a:latin typeface="+mj-ea"/>
                <a:ea typeface="+mj-ea"/>
              </a:rPr>
              <a:t>10</a:t>
            </a:r>
            <a:r>
              <a:rPr lang="ja-JP" altLang="en-US" sz="1200" dirty="0">
                <a:latin typeface="+mj-ea"/>
                <a:ea typeface="+mj-ea"/>
              </a:rPr>
              <a:t>年度に行う情報提供・意思確認から対象となります。上記の</a:t>
            </a:r>
            <a:r>
              <a:rPr lang="en-US" altLang="ja-JP" sz="1200" dirty="0">
                <a:latin typeface="+mj-ea"/>
                <a:ea typeface="+mj-ea"/>
              </a:rPr>
              <a:t>60</a:t>
            </a:r>
            <a:r>
              <a:rPr lang="ja-JP" altLang="en-US" sz="1200" dirty="0">
                <a:latin typeface="+mj-ea"/>
                <a:ea typeface="+mj-ea"/>
              </a:rPr>
              <a:t>歳を</a:t>
            </a:r>
            <a:r>
              <a:rPr lang="en-US" altLang="ja-JP" sz="1200" dirty="0">
                <a:latin typeface="+mj-ea"/>
                <a:ea typeface="+mj-ea"/>
              </a:rPr>
              <a:t>63</a:t>
            </a:r>
            <a:r>
              <a:rPr lang="ja-JP" altLang="en-US" sz="1200" dirty="0">
                <a:latin typeface="+mj-ea"/>
                <a:ea typeface="+mj-ea"/>
              </a:rPr>
              <a:t>歳、</a:t>
            </a:r>
            <a:r>
              <a:rPr lang="en-US" altLang="ja-JP" sz="1200" dirty="0">
                <a:latin typeface="+mj-ea"/>
                <a:ea typeface="+mj-ea"/>
              </a:rPr>
              <a:t>59</a:t>
            </a:r>
            <a:r>
              <a:rPr lang="ja-JP" altLang="en-US" sz="1200" dirty="0">
                <a:latin typeface="+mj-ea"/>
                <a:ea typeface="+mj-ea"/>
              </a:rPr>
              <a:t>歳を</a:t>
            </a:r>
            <a:endParaRPr lang="en-US" altLang="ja-JP" sz="1200" dirty="0">
              <a:latin typeface="+mj-ea"/>
              <a:ea typeface="+mj-ea"/>
            </a:endParaRPr>
          </a:p>
          <a:p>
            <a:r>
              <a:rPr lang="ja-JP" altLang="en-US" sz="1200" dirty="0">
                <a:latin typeface="+mj-ea"/>
                <a:ea typeface="+mj-ea"/>
              </a:rPr>
              <a:t>　 </a:t>
            </a:r>
            <a:r>
              <a:rPr lang="en-US" altLang="ja-JP" sz="1200" dirty="0">
                <a:latin typeface="+mj-ea"/>
                <a:ea typeface="+mj-ea"/>
              </a:rPr>
              <a:t>62</a:t>
            </a:r>
            <a:r>
              <a:rPr lang="ja-JP" altLang="en-US" sz="1200" dirty="0">
                <a:latin typeface="+mj-ea"/>
                <a:ea typeface="+mj-ea"/>
              </a:rPr>
              <a:t>歳と読み替えてください。</a:t>
            </a:r>
          </a:p>
        </p:txBody>
      </p:sp>
    </p:spTree>
    <p:extLst>
      <p:ext uri="{BB962C8B-B14F-4D97-AF65-F5344CB8AC3E}">
        <p14:creationId xmlns:p14="http://schemas.microsoft.com/office/powerpoint/2010/main" val="1601689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EE8544A5-34A8-4004-B215-8398A41033B0}"/>
              </a:ext>
            </a:extLst>
          </p:cNvPr>
          <p:cNvGrpSpPr/>
          <p:nvPr/>
        </p:nvGrpSpPr>
        <p:grpSpPr>
          <a:xfrm>
            <a:off x="248415" y="645703"/>
            <a:ext cx="9528045" cy="932932"/>
            <a:chOff x="248415" y="645703"/>
            <a:chExt cx="9528045" cy="932932"/>
          </a:xfrm>
        </p:grpSpPr>
        <p:sp>
          <p:nvSpPr>
            <p:cNvPr id="13" name="正方形/長方形 12">
              <a:extLst>
                <a:ext uri="{FF2B5EF4-FFF2-40B4-BE49-F238E27FC236}">
                  <a16:creationId xmlns:a16="http://schemas.microsoft.com/office/drawing/2014/main" id="{FF7450D2-9F43-40C1-8D61-3AE8C8EE19D4}"/>
                </a:ext>
              </a:extLst>
            </p:cNvPr>
            <p:cNvSpPr/>
            <p:nvPr/>
          </p:nvSpPr>
          <p:spPr>
            <a:xfrm>
              <a:off x="248415" y="645703"/>
              <a:ext cx="9528045" cy="932932"/>
            </a:xfrm>
            <a:prstGeom prst="rect">
              <a:avLst/>
            </a:prstGeom>
            <a:solidFill>
              <a:schemeClr val="bg1"/>
            </a:solidFill>
            <a:ln w="25400">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a:solidFill>
                    <a:schemeClr val="tx1"/>
                  </a:solidFill>
                  <a:latin typeface="メイリオ" panose="020B0604030504040204" pitchFamily="50" charset="-128"/>
                  <a:ea typeface="メイリオ" panose="020B0604030504040204" pitchFamily="50" charset="-128"/>
                </a:rPr>
                <a:t>　ポイント</a:t>
              </a:r>
              <a:endParaRPr lang="en-US" altLang="ja-JP" sz="1600" dirty="0">
                <a:solidFill>
                  <a:schemeClr val="tx1"/>
                </a:solidFill>
                <a:latin typeface="メイリオ" panose="020B0604030504040204" pitchFamily="50" charset="-128"/>
                <a:ea typeface="メイリオ" panose="020B0604030504040204" pitchFamily="50" charset="-128"/>
              </a:endParaRPr>
            </a:p>
            <a:p>
              <a:endParaRPr lang="en-US" altLang="ja-JP" sz="400" dirty="0">
                <a:solidFill>
                  <a:schemeClr val="tx1"/>
                </a:solidFill>
                <a:latin typeface="メイリオ" panose="020B0604030504040204" pitchFamily="50" charset="-128"/>
                <a:ea typeface="メイリオ" panose="020B0604030504040204" pitchFamily="50" charset="-128"/>
              </a:endParaRPr>
            </a:p>
            <a:p>
              <a:endParaRPr lang="en-US" altLang="ja-JP" sz="1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６０歳以降は、主に以下のような働き方が考えられます。</a:t>
              </a:r>
              <a:endParaRPr lang="en-US" altLang="ja-JP" sz="1600" dirty="0">
                <a:solidFill>
                  <a:schemeClr val="tx1"/>
                </a:solidFill>
                <a:latin typeface="メイリオ" panose="020B0604030504040204" pitchFamily="50" charset="-128"/>
                <a:ea typeface="メイリオ" panose="020B0604030504040204" pitchFamily="50" charset="-128"/>
              </a:endParaRPr>
            </a:p>
            <a:p>
              <a:r>
                <a:rPr lang="ja-JP" altLang="en-US" sz="1600" dirty="0">
                  <a:solidFill>
                    <a:schemeClr val="bg2">
                      <a:lumMod val="90000"/>
                    </a:schemeClr>
                  </a:solidFill>
                  <a:latin typeface="メイリオ" panose="020B0604030504040204" pitchFamily="50" charset="-128"/>
                  <a:ea typeface="メイリオ" panose="020B0604030504040204" pitchFamily="50" charset="-128"/>
                </a:rPr>
                <a:t> ● </a:t>
              </a:r>
              <a:r>
                <a:rPr lang="ja-JP" altLang="en-US" sz="1600" dirty="0">
                  <a:solidFill>
                    <a:schemeClr val="tx1"/>
                  </a:solidFill>
                  <a:latin typeface="メイリオ" panose="020B0604030504040204" pitchFamily="50" charset="-128"/>
                  <a:ea typeface="メイリオ" panose="020B0604030504040204" pitchFamily="50" charset="-128"/>
                </a:rPr>
                <a:t>本資料では、制度改正による影響があるオレンジ枠内の働き方を中心に触れていきます。</a:t>
              </a:r>
              <a:endParaRPr lang="en-US" altLang="ja-JP" sz="1600" dirty="0">
                <a:solidFill>
                  <a:schemeClr val="tx1"/>
                </a:solidFill>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E989D2AC-B584-4B88-A8B6-71CF5E72D116}"/>
                </a:ext>
              </a:extLst>
            </p:cNvPr>
            <p:cNvCxnSpPr>
              <a:cxnSpLocks/>
            </p:cNvCxnSpPr>
            <p:nvPr/>
          </p:nvCxnSpPr>
          <p:spPr>
            <a:xfrm>
              <a:off x="377072" y="867457"/>
              <a:ext cx="1164946" cy="0"/>
            </a:xfrm>
            <a:prstGeom prst="line">
              <a:avLst/>
            </a:prstGeom>
            <a:ln w="200025">
              <a:solidFill>
                <a:srgbClr val="FFFF00">
                  <a:alpha val="33000"/>
                </a:srgbClr>
              </a:solidFill>
            </a:ln>
            <a:effectLst>
              <a:softEdge rad="31750"/>
            </a:effectLst>
          </p:spPr>
          <p:style>
            <a:lnRef idx="1">
              <a:schemeClr val="dk1"/>
            </a:lnRef>
            <a:fillRef idx="0">
              <a:schemeClr val="dk1"/>
            </a:fillRef>
            <a:effectRef idx="0">
              <a:schemeClr val="dk1"/>
            </a:effectRef>
            <a:fontRef idx="minor">
              <a:schemeClr val="tx1"/>
            </a:fontRef>
          </p:style>
        </p:cxnSp>
      </p:grpSp>
      <p:graphicFrame>
        <p:nvGraphicFramePr>
          <p:cNvPr id="6" name="表 5"/>
          <p:cNvGraphicFramePr>
            <a:graphicFrameLocks noGrp="1"/>
          </p:cNvGraphicFramePr>
          <p:nvPr>
            <p:extLst>
              <p:ext uri="{D42A27DB-BD31-4B8C-83A1-F6EECF244321}">
                <p14:modId xmlns:p14="http://schemas.microsoft.com/office/powerpoint/2010/main" val="2763272933"/>
              </p:ext>
            </p:extLst>
          </p:nvPr>
        </p:nvGraphicFramePr>
        <p:xfrm>
          <a:off x="244603" y="1694080"/>
          <a:ext cx="9464039" cy="4875477"/>
        </p:xfrm>
        <a:graphic>
          <a:graphicData uri="http://schemas.openxmlformats.org/drawingml/2006/table">
            <a:tbl>
              <a:tblPr firstRow="1" bandRow="1">
                <a:tableStyleId>{5C22544A-7EE6-4342-B048-85BDC9FD1C3A}</a:tableStyleId>
              </a:tblPr>
              <a:tblGrid>
                <a:gridCol w="945299">
                  <a:extLst>
                    <a:ext uri="{9D8B030D-6E8A-4147-A177-3AD203B41FA5}">
                      <a16:colId xmlns:a16="http://schemas.microsoft.com/office/drawing/2014/main" val="20000"/>
                    </a:ext>
                  </a:extLst>
                </a:gridCol>
                <a:gridCol w="1710540">
                  <a:extLst>
                    <a:ext uri="{9D8B030D-6E8A-4147-A177-3AD203B41FA5}">
                      <a16:colId xmlns:a16="http://schemas.microsoft.com/office/drawing/2014/main" val="3429503481"/>
                    </a:ext>
                  </a:extLst>
                </a:gridCol>
                <a:gridCol w="1710540">
                  <a:extLst>
                    <a:ext uri="{9D8B030D-6E8A-4147-A177-3AD203B41FA5}">
                      <a16:colId xmlns:a16="http://schemas.microsoft.com/office/drawing/2014/main" val="20001"/>
                    </a:ext>
                  </a:extLst>
                </a:gridCol>
                <a:gridCol w="1686206">
                  <a:extLst>
                    <a:ext uri="{9D8B030D-6E8A-4147-A177-3AD203B41FA5}">
                      <a16:colId xmlns:a16="http://schemas.microsoft.com/office/drawing/2014/main" val="4131725114"/>
                    </a:ext>
                  </a:extLst>
                </a:gridCol>
                <a:gridCol w="1705727">
                  <a:extLst>
                    <a:ext uri="{9D8B030D-6E8A-4147-A177-3AD203B41FA5}">
                      <a16:colId xmlns:a16="http://schemas.microsoft.com/office/drawing/2014/main" val="20003"/>
                    </a:ext>
                  </a:extLst>
                </a:gridCol>
                <a:gridCol w="1705727">
                  <a:extLst>
                    <a:ext uri="{9D8B030D-6E8A-4147-A177-3AD203B41FA5}">
                      <a16:colId xmlns:a16="http://schemas.microsoft.com/office/drawing/2014/main" val="3213921561"/>
                    </a:ext>
                  </a:extLst>
                </a:gridCol>
              </a:tblGrid>
              <a:tr h="252000">
                <a:tc rowSpan="2">
                  <a:txBody>
                    <a:bodyPr/>
                    <a:lstStyle/>
                    <a:p>
                      <a:pPr algn="ctr"/>
                      <a:r>
                        <a:rPr kumimoji="1" lang="ja-JP" altLang="en-US" sz="1300" dirty="0"/>
                        <a:t>就労形態</a:t>
                      </a:r>
                    </a:p>
                  </a:txBody>
                  <a:tcPr marL="64678" marR="64678" marT="32339" marB="32339" anchor="ctr">
                    <a:solidFill>
                      <a:schemeClr val="accent5">
                        <a:lumMod val="40000"/>
                        <a:lumOff val="60000"/>
                      </a:schemeClr>
                    </a:solidFill>
                  </a:tcPr>
                </a:tc>
                <a:tc gridSpan="4">
                  <a:txBody>
                    <a:bodyPr/>
                    <a:lstStyle/>
                    <a:p>
                      <a:pPr algn="ctr"/>
                      <a:r>
                        <a:rPr kumimoji="1" lang="ja-JP" altLang="en-US" sz="1300" dirty="0"/>
                        <a:t>公務内</a:t>
                      </a:r>
                      <a:endParaRPr kumimoji="1" lang="ja-JP" altLang="en-US" sz="1300" u="sng" dirty="0"/>
                    </a:p>
                  </a:txBody>
                  <a:tcPr marL="64678" marR="64678" marT="32339" marB="32339">
                    <a:solidFill>
                      <a:schemeClr val="accent5">
                        <a:lumMod val="40000"/>
                        <a:lumOff val="60000"/>
                      </a:schemeClr>
                    </a:solidFill>
                  </a:tcPr>
                </a:tc>
                <a:tc hMerge="1">
                  <a:txBody>
                    <a:bodyPr/>
                    <a:lstStyle/>
                    <a:p>
                      <a:pPr algn="ctr"/>
                      <a:endParaRPr kumimoji="1" lang="ja-JP" altLang="en-US" sz="1800" dirty="0"/>
                    </a:p>
                  </a:txBody>
                  <a:tcPr/>
                </a:tc>
                <a:tc hMerge="1">
                  <a:txBody>
                    <a:bodyPr/>
                    <a:lstStyle/>
                    <a:p>
                      <a:endParaRPr kumimoji="1" lang="ja-JP" altLang="en-US"/>
                    </a:p>
                  </a:txBody>
                  <a:tcPr/>
                </a:tc>
                <a:tc hMerge="1">
                  <a:txBody>
                    <a:bodyPr/>
                    <a:lstStyle/>
                    <a:p>
                      <a:pPr algn="ctr"/>
                      <a:endParaRPr kumimoji="1" lang="ja-JP" altLang="en-US" sz="1300" dirty="0"/>
                    </a:p>
                  </a:txBody>
                  <a:tcPr marL="64678" marR="64678" marT="32339" marB="32339">
                    <a:solidFill>
                      <a:schemeClr val="accent5">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300" dirty="0"/>
                        <a:t>公務外</a:t>
                      </a:r>
                    </a:p>
                  </a:txBody>
                  <a:tcPr marL="64678" marR="64678" marT="32339" marB="32339">
                    <a:solidFill>
                      <a:schemeClr val="accent5">
                        <a:lumMod val="40000"/>
                        <a:lumOff val="60000"/>
                      </a:schemeClr>
                    </a:solidFill>
                  </a:tcPr>
                </a:tc>
                <a:extLst>
                  <a:ext uri="{0D108BD9-81ED-4DB2-BD59-A6C34878D82A}">
                    <a16:rowId xmlns:a16="http://schemas.microsoft.com/office/drawing/2014/main" val="10000"/>
                  </a:ext>
                </a:extLst>
              </a:tr>
              <a:tr h="576000">
                <a:tc vMerge="1">
                  <a:txBody>
                    <a:bodyPr/>
                    <a:lstStyle/>
                    <a:p>
                      <a:endParaRPr kumimoji="1" lang="ja-JP" altLang="en-US" dirty="0"/>
                    </a:p>
                  </a:txBody>
                  <a:tcPr/>
                </a:tc>
                <a:tc>
                  <a:txBody>
                    <a:bodyPr/>
                    <a:lstStyle/>
                    <a:p>
                      <a:pPr algn="ctr"/>
                      <a:r>
                        <a:rPr kumimoji="1" lang="ja-JP" altLang="en-US" sz="1400" b="1" dirty="0"/>
                        <a:t>常勤職員</a:t>
                      </a:r>
                      <a:endParaRPr kumimoji="1" lang="en-US" altLang="ja-JP" sz="1400" b="1" dirty="0"/>
                    </a:p>
                    <a:p>
                      <a:pPr algn="ctr"/>
                      <a:r>
                        <a:rPr kumimoji="1" lang="ja-JP" altLang="en-US" sz="1000" b="0" dirty="0"/>
                        <a:t>（役職定年した職員含む）</a:t>
                      </a:r>
                    </a:p>
                  </a:txBody>
                  <a:tcPr marL="64678" marR="64678" marT="32339" marB="32339" anchor="ctr"/>
                </a:tc>
                <a:tc>
                  <a:txBody>
                    <a:bodyPr/>
                    <a:lstStyle/>
                    <a:p>
                      <a:pPr algn="ctr"/>
                      <a:r>
                        <a:rPr kumimoji="1" lang="ja-JP" altLang="en-US" sz="1400" b="0" dirty="0"/>
                        <a:t>定年前再任用</a:t>
                      </a:r>
                      <a:endParaRPr kumimoji="1" lang="en-US" altLang="ja-JP" sz="1400" b="0" dirty="0"/>
                    </a:p>
                    <a:p>
                      <a:pPr algn="ctr"/>
                      <a:r>
                        <a:rPr kumimoji="1" lang="ja-JP" altLang="en-US" sz="1400" b="0" dirty="0"/>
                        <a:t>短時間勤務職員</a:t>
                      </a:r>
                    </a:p>
                  </a:txBody>
                  <a:tcPr marL="64678" marR="64678" marT="32339" marB="32339" anchor="ctr"/>
                </a:tc>
                <a:tc>
                  <a:txBody>
                    <a:bodyPr/>
                    <a:lstStyle/>
                    <a:p>
                      <a:pPr algn="ctr"/>
                      <a:r>
                        <a:rPr kumimoji="1" lang="ja-JP" altLang="en-US" sz="1400" b="0" dirty="0"/>
                        <a:t>補助教職員 等</a:t>
                      </a:r>
                      <a:endParaRPr kumimoji="1" lang="en-US" altLang="ja-JP" sz="1400" b="0" dirty="0"/>
                    </a:p>
                    <a:p>
                      <a:pPr algn="ctr"/>
                      <a:r>
                        <a:rPr kumimoji="1" lang="ja-JP" altLang="en-US" sz="1000" b="0" dirty="0"/>
                        <a:t>（通年でないフルタイム）</a:t>
                      </a:r>
                      <a:endParaRPr kumimoji="1" lang="en-US" altLang="ja-JP" sz="1000" b="0" dirty="0"/>
                    </a:p>
                  </a:txBody>
                  <a:tcPr marL="64678" marR="64678" marT="32339" marB="32339" anchor="ctr"/>
                </a:tc>
                <a:tc>
                  <a:txBody>
                    <a:bodyPr/>
                    <a:lstStyle/>
                    <a:p>
                      <a:pPr algn="ctr"/>
                      <a:r>
                        <a:rPr kumimoji="1" lang="ja-JP" altLang="en-US" sz="1400" b="0" dirty="0"/>
                        <a:t>非常勤講師</a:t>
                      </a:r>
                    </a:p>
                  </a:txBody>
                  <a:tcPr marL="64678" marR="64678" marT="32339" marB="32339" anchor="ctr"/>
                </a:tc>
                <a:tc>
                  <a:txBody>
                    <a:bodyPr/>
                    <a:lstStyle/>
                    <a:p>
                      <a:pPr algn="ctr"/>
                      <a:r>
                        <a:rPr kumimoji="1" lang="ja-JP" altLang="en-US" sz="1400" b="0" dirty="0"/>
                        <a:t>公立学校</a:t>
                      </a:r>
                      <a:endParaRPr kumimoji="1" lang="en-US" altLang="ja-JP" sz="1400" b="0" dirty="0"/>
                    </a:p>
                    <a:p>
                      <a:pPr algn="ctr"/>
                      <a:r>
                        <a:rPr kumimoji="1" lang="ja-JP" altLang="en-US" sz="1400" b="0" dirty="0"/>
                        <a:t>以外で働く</a:t>
                      </a:r>
                    </a:p>
                  </a:txBody>
                  <a:tcPr marL="64678" marR="64678" marT="32339" marB="32339" anchor="ctr"/>
                </a:tc>
                <a:extLst>
                  <a:ext uri="{0D108BD9-81ED-4DB2-BD59-A6C34878D82A}">
                    <a16:rowId xmlns:a16="http://schemas.microsoft.com/office/drawing/2014/main" val="10001"/>
                  </a:ext>
                </a:extLst>
              </a:tr>
              <a:tr h="540000">
                <a:tc>
                  <a:txBody>
                    <a:bodyPr/>
                    <a:lstStyle/>
                    <a:p>
                      <a:pPr algn="ctr"/>
                      <a:r>
                        <a:rPr kumimoji="1" lang="ja-JP" altLang="en-US" sz="1100" dirty="0"/>
                        <a:t>概要</a:t>
                      </a:r>
                    </a:p>
                  </a:txBody>
                  <a:tcPr marL="64678" marR="64678" marT="32339" marB="32339" anchor="ctr">
                    <a:solidFill>
                      <a:schemeClr val="accent5">
                        <a:lumMod val="40000"/>
                        <a:lumOff val="60000"/>
                      </a:schemeClr>
                    </a:solidFill>
                  </a:tcPr>
                </a:tc>
                <a:tc>
                  <a:txBody>
                    <a:bodyPr/>
                    <a:lstStyle/>
                    <a:p>
                      <a:r>
                        <a:rPr kumimoji="1" lang="ja-JP" altLang="en-US" sz="1000" dirty="0"/>
                        <a:t>・常勤職員として従前の</a:t>
                      </a:r>
                      <a:endParaRPr kumimoji="1" lang="en-US" altLang="ja-JP" sz="1000" dirty="0"/>
                    </a:p>
                    <a:p>
                      <a:r>
                        <a:rPr kumimoji="1" lang="ja-JP" altLang="en-US" sz="1000" dirty="0"/>
                        <a:t>　業務に従事</a:t>
                      </a:r>
                      <a:endParaRPr kumimoji="1" lang="en-US" altLang="ja-JP" sz="1000" dirty="0"/>
                    </a:p>
                  </a:txBody>
                  <a:tcPr marL="64678" marR="64678" marT="32339" marB="32339" anchor="ctr"/>
                </a:tc>
                <a:tc>
                  <a:txBody>
                    <a:bodyPr/>
                    <a:lstStyle/>
                    <a:p>
                      <a:r>
                        <a:rPr kumimoji="1" lang="ja-JP" altLang="en-US" sz="900" dirty="0"/>
                        <a:t>・</a:t>
                      </a:r>
                      <a:r>
                        <a:rPr kumimoji="1" lang="en-US" altLang="ja-JP" sz="900" dirty="0"/>
                        <a:t>60</a:t>
                      </a:r>
                      <a:r>
                        <a:rPr kumimoji="1" lang="ja-JP" altLang="en-US" sz="900" dirty="0"/>
                        <a:t>歳以降に一度退職し、短時間勤務職員として</a:t>
                      </a:r>
                      <a:r>
                        <a:rPr kumimoji="1" lang="ja-JP" altLang="en-US" sz="900" u="none" dirty="0"/>
                        <a:t>再度任用され、従前</a:t>
                      </a:r>
                      <a:r>
                        <a:rPr kumimoji="1" lang="ja-JP" altLang="en-US" sz="900" b="0" u="none" dirty="0"/>
                        <a:t>の業務</a:t>
                      </a:r>
                      <a:r>
                        <a:rPr kumimoji="1" lang="ja-JP" altLang="en-US" sz="900" dirty="0"/>
                        <a:t>に従事</a:t>
                      </a:r>
                    </a:p>
                  </a:txBody>
                  <a:tcPr marL="64678" marR="64678" marT="32339" marB="32339" anchor="ctr"/>
                </a:tc>
                <a:tc>
                  <a:txBody>
                    <a:bodyPr/>
                    <a:lstStyle/>
                    <a:p>
                      <a:r>
                        <a:rPr kumimoji="1" lang="ja-JP" altLang="en-US" sz="1000" dirty="0"/>
                        <a:t>・病休・介休補助　等</a:t>
                      </a:r>
                    </a:p>
                  </a:txBody>
                  <a:tcPr marL="64678" marR="64678" marT="32339" marB="32339" anchor="ctr"/>
                </a:tc>
                <a:tc>
                  <a:txBody>
                    <a:bodyPr/>
                    <a:lstStyle/>
                    <a:p>
                      <a:r>
                        <a:rPr kumimoji="1" lang="ja-JP" altLang="en-US" sz="1000" dirty="0"/>
                        <a:t>・初任研代替非常勤講師</a:t>
                      </a:r>
                      <a:endParaRPr kumimoji="1" lang="en-US" altLang="ja-JP" sz="1000" dirty="0"/>
                    </a:p>
                    <a:p>
                      <a:r>
                        <a:rPr kumimoji="1" lang="ja-JP" altLang="en-US" sz="1000" dirty="0"/>
                        <a:t>・複式学級解消非常勤講師</a:t>
                      </a:r>
                      <a:endParaRPr kumimoji="1" lang="en-US" altLang="ja-JP" sz="1000" dirty="0"/>
                    </a:p>
                    <a:p>
                      <a:pPr algn="r"/>
                      <a:r>
                        <a:rPr kumimoji="1" lang="ja-JP" altLang="en-US" sz="1000" dirty="0"/>
                        <a:t>等</a:t>
                      </a:r>
                    </a:p>
                  </a:txBody>
                  <a:tcPr marL="64678" marR="64678" marT="32339" marB="32339" anchor="ctr"/>
                </a:tc>
                <a:tc>
                  <a:txBody>
                    <a:bodyPr/>
                    <a:lstStyle/>
                    <a:p>
                      <a:r>
                        <a:rPr kumimoji="1" lang="ja-JP" altLang="en-US" sz="1000" dirty="0"/>
                        <a:t>・</a:t>
                      </a:r>
                      <a:r>
                        <a:rPr kumimoji="1" lang="en-US" altLang="ja-JP" sz="1000" dirty="0"/>
                        <a:t>60</a:t>
                      </a:r>
                      <a:r>
                        <a:rPr kumimoji="1" lang="ja-JP" altLang="en-US" sz="1000" dirty="0"/>
                        <a:t>歳に退職後、自身で就職先を開拓</a:t>
                      </a:r>
                    </a:p>
                  </a:txBody>
                  <a:tcPr marL="64678" marR="64678" marT="32339" marB="32339" anchor="ctr"/>
                </a:tc>
                <a:extLst>
                  <a:ext uri="{0D108BD9-81ED-4DB2-BD59-A6C34878D82A}">
                    <a16:rowId xmlns:a16="http://schemas.microsoft.com/office/drawing/2014/main" val="10002"/>
                  </a:ext>
                </a:extLst>
              </a:tr>
              <a:tr h="504000">
                <a:tc>
                  <a:txBody>
                    <a:bodyPr/>
                    <a:lstStyle/>
                    <a:p>
                      <a:pPr algn="ctr"/>
                      <a:r>
                        <a:rPr kumimoji="1" lang="ja-JP" altLang="en-US" sz="1100" dirty="0"/>
                        <a:t>対象者</a:t>
                      </a:r>
                    </a:p>
                  </a:txBody>
                  <a:tcPr marL="64678" marR="64678" marT="32339" marB="32339" anchor="ctr">
                    <a:solidFill>
                      <a:schemeClr val="accent5">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900" dirty="0"/>
                        <a:t>・年度末年齢６１歳の者～　　　定年年齢に達する年度末まで</a:t>
                      </a:r>
                    </a:p>
                  </a:txBody>
                  <a:tcPr marL="64678" marR="64678" marT="32339" marB="32339" anchor="ctr"/>
                </a:tc>
                <a:tc>
                  <a:txBody>
                    <a:bodyPr/>
                    <a:lstStyle/>
                    <a:p>
                      <a:r>
                        <a:rPr kumimoji="1" lang="ja-JP" altLang="en-US" sz="900" dirty="0"/>
                        <a:t>・年度末年齢６１歳の者～定年年齢に達する年度末まで</a:t>
                      </a:r>
                      <a:endParaRPr kumimoji="1" lang="en-US" altLang="ja-JP" sz="900" dirty="0"/>
                    </a:p>
                    <a:p>
                      <a:r>
                        <a:rPr kumimoji="1" lang="en-US" altLang="ja-JP" sz="700" u="sng" dirty="0"/>
                        <a:t>※</a:t>
                      </a:r>
                      <a:r>
                        <a:rPr kumimoji="1" lang="ja-JP" altLang="en-US" sz="700" u="sng" dirty="0"/>
                        <a:t> 選考により採用</a:t>
                      </a:r>
                    </a:p>
                  </a:txBody>
                  <a:tcPr marL="64678" marR="64678" marT="32339" marB="32339" anchor="ctr"/>
                </a:tc>
                <a:tc>
                  <a:txBody>
                    <a:bodyPr/>
                    <a:lstStyle/>
                    <a:p>
                      <a:r>
                        <a:rPr kumimoji="1" lang="ja-JP" altLang="en-US" sz="1000" dirty="0"/>
                        <a:t>・希望者</a:t>
                      </a:r>
                      <a:endParaRPr kumimoji="1" lang="en-US" altLang="ja-JP" sz="1000" dirty="0"/>
                    </a:p>
                    <a:p>
                      <a:r>
                        <a:rPr kumimoji="1" lang="en-US" altLang="ja-JP" sz="700" u="sng" dirty="0"/>
                        <a:t>※</a:t>
                      </a:r>
                      <a:r>
                        <a:rPr kumimoji="1" lang="ja-JP" altLang="en-US" sz="700" u="sng" dirty="0"/>
                        <a:t> 任用があるかどうかは確約されない</a:t>
                      </a:r>
                    </a:p>
                  </a:txBody>
                  <a:tcPr marL="64678" marR="64678" marT="32339" marB="32339" anchor="ctr"/>
                </a:tc>
                <a:tc>
                  <a:txBody>
                    <a:bodyPr/>
                    <a:lstStyle/>
                    <a:p>
                      <a:r>
                        <a:rPr kumimoji="1" lang="ja-JP" altLang="en-US" sz="1000" i="0" dirty="0">
                          <a:solidFill>
                            <a:schemeClr val="tx1"/>
                          </a:solidFill>
                        </a:rPr>
                        <a:t>・希望者</a:t>
                      </a:r>
                      <a:endParaRPr kumimoji="1" lang="en-US" altLang="ja-JP" sz="1000" i="0" dirty="0">
                        <a:solidFill>
                          <a:schemeClr val="tx1"/>
                        </a:solidFill>
                      </a:endParaRPr>
                    </a:p>
                    <a:p>
                      <a:r>
                        <a:rPr kumimoji="1" lang="en-US" altLang="ja-JP" sz="700" u="sng" dirty="0"/>
                        <a:t>※</a:t>
                      </a:r>
                      <a:r>
                        <a:rPr kumimoji="1" lang="ja-JP" altLang="en-US" sz="700" u="sng" dirty="0"/>
                        <a:t> 任用があるかどうかは確約されない</a:t>
                      </a:r>
                    </a:p>
                  </a:txBody>
                  <a:tcPr marL="64678" marR="64678" marT="32339" marB="32339" anchor="ctr"/>
                </a:tc>
                <a:tc>
                  <a:txBody>
                    <a:bodyPr/>
                    <a:lstStyle/>
                    <a:p>
                      <a:r>
                        <a:rPr kumimoji="1" lang="ja-JP" altLang="en-US" sz="1000" i="0" dirty="0"/>
                        <a:t>・希望者</a:t>
                      </a:r>
                      <a:endParaRPr kumimoji="1" lang="en-US" altLang="ja-JP" sz="1000" i="0" dirty="0"/>
                    </a:p>
                  </a:txBody>
                  <a:tcPr marL="64678" marR="64678" marT="32339" marB="32339" anchor="ctr"/>
                </a:tc>
                <a:extLst>
                  <a:ext uri="{0D108BD9-81ED-4DB2-BD59-A6C34878D82A}">
                    <a16:rowId xmlns:a16="http://schemas.microsoft.com/office/drawing/2014/main" val="10003"/>
                  </a:ext>
                </a:extLst>
              </a:tr>
              <a:tr h="432000">
                <a:tc>
                  <a:txBody>
                    <a:bodyPr/>
                    <a:lstStyle/>
                    <a:p>
                      <a:pPr algn="ctr"/>
                      <a:r>
                        <a:rPr kumimoji="1" lang="ja-JP" altLang="en-US" sz="1100" dirty="0"/>
                        <a:t>任期</a:t>
                      </a:r>
                    </a:p>
                  </a:txBody>
                  <a:tcPr marL="64678" marR="64678" marT="32339" marB="32339" anchor="ctr">
                    <a:solidFill>
                      <a:schemeClr val="accent5">
                        <a:lumMod val="40000"/>
                        <a:lumOff val="60000"/>
                      </a:schemeClr>
                    </a:solidFill>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・定年年齢まで</a:t>
                      </a:r>
                    </a:p>
                  </a:txBody>
                  <a:tcPr marL="64678" marR="64678" marT="32339" marB="32339" anchor="ctr"/>
                </a:tc>
                <a:tc>
                  <a:txBody>
                    <a:bodyPr/>
                    <a:lstStyle/>
                    <a:p>
                      <a:r>
                        <a:rPr kumimoji="1" lang="ja-JP" altLang="en-US" sz="1000" dirty="0"/>
                        <a:t>・定年年齢相当年齢まで</a:t>
                      </a:r>
                      <a:endParaRPr kumimoji="1" lang="en-US" altLang="ja-JP" sz="1000" dirty="0"/>
                    </a:p>
                    <a:p>
                      <a:r>
                        <a:rPr kumimoji="1" lang="ja-JP" altLang="en-US" sz="1000" dirty="0"/>
                        <a:t>（１年ごとではない）</a:t>
                      </a:r>
                    </a:p>
                  </a:txBody>
                  <a:tcPr marL="64678" marR="64678" marT="32339" marB="32339" anchor="ctr"/>
                </a:tc>
                <a:tc>
                  <a:txBody>
                    <a:bodyPr/>
                    <a:lstStyle/>
                    <a:p>
                      <a:r>
                        <a:rPr kumimoji="1" lang="ja-JP" altLang="en-US" sz="1000" dirty="0"/>
                        <a:t>・１年未満</a:t>
                      </a:r>
                    </a:p>
                  </a:txBody>
                  <a:tcPr marL="64678" marR="64678" marT="32339" marB="32339" anchor="ctr"/>
                </a:tc>
                <a:tc>
                  <a:txBody>
                    <a:bodyPr/>
                    <a:lstStyle/>
                    <a:p>
                      <a:r>
                        <a:rPr kumimoji="1" lang="ja-JP" altLang="en-US" sz="1000" i="0" dirty="0">
                          <a:solidFill>
                            <a:schemeClr val="tx1"/>
                          </a:solidFill>
                        </a:rPr>
                        <a:t>・１年未満</a:t>
                      </a:r>
                      <a:endParaRPr kumimoji="1" lang="en-US" altLang="ja-JP" sz="1000" i="0" dirty="0">
                        <a:solidFill>
                          <a:schemeClr val="tx1"/>
                        </a:solidFill>
                      </a:endParaRPr>
                    </a:p>
                  </a:txBody>
                  <a:tcPr marL="64678" marR="64678" marT="32339" marB="32339" anchor="ctr"/>
                </a:tc>
                <a:tc>
                  <a:txBody>
                    <a:bodyPr/>
                    <a:lstStyle/>
                    <a:p>
                      <a:r>
                        <a:rPr kumimoji="1" lang="ja-JP" altLang="en-US" sz="1000" i="0" dirty="0"/>
                        <a:t>・就職先による</a:t>
                      </a:r>
                      <a:endParaRPr kumimoji="1" lang="en-US" altLang="ja-JP" sz="1000" i="0" dirty="0"/>
                    </a:p>
                  </a:txBody>
                  <a:tcPr marL="64678" marR="64678" marT="32339" marB="32339" anchor="ctr"/>
                </a:tc>
                <a:extLst>
                  <a:ext uri="{0D108BD9-81ED-4DB2-BD59-A6C34878D82A}">
                    <a16:rowId xmlns:a16="http://schemas.microsoft.com/office/drawing/2014/main" val="4064237182"/>
                  </a:ext>
                </a:extLst>
              </a:tr>
              <a:tr h="959031">
                <a:tc>
                  <a:txBody>
                    <a:bodyPr/>
                    <a:lstStyle/>
                    <a:p>
                      <a:pPr algn="ctr"/>
                      <a:r>
                        <a:rPr kumimoji="1" lang="ja-JP" altLang="en-US" sz="1100" dirty="0"/>
                        <a:t>勤務形態</a:t>
                      </a:r>
                    </a:p>
                  </a:txBody>
                  <a:tcPr marL="64678" marR="64678" marT="32339" marB="32339" anchor="ctr">
                    <a:solidFill>
                      <a:schemeClr val="accent5">
                        <a:lumMod val="40000"/>
                        <a:lumOff val="60000"/>
                      </a:schemeClr>
                    </a:solidFill>
                  </a:tcPr>
                </a:tc>
                <a:tc>
                  <a:txBody>
                    <a:bodyPr/>
                    <a:lstStyle/>
                    <a:p>
                      <a:r>
                        <a:rPr kumimoji="1" lang="ja-JP" altLang="en-US" sz="1000" dirty="0"/>
                        <a:t>・フルタイム勤務</a:t>
                      </a:r>
                      <a:endParaRPr kumimoji="1" lang="en-US" altLang="ja-JP" sz="1000" dirty="0"/>
                    </a:p>
                    <a:p>
                      <a:r>
                        <a:rPr kumimoji="1" lang="ja-JP" altLang="en-US" sz="1000" dirty="0"/>
                        <a:t>（週</a:t>
                      </a:r>
                      <a:r>
                        <a:rPr kumimoji="1" lang="en-US" altLang="ja-JP" sz="1000" dirty="0"/>
                        <a:t>38</a:t>
                      </a:r>
                      <a:r>
                        <a:rPr kumimoji="1" lang="ja-JP" altLang="en-US" sz="1000" dirty="0"/>
                        <a:t>時間</a:t>
                      </a:r>
                      <a:r>
                        <a:rPr kumimoji="1" lang="en-US" altLang="ja-JP" sz="1000" dirty="0"/>
                        <a:t>45</a:t>
                      </a:r>
                      <a:r>
                        <a:rPr kumimoji="1" lang="ja-JP" altLang="en-US" sz="1000" dirty="0"/>
                        <a:t>分）</a:t>
                      </a:r>
                      <a:endParaRPr kumimoji="1" lang="en-US" altLang="ja-JP" sz="1000" dirty="0"/>
                    </a:p>
                    <a:p>
                      <a:r>
                        <a:rPr kumimoji="1" lang="ja-JP" altLang="en-US" sz="1000" dirty="0"/>
                        <a:t>従前管理職であった者は、原則管理職以外の職へ降任又は転任</a:t>
                      </a:r>
                    </a:p>
                  </a:txBody>
                  <a:tcPr marL="64678" marR="64678" marT="32339" marB="32339" anchor="ctr"/>
                </a:tc>
                <a:tc>
                  <a:txBody>
                    <a:bodyPr/>
                    <a:lstStyle/>
                    <a:p>
                      <a:r>
                        <a:rPr kumimoji="1" lang="ja-JP" altLang="en-US" sz="1000" dirty="0"/>
                        <a:t>・短時間勤務</a:t>
                      </a:r>
                      <a:endParaRPr kumimoji="1" lang="en-US" altLang="ja-JP" sz="1000" dirty="0"/>
                    </a:p>
                    <a:p>
                      <a:r>
                        <a:rPr kumimoji="1" lang="ja-JP" altLang="en-US" sz="1000" dirty="0"/>
                        <a:t>（週</a:t>
                      </a:r>
                      <a:r>
                        <a:rPr kumimoji="1" lang="en-US" altLang="ja-JP" sz="1000" dirty="0"/>
                        <a:t>19</a:t>
                      </a:r>
                      <a:r>
                        <a:rPr kumimoji="1" lang="ja-JP" altLang="en-US" sz="1000" dirty="0"/>
                        <a:t>時間</a:t>
                      </a:r>
                      <a:r>
                        <a:rPr kumimoji="1" lang="en-US" altLang="ja-JP" sz="1000" dirty="0"/>
                        <a:t>22</a:t>
                      </a:r>
                      <a:r>
                        <a:rPr kumimoji="1" lang="ja-JP" altLang="en-US" sz="1000" dirty="0"/>
                        <a:t>分</a:t>
                      </a:r>
                      <a:r>
                        <a:rPr kumimoji="1" lang="en-US" altLang="ja-JP" sz="1000" dirty="0"/>
                        <a:t>30</a:t>
                      </a:r>
                      <a:r>
                        <a:rPr kumimoji="1" lang="ja-JP" altLang="en-US" sz="1000" dirty="0"/>
                        <a:t>秒</a:t>
                      </a:r>
                      <a:endParaRPr kumimoji="1" lang="en-US" altLang="ja-JP" sz="1000" dirty="0"/>
                    </a:p>
                    <a:p>
                      <a:r>
                        <a:rPr kumimoji="1" lang="ja-JP" altLang="en-US" sz="1000" dirty="0"/>
                        <a:t>＝</a:t>
                      </a:r>
                      <a:r>
                        <a:rPr kumimoji="1" lang="en-US" altLang="ja-JP" sz="1000" dirty="0"/>
                        <a:t>2</a:t>
                      </a:r>
                      <a:r>
                        <a:rPr kumimoji="1" lang="ja-JP" altLang="en-US" sz="1000" dirty="0"/>
                        <a:t>週間で</a:t>
                      </a:r>
                      <a:r>
                        <a:rPr kumimoji="1" lang="en-US" altLang="ja-JP" sz="1000" dirty="0"/>
                        <a:t>38</a:t>
                      </a:r>
                      <a:r>
                        <a:rPr kumimoji="1" lang="ja-JP" altLang="en-US" sz="1000" dirty="0"/>
                        <a:t>時間</a:t>
                      </a:r>
                      <a:r>
                        <a:rPr kumimoji="1" lang="en-US" altLang="ja-JP" sz="1000" dirty="0"/>
                        <a:t>45</a:t>
                      </a:r>
                      <a:r>
                        <a:rPr kumimoji="1" lang="ja-JP" altLang="en-US" sz="1000" dirty="0"/>
                        <a:t>分）</a:t>
                      </a:r>
                      <a:endParaRPr kumimoji="1" lang="en-US" altLang="ja-JP" sz="1000" dirty="0"/>
                    </a:p>
                  </a:txBody>
                  <a:tcPr marL="64678" marR="64678" marT="32339" marB="32339" anchor="ctr"/>
                </a:tc>
                <a:tc>
                  <a:txBody>
                    <a:bodyPr/>
                    <a:lstStyle/>
                    <a:p>
                      <a:r>
                        <a:rPr kumimoji="1" lang="ja-JP" altLang="en-US" sz="1000" dirty="0"/>
                        <a:t>・フルタイム勤務</a:t>
                      </a:r>
                    </a:p>
                  </a:txBody>
                  <a:tcPr marL="64678" marR="64678" marT="32339" marB="32339" anchor="ctr"/>
                </a:tc>
                <a:tc>
                  <a:txBody>
                    <a:bodyPr/>
                    <a:lstStyle/>
                    <a:p>
                      <a:r>
                        <a:rPr kumimoji="1" lang="ja-JP" altLang="en-US" sz="1000" dirty="0"/>
                        <a:t>・非常勤</a:t>
                      </a:r>
                    </a:p>
                  </a:txBody>
                  <a:tcPr marL="64678" marR="64678" marT="32339" marB="32339" anchor="ctr"/>
                </a:tc>
                <a:tc>
                  <a:txBody>
                    <a:bodyPr/>
                    <a:lstStyle/>
                    <a:p>
                      <a:r>
                        <a:rPr kumimoji="1" lang="ja-JP" altLang="en-US" sz="1000" dirty="0"/>
                        <a:t>・就職先による</a:t>
                      </a:r>
                    </a:p>
                  </a:txBody>
                  <a:tcPr marL="64678" marR="64678" marT="32339" marB="32339" anchor="ctr"/>
                </a:tc>
                <a:extLst>
                  <a:ext uri="{0D108BD9-81ED-4DB2-BD59-A6C34878D82A}">
                    <a16:rowId xmlns:a16="http://schemas.microsoft.com/office/drawing/2014/main" val="10004"/>
                  </a:ext>
                </a:extLst>
              </a:tr>
              <a:tr h="1011641">
                <a:tc>
                  <a:txBody>
                    <a:bodyPr/>
                    <a:lstStyle/>
                    <a:p>
                      <a:pPr algn="ctr"/>
                      <a:r>
                        <a:rPr kumimoji="1" lang="ja-JP" altLang="en-US" sz="1100" dirty="0"/>
                        <a:t>給与等</a:t>
                      </a:r>
                    </a:p>
                  </a:txBody>
                  <a:tcPr marL="64678" marR="64678" marT="32339" marB="32339" anchor="ctr">
                    <a:solidFill>
                      <a:schemeClr val="accent5">
                        <a:lumMod val="40000"/>
                        <a:lumOff val="60000"/>
                      </a:schemeClr>
                    </a:solidFill>
                  </a:tcPr>
                </a:tc>
                <a:tc>
                  <a:txBody>
                    <a:bodyPr/>
                    <a:lstStyle/>
                    <a:p>
                      <a:r>
                        <a:rPr kumimoji="1" lang="ja-JP" altLang="en-US" sz="900" dirty="0">
                          <a:solidFill>
                            <a:schemeClr val="tx1"/>
                          </a:solidFill>
                        </a:rPr>
                        <a:t>・</a:t>
                      </a:r>
                      <a:r>
                        <a:rPr kumimoji="1" lang="en-US" altLang="ja-JP" sz="900" dirty="0">
                          <a:solidFill>
                            <a:schemeClr val="tx1"/>
                          </a:solidFill>
                        </a:rPr>
                        <a:t>60</a:t>
                      </a:r>
                      <a:r>
                        <a:rPr kumimoji="1" lang="ja-JP" altLang="en-US" sz="900" dirty="0">
                          <a:solidFill>
                            <a:schemeClr val="tx1"/>
                          </a:solidFill>
                        </a:rPr>
                        <a:t>歳時給料月額の７割措置</a:t>
                      </a:r>
                      <a:endParaRPr kumimoji="1" lang="en-US" altLang="ja-JP" sz="900" dirty="0">
                        <a:solidFill>
                          <a:schemeClr val="tx1"/>
                        </a:solidFill>
                      </a:endParaRPr>
                    </a:p>
                    <a:p>
                      <a:r>
                        <a:rPr kumimoji="1" lang="en-US" altLang="ja-JP" sz="900" dirty="0">
                          <a:solidFill>
                            <a:schemeClr val="tx1"/>
                          </a:solidFill>
                        </a:rPr>
                        <a:t>※</a:t>
                      </a:r>
                      <a:r>
                        <a:rPr kumimoji="1" lang="ja-JP" altLang="en-US" sz="900" dirty="0">
                          <a:solidFill>
                            <a:schemeClr val="tx1"/>
                          </a:solidFill>
                        </a:rPr>
                        <a:t>管理職手当は不支給</a:t>
                      </a:r>
                      <a:endParaRPr kumimoji="1" lang="en-US" altLang="ja-JP" sz="900" dirty="0">
                        <a:solidFill>
                          <a:schemeClr val="tx1"/>
                        </a:solidFill>
                      </a:endParaRPr>
                    </a:p>
                    <a:p>
                      <a:r>
                        <a:rPr kumimoji="1" lang="ja-JP" altLang="en-US" sz="900" dirty="0">
                          <a:solidFill>
                            <a:schemeClr val="tx1"/>
                          </a:solidFill>
                        </a:rPr>
                        <a:t>（年収例）</a:t>
                      </a:r>
                      <a:endParaRPr kumimoji="1" lang="en-US" altLang="ja-JP" sz="900" dirty="0">
                        <a:solidFill>
                          <a:schemeClr val="tx1"/>
                        </a:solidFill>
                      </a:endParaRPr>
                    </a:p>
                    <a:p>
                      <a:r>
                        <a:rPr kumimoji="1" lang="en-US" altLang="ja-JP" sz="900" dirty="0">
                          <a:solidFill>
                            <a:schemeClr val="tx1"/>
                          </a:solidFill>
                        </a:rPr>
                        <a:t>60</a:t>
                      </a:r>
                      <a:r>
                        <a:rPr kumimoji="1" lang="ja-JP" altLang="en-US" sz="900" dirty="0">
                          <a:solidFill>
                            <a:schemeClr val="tx1"/>
                          </a:solidFill>
                        </a:rPr>
                        <a:t>歳時教諭</a:t>
                      </a:r>
                      <a:endParaRPr kumimoji="1" lang="en-US" altLang="ja-JP" sz="900" dirty="0">
                        <a:solidFill>
                          <a:schemeClr val="tx1"/>
                        </a:solidFill>
                      </a:endParaRPr>
                    </a:p>
                    <a:p>
                      <a:r>
                        <a:rPr kumimoji="1" lang="ja-JP" altLang="en-US" sz="900" dirty="0">
                          <a:solidFill>
                            <a:schemeClr val="tx1"/>
                          </a:solidFill>
                        </a:rPr>
                        <a:t>　高校等教育職</a:t>
                      </a:r>
                      <a:endParaRPr kumimoji="1" lang="en-US" altLang="ja-JP" sz="900" dirty="0">
                        <a:solidFill>
                          <a:schemeClr val="tx1"/>
                        </a:solidFill>
                      </a:endParaRPr>
                    </a:p>
                    <a:p>
                      <a:r>
                        <a:rPr kumimoji="1" lang="ja-JP" altLang="en-US" sz="900" dirty="0">
                          <a:solidFill>
                            <a:schemeClr val="tx1"/>
                          </a:solidFill>
                        </a:rPr>
                        <a:t>　</a:t>
                      </a:r>
                      <a:r>
                        <a:rPr kumimoji="1" lang="en-US" altLang="ja-JP" sz="900" dirty="0">
                          <a:solidFill>
                            <a:schemeClr val="tx1"/>
                          </a:solidFill>
                        </a:rPr>
                        <a:t>2</a:t>
                      </a:r>
                      <a:r>
                        <a:rPr kumimoji="1" lang="ja-JP" altLang="en-US" sz="900" dirty="0">
                          <a:solidFill>
                            <a:schemeClr val="tx1"/>
                          </a:solidFill>
                        </a:rPr>
                        <a:t>級</a:t>
                      </a:r>
                      <a:r>
                        <a:rPr kumimoji="1" lang="en-US" altLang="ja-JP" sz="900" dirty="0">
                          <a:solidFill>
                            <a:schemeClr val="tx1"/>
                          </a:solidFill>
                        </a:rPr>
                        <a:t>145</a:t>
                      </a:r>
                      <a:r>
                        <a:rPr kumimoji="1" lang="ja-JP" altLang="en-US" sz="900" dirty="0">
                          <a:solidFill>
                            <a:schemeClr val="tx1"/>
                          </a:solidFill>
                        </a:rPr>
                        <a:t>号給：約</a:t>
                      </a:r>
                      <a:r>
                        <a:rPr kumimoji="1" lang="en-US" altLang="ja-JP" sz="900" dirty="0">
                          <a:solidFill>
                            <a:schemeClr val="tx1"/>
                          </a:solidFill>
                        </a:rPr>
                        <a:t>534</a:t>
                      </a:r>
                      <a:r>
                        <a:rPr kumimoji="1" lang="ja-JP" altLang="en-US" sz="900" dirty="0">
                          <a:solidFill>
                            <a:schemeClr val="tx1"/>
                          </a:solidFill>
                        </a:rPr>
                        <a:t>万円</a:t>
                      </a:r>
                      <a:endParaRPr kumimoji="1" lang="en-US" altLang="ja-JP" sz="1000" dirty="0">
                        <a:solidFill>
                          <a:schemeClr val="tx1"/>
                        </a:solidFill>
                      </a:endParaRPr>
                    </a:p>
                  </a:txBody>
                  <a:tcPr marL="64678" marR="64678" marT="32339" marB="32339" anchor="ctr"/>
                </a:tc>
                <a:tc>
                  <a:txBody>
                    <a:bodyPr/>
                    <a:lstStyle/>
                    <a:p>
                      <a:r>
                        <a:rPr kumimoji="1" lang="ja-JP" altLang="en-US" sz="1000" dirty="0">
                          <a:solidFill>
                            <a:schemeClr val="tx1"/>
                          </a:solidFill>
                        </a:rPr>
                        <a:t>・高校等教育職給料表２級の場合の年収例</a:t>
                      </a:r>
                      <a:endParaRPr kumimoji="1" lang="en-US" altLang="ja-JP" sz="1000" dirty="0">
                        <a:solidFill>
                          <a:schemeClr val="tx1"/>
                        </a:solidFill>
                      </a:endParaRPr>
                    </a:p>
                    <a:p>
                      <a:r>
                        <a:rPr kumimoji="1" lang="ja-JP" altLang="en-US" sz="1000" dirty="0">
                          <a:solidFill>
                            <a:schemeClr val="tx1"/>
                          </a:solidFill>
                        </a:rPr>
                        <a:t>　週</a:t>
                      </a:r>
                      <a:r>
                        <a:rPr kumimoji="1" lang="en-US" altLang="ja-JP" sz="1000" dirty="0">
                          <a:solidFill>
                            <a:schemeClr val="tx1"/>
                          </a:solidFill>
                        </a:rPr>
                        <a:t>19</a:t>
                      </a:r>
                      <a:r>
                        <a:rPr kumimoji="1" lang="ja-JP" altLang="en-US" sz="1000" dirty="0">
                          <a:solidFill>
                            <a:schemeClr val="tx1"/>
                          </a:solidFill>
                        </a:rPr>
                        <a:t>時間</a:t>
                      </a:r>
                      <a:r>
                        <a:rPr kumimoji="1" lang="en-US" altLang="ja-JP" sz="1000" dirty="0">
                          <a:solidFill>
                            <a:schemeClr val="tx1"/>
                          </a:solidFill>
                        </a:rPr>
                        <a:t>22</a:t>
                      </a:r>
                      <a:r>
                        <a:rPr kumimoji="1" lang="ja-JP" altLang="en-US" sz="1000" dirty="0">
                          <a:solidFill>
                            <a:schemeClr val="tx1"/>
                          </a:solidFill>
                        </a:rPr>
                        <a:t>分</a:t>
                      </a:r>
                      <a:r>
                        <a:rPr kumimoji="1" lang="en-US" altLang="ja-JP" sz="1000" dirty="0">
                          <a:solidFill>
                            <a:schemeClr val="tx1"/>
                          </a:solidFill>
                        </a:rPr>
                        <a:t>30</a:t>
                      </a:r>
                      <a:r>
                        <a:rPr kumimoji="1" lang="ja-JP" altLang="en-US" sz="1000" dirty="0">
                          <a:solidFill>
                            <a:schemeClr val="tx1"/>
                          </a:solidFill>
                        </a:rPr>
                        <a:t>秒勤務：約</a:t>
                      </a:r>
                      <a:r>
                        <a:rPr kumimoji="1" lang="en-US" altLang="ja-JP" sz="1000" dirty="0">
                          <a:solidFill>
                            <a:schemeClr val="tx1"/>
                          </a:solidFill>
                        </a:rPr>
                        <a:t>217</a:t>
                      </a:r>
                      <a:r>
                        <a:rPr kumimoji="1" lang="ja-JP" altLang="en-US" sz="1000" dirty="0">
                          <a:solidFill>
                            <a:schemeClr val="tx1"/>
                          </a:solidFill>
                        </a:rPr>
                        <a:t>万円</a:t>
                      </a:r>
                    </a:p>
                  </a:txBody>
                  <a:tcPr marL="64678" marR="64678" marT="32339" marB="32339" anchor="ctr"/>
                </a:tc>
                <a:tc>
                  <a:txBody>
                    <a:bodyPr/>
                    <a:lstStyle/>
                    <a:p>
                      <a:r>
                        <a:rPr kumimoji="1" lang="ja-JP" altLang="en-US" sz="1000" dirty="0">
                          <a:solidFill>
                            <a:schemeClr val="tx1"/>
                          </a:solidFill>
                        </a:rPr>
                        <a:t>・高校等教育職給料表２級の場合の年収例</a:t>
                      </a:r>
                      <a:endParaRPr kumimoji="1" lang="en-US" altLang="ja-JP" sz="1000" dirty="0">
                        <a:solidFill>
                          <a:schemeClr val="tx1"/>
                        </a:solidFill>
                      </a:endParaRPr>
                    </a:p>
                    <a:p>
                      <a:r>
                        <a:rPr kumimoji="1" lang="ja-JP" altLang="en-US" sz="1000" dirty="0">
                          <a:solidFill>
                            <a:schemeClr val="tx1"/>
                          </a:solidFill>
                        </a:rPr>
                        <a:t>　</a:t>
                      </a:r>
                      <a:r>
                        <a:rPr kumimoji="1" lang="en-US" altLang="ja-JP" sz="1000" dirty="0">
                          <a:solidFill>
                            <a:schemeClr val="tx1"/>
                          </a:solidFill>
                        </a:rPr>
                        <a:t>2</a:t>
                      </a:r>
                      <a:r>
                        <a:rPr kumimoji="1" lang="ja-JP" altLang="en-US" sz="1000" dirty="0">
                          <a:solidFill>
                            <a:schemeClr val="tx1"/>
                          </a:solidFill>
                        </a:rPr>
                        <a:t>級</a:t>
                      </a:r>
                      <a:r>
                        <a:rPr kumimoji="1" lang="en-US" altLang="ja-JP" sz="1000" dirty="0">
                          <a:solidFill>
                            <a:schemeClr val="tx1"/>
                          </a:solidFill>
                        </a:rPr>
                        <a:t>41</a:t>
                      </a:r>
                      <a:r>
                        <a:rPr kumimoji="1" lang="ja-JP" altLang="en-US" sz="1000" dirty="0">
                          <a:solidFill>
                            <a:schemeClr val="tx1"/>
                          </a:solidFill>
                        </a:rPr>
                        <a:t>号給：約</a:t>
                      </a:r>
                      <a:r>
                        <a:rPr kumimoji="1" lang="en-US" altLang="ja-JP" sz="1000" dirty="0">
                          <a:solidFill>
                            <a:schemeClr val="tx1"/>
                          </a:solidFill>
                        </a:rPr>
                        <a:t>527</a:t>
                      </a:r>
                      <a:r>
                        <a:rPr kumimoji="1" lang="ja-JP" altLang="en-US" sz="1000" dirty="0">
                          <a:solidFill>
                            <a:schemeClr val="tx1"/>
                          </a:solidFill>
                        </a:rPr>
                        <a:t>万円　　</a:t>
                      </a:r>
                      <a:endParaRPr kumimoji="1" lang="en-US" altLang="ja-JP" sz="1000" dirty="0">
                        <a:solidFill>
                          <a:schemeClr val="tx1"/>
                        </a:solidFill>
                      </a:endParaRPr>
                    </a:p>
                    <a:p>
                      <a:r>
                        <a:rPr kumimoji="1" lang="ja-JP" altLang="en-US" sz="1000" dirty="0">
                          <a:solidFill>
                            <a:schemeClr val="tx1"/>
                          </a:solidFill>
                        </a:rPr>
                        <a:t>　　　　　　</a:t>
                      </a:r>
                      <a:r>
                        <a:rPr kumimoji="1" lang="en-US" altLang="ja-JP" sz="1000" dirty="0">
                          <a:solidFill>
                            <a:schemeClr val="tx1"/>
                          </a:solidFill>
                        </a:rPr>
                        <a:t>※</a:t>
                      </a:r>
                      <a:r>
                        <a:rPr kumimoji="1" lang="ja-JP" altLang="en-US" sz="1000" dirty="0">
                          <a:solidFill>
                            <a:schemeClr val="tx1"/>
                          </a:solidFill>
                        </a:rPr>
                        <a:t>通年の場合</a:t>
                      </a:r>
                    </a:p>
                  </a:txBody>
                  <a:tcPr marL="64678" marR="64678" marT="32339" marB="32339" anchor="ctr"/>
                </a:tc>
                <a:tc>
                  <a:txBody>
                    <a:bodyPr/>
                    <a:lstStyle/>
                    <a:p>
                      <a:r>
                        <a:rPr kumimoji="1" lang="ja-JP" altLang="en-US" sz="1000" dirty="0">
                          <a:solidFill>
                            <a:schemeClr val="tx1"/>
                          </a:solidFill>
                        </a:rPr>
                        <a:t>・</a:t>
                      </a:r>
                      <a:r>
                        <a:rPr kumimoji="1" lang="en-US" altLang="ja-JP" sz="1000" dirty="0">
                          <a:solidFill>
                            <a:schemeClr val="tx1"/>
                          </a:solidFill>
                        </a:rPr>
                        <a:t>50</a:t>
                      </a:r>
                      <a:r>
                        <a:rPr kumimoji="1" lang="ja-JP" altLang="en-US" sz="1000" dirty="0">
                          <a:solidFill>
                            <a:schemeClr val="tx1"/>
                          </a:solidFill>
                        </a:rPr>
                        <a:t>分授業を週</a:t>
                      </a:r>
                      <a:r>
                        <a:rPr kumimoji="1" lang="en-US" altLang="ja-JP" sz="1000" dirty="0">
                          <a:solidFill>
                            <a:schemeClr val="tx1"/>
                          </a:solidFill>
                        </a:rPr>
                        <a:t>8</a:t>
                      </a:r>
                      <a:r>
                        <a:rPr kumimoji="1" lang="ja-JP" altLang="en-US" sz="1000" dirty="0">
                          <a:solidFill>
                            <a:schemeClr val="tx1"/>
                          </a:solidFill>
                        </a:rPr>
                        <a:t>コマ受け持つ場合の年収例</a:t>
                      </a:r>
                      <a:endParaRPr kumimoji="1" lang="en-US" altLang="ja-JP" sz="1000" dirty="0">
                        <a:solidFill>
                          <a:schemeClr val="tx1"/>
                        </a:solidFill>
                      </a:endParaRPr>
                    </a:p>
                    <a:p>
                      <a:r>
                        <a:rPr kumimoji="1" lang="ja-JP" altLang="en-US" sz="1000" dirty="0">
                          <a:solidFill>
                            <a:schemeClr val="tx1"/>
                          </a:solidFill>
                        </a:rPr>
                        <a:t>　約</a:t>
                      </a:r>
                      <a:r>
                        <a:rPr kumimoji="1" lang="en-US" altLang="ja-JP" sz="1000" dirty="0">
                          <a:solidFill>
                            <a:schemeClr val="tx1"/>
                          </a:solidFill>
                        </a:rPr>
                        <a:t>96</a:t>
                      </a:r>
                      <a:r>
                        <a:rPr kumimoji="1" lang="ja-JP" altLang="en-US" sz="1000" dirty="0">
                          <a:solidFill>
                            <a:schemeClr val="tx1"/>
                          </a:solidFill>
                        </a:rPr>
                        <a:t>万円</a:t>
                      </a:r>
                    </a:p>
                  </a:txBody>
                  <a:tcPr marL="64678" marR="64678" marT="32339" marB="32339"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・就職先による</a:t>
                      </a:r>
                    </a:p>
                  </a:txBody>
                  <a:tcPr marL="64678" marR="64678" marT="32339" marB="32339" anchor="ctr"/>
                </a:tc>
                <a:extLst>
                  <a:ext uri="{0D108BD9-81ED-4DB2-BD59-A6C34878D82A}">
                    <a16:rowId xmlns:a16="http://schemas.microsoft.com/office/drawing/2014/main" val="10005"/>
                  </a:ext>
                </a:extLst>
              </a:tr>
              <a:tr h="590007">
                <a:tc>
                  <a:txBody>
                    <a:bodyPr/>
                    <a:lstStyle/>
                    <a:p>
                      <a:pPr algn="ctr"/>
                      <a:r>
                        <a:rPr kumimoji="1" lang="ja-JP" altLang="en-US" sz="1100" dirty="0"/>
                        <a:t>年金・医療保険</a:t>
                      </a:r>
                    </a:p>
                  </a:txBody>
                  <a:tcPr marL="64678" marR="64678" marT="32339" marB="32339" anchor="ctr">
                    <a:solidFill>
                      <a:schemeClr val="accent5">
                        <a:lumMod val="40000"/>
                        <a:lumOff val="60000"/>
                      </a:schemeClr>
                    </a:solidFill>
                  </a:tcPr>
                </a:tc>
                <a:tc>
                  <a:txBody>
                    <a:bodyPr/>
                    <a:lstStyle/>
                    <a:p>
                      <a:r>
                        <a:rPr kumimoji="1" lang="ja-JP" altLang="en-US" sz="1000" dirty="0"/>
                        <a:t>・共済組合</a:t>
                      </a:r>
                      <a:endParaRPr kumimoji="1" lang="en-US" altLang="ja-JP" sz="1000" dirty="0"/>
                    </a:p>
                  </a:txBody>
                  <a:tcPr marL="64678" marR="64678" marT="32339" marB="32339" anchor="ctr"/>
                </a:tc>
                <a:tc>
                  <a:txBody>
                    <a:bodyPr/>
                    <a:lstStyle/>
                    <a:p>
                      <a:r>
                        <a:rPr kumimoji="1" lang="ja-JP" altLang="en-US" sz="1000" dirty="0"/>
                        <a:t>・年金：加入しない</a:t>
                      </a:r>
                      <a:endParaRPr kumimoji="1" lang="en-US" altLang="ja-JP" sz="1000" dirty="0"/>
                    </a:p>
                    <a:p>
                      <a:r>
                        <a:rPr kumimoji="1" lang="ja-JP" altLang="en-US" sz="1000" dirty="0"/>
                        <a:t>・医療保険：共済の任意継続組合員又は国民健康保険</a:t>
                      </a:r>
                      <a:endParaRPr kumimoji="1" lang="en-US" altLang="ja-JP" sz="1000" dirty="0"/>
                    </a:p>
                  </a:txBody>
                  <a:tcPr marL="64678" marR="64678" marT="32339" marB="32339" anchor="ctr"/>
                </a:tc>
                <a:tc>
                  <a:txBody>
                    <a:bodyPr/>
                    <a:lstStyle/>
                    <a:p>
                      <a:r>
                        <a:rPr kumimoji="1" lang="ja-JP" altLang="en-US" sz="1000" dirty="0">
                          <a:solidFill>
                            <a:schemeClr val="tx1"/>
                          </a:solidFill>
                        </a:rPr>
                        <a:t>・勤務形態による</a:t>
                      </a:r>
                      <a:endParaRPr kumimoji="1" lang="en-US" altLang="ja-JP" sz="1000" dirty="0">
                        <a:solidFill>
                          <a:schemeClr val="tx1"/>
                        </a:solidFill>
                      </a:endParaRPr>
                    </a:p>
                  </a:txBody>
                  <a:tcPr marL="64678" marR="64678" marT="32339" marB="32339" anchor="ctr"/>
                </a:tc>
                <a:tc>
                  <a:txBody>
                    <a:bodyPr/>
                    <a:lstStyle/>
                    <a:p>
                      <a:r>
                        <a:rPr kumimoji="1" lang="ja-JP" altLang="en-US" sz="1000" dirty="0">
                          <a:solidFill>
                            <a:schemeClr val="tx1"/>
                          </a:solidFill>
                        </a:rPr>
                        <a:t>・勤務形態による</a:t>
                      </a:r>
                      <a:endParaRPr kumimoji="1" lang="en-US" altLang="ja-JP" sz="1000" dirty="0">
                        <a:solidFill>
                          <a:schemeClr val="tx1"/>
                        </a:solidFill>
                      </a:endParaRPr>
                    </a:p>
                  </a:txBody>
                  <a:tcPr marL="64678" marR="64678" marT="32339" marB="32339" anchor="ct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t>・就職先や勤務形態による</a:t>
                      </a:r>
                    </a:p>
                  </a:txBody>
                  <a:tcPr marL="64678" marR="64678" marT="32339" marB="32339" anchor="ctr"/>
                </a:tc>
                <a:extLst>
                  <a:ext uri="{0D108BD9-81ED-4DB2-BD59-A6C34878D82A}">
                    <a16:rowId xmlns:a16="http://schemas.microsoft.com/office/drawing/2014/main" val="10006"/>
                  </a:ext>
                </a:extLst>
              </a:tr>
            </a:tbl>
          </a:graphicData>
        </a:graphic>
      </p:graphicFrame>
      <p:sp>
        <p:nvSpPr>
          <p:cNvPr id="2" name="正方形/長方形 1">
            <a:extLst>
              <a:ext uri="{FF2B5EF4-FFF2-40B4-BE49-F238E27FC236}">
                <a16:creationId xmlns:a16="http://schemas.microsoft.com/office/drawing/2014/main" id="{4D0653D3-92A3-446E-AA9A-30E11F4D3ED8}"/>
              </a:ext>
            </a:extLst>
          </p:cNvPr>
          <p:cNvSpPr/>
          <p:nvPr/>
        </p:nvSpPr>
        <p:spPr>
          <a:xfrm>
            <a:off x="1155699" y="1959637"/>
            <a:ext cx="3451811" cy="4613390"/>
          </a:xfrm>
          <a:prstGeom prst="rect">
            <a:avLst/>
          </a:prstGeom>
          <a:noFill/>
          <a:ln w="571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440B6477-B9C1-4A3D-99E5-6657A25F5BD4}"/>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08EFDE5D-8E76-4985-B718-879AB3AEB9B3}"/>
              </a:ext>
            </a:extLst>
          </p:cNvPr>
          <p:cNvSpPr txBox="1"/>
          <p:nvPr/>
        </p:nvSpPr>
        <p:spPr>
          <a:xfrm>
            <a:off x="1421148" y="6559923"/>
            <a:ext cx="8163927" cy="276999"/>
          </a:xfrm>
          <a:prstGeom prst="rect">
            <a:avLst/>
          </a:prstGeom>
          <a:solidFill>
            <a:schemeClr val="accent4">
              <a:lumMod val="40000"/>
              <a:lumOff val="60000"/>
            </a:schemeClr>
          </a:solidFill>
          <a:ln>
            <a:solidFill>
              <a:schemeClr val="tx1"/>
            </a:solidFill>
            <a:prstDash val="solid"/>
          </a:ln>
        </p:spPr>
        <p:txBody>
          <a:bodyPr wrap="square" rtlCol="0">
            <a:spAutoFit/>
          </a:bodyPr>
          <a:lstStyle/>
          <a:p>
            <a:pPr algn="ctr"/>
            <a:r>
              <a:rPr kumimoji="1" lang="ja-JP" altLang="en-US" sz="1200" b="1" dirty="0">
                <a:solidFill>
                  <a:srgbClr val="FF0000"/>
                </a:solidFill>
              </a:rPr>
              <a:t>このほか、定年引上げ期間中は、</a:t>
            </a:r>
            <a:r>
              <a:rPr kumimoji="1" lang="en-US" altLang="ja-JP" sz="1200" b="1" dirty="0">
                <a:solidFill>
                  <a:srgbClr val="FF0000"/>
                </a:solidFill>
              </a:rPr>
              <a:t>p.5</a:t>
            </a:r>
            <a:r>
              <a:rPr kumimoji="1" lang="ja-JP" altLang="en-US" sz="1200" b="1" dirty="0">
                <a:solidFill>
                  <a:srgbClr val="FF0000"/>
                </a:solidFill>
              </a:rPr>
              <a:t>の該当年度において暫定再任用職員を選択可能。前年度に希望調査を実施予定。</a:t>
            </a:r>
            <a:endParaRPr kumimoji="1" lang="ja-JP" altLang="en-US" sz="1200" b="1" dirty="0">
              <a:solidFill>
                <a:srgbClr val="FF0000"/>
              </a:solidFill>
              <a:highlight>
                <a:srgbClr val="FFFF00"/>
              </a:highlight>
            </a:endParaRPr>
          </a:p>
        </p:txBody>
      </p:sp>
      <p:sp>
        <p:nvSpPr>
          <p:cNvPr id="4" name="スライド番号プレースホルダー 3">
            <a:extLst>
              <a:ext uri="{FF2B5EF4-FFF2-40B4-BE49-F238E27FC236}">
                <a16:creationId xmlns:a16="http://schemas.microsoft.com/office/drawing/2014/main" id="{07882A8D-FE33-4BFC-B441-4991B59AB721}"/>
              </a:ext>
            </a:extLst>
          </p:cNvPr>
          <p:cNvSpPr>
            <a:spLocks noGrp="1"/>
          </p:cNvSpPr>
          <p:nvPr>
            <p:ph type="sldNum" sz="quarter" idx="12"/>
          </p:nvPr>
        </p:nvSpPr>
        <p:spPr>
          <a:xfrm>
            <a:off x="7638374" y="6356351"/>
            <a:ext cx="2228850" cy="365125"/>
          </a:xfrm>
        </p:spPr>
        <p:txBody>
          <a:bodyPr/>
          <a:lstStyle/>
          <a:p>
            <a:fld id="{5B6709DF-EC61-433D-BD3A-50B4378470A9}" type="slidenum">
              <a:rPr kumimoji="1" lang="ja-JP" altLang="en-US" smtClean="0"/>
              <a:t>8</a:t>
            </a:fld>
            <a:endParaRPr kumimoji="1" lang="ja-JP" altLang="en-US" dirty="0"/>
          </a:p>
        </p:txBody>
      </p:sp>
      <p:sp>
        <p:nvSpPr>
          <p:cNvPr id="15" name="正方形/長方形 14">
            <a:extLst>
              <a:ext uri="{FF2B5EF4-FFF2-40B4-BE49-F238E27FC236}">
                <a16:creationId xmlns:a16="http://schemas.microsoft.com/office/drawing/2014/main" id="{52B22BBC-FBBB-4853-A322-275D508FD74B}"/>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spTree>
    <p:extLst>
      <p:ext uri="{BB962C8B-B14F-4D97-AF65-F5344CB8AC3E}">
        <p14:creationId xmlns:p14="http://schemas.microsoft.com/office/powerpoint/2010/main" val="735082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27C47728-5909-4044-9C2C-8D44B53D69A2}"/>
              </a:ext>
            </a:extLst>
          </p:cNvPr>
          <p:cNvPicPr>
            <a:picLocks noChangeAspect="1"/>
          </p:cNvPicPr>
          <p:nvPr/>
        </p:nvPicPr>
        <p:blipFill>
          <a:blip r:embed="rId2"/>
          <a:stretch>
            <a:fillRect/>
          </a:stretch>
        </p:blipFill>
        <p:spPr>
          <a:xfrm>
            <a:off x="8595812" y="1769314"/>
            <a:ext cx="25009" cy="4972500"/>
          </a:xfrm>
          <a:prstGeom prst="rect">
            <a:avLst/>
          </a:prstGeom>
        </p:spPr>
      </p:pic>
      <p:pic>
        <p:nvPicPr>
          <p:cNvPr id="23" name="図 22">
            <a:extLst>
              <a:ext uri="{FF2B5EF4-FFF2-40B4-BE49-F238E27FC236}">
                <a16:creationId xmlns:a16="http://schemas.microsoft.com/office/drawing/2014/main" id="{645F5F80-6402-494C-B516-EF42895E5E19}"/>
              </a:ext>
            </a:extLst>
          </p:cNvPr>
          <p:cNvPicPr>
            <a:picLocks noChangeAspect="1"/>
          </p:cNvPicPr>
          <p:nvPr/>
        </p:nvPicPr>
        <p:blipFill>
          <a:blip r:embed="rId3"/>
          <a:stretch>
            <a:fillRect/>
          </a:stretch>
        </p:blipFill>
        <p:spPr>
          <a:xfrm>
            <a:off x="141676" y="1769314"/>
            <a:ext cx="16606" cy="4972500"/>
          </a:xfrm>
          <a:prstGeom prst="rect">
            <a:avLst/>
          </a:prstGeom>
        </p:spPr>
      </p:pic>
      <p:pic>
        <p:nvPicPr>
          <p:cNvPr id="24" name="図 23">
            <a:extLst>
              <a:ext uri="{FF2B5EF4-FFF2-40B4-BE49-F238E27FC236}">
                <a16:creationId xmlns:a16="http://schemas.microsoft.com/office/drawing/2014/main" id="{5BB6AC87-029E-40DC-B4D4-9ED17FC17D78}"/>
              </a:ext>
            </a:extLst>
          </p:cNvPr>
          <p:cNvPicPr>
            <a:picLocks noChangeAspect="1"/>
          </p:cNvPicPr>
          <p:nvPr/>
        </p:nvPicPr>
        <p:blipFill>
          <a:blip r:embed="rId4"/>
          <a:stretch>
            <a:fillRect/>
          </a:stretch>
        </p:blipFill>
        <p:spPr>
          <a:xfrm>
            <a:off x="1279728" y="1769314"/>
            <a:ext cx="13377" cy="4972500"/>
          </a:xfrm>
          <a:prstGeom prst="rect">
            <a:avLst/>
          </a:prstGeom>
        </p:spPr>
      </p:pic>
      <p:pic>
        <p:nvPicPr>
          <p:cNvPr id="26" name="図 25">
            <a:extLst>
              <a:ext uri="{FF2B5EF4-FFF2-40B4-BE49-F238E27FC236}">
                <a16:creationId xmlns:a16="http://schemas.microsoft.com/office/drawing/2014/main" id="{97573724-6402-4744-8B34-A14CC18217DF}"/>
              </a:ext>
            </a:extLst>
          </p:cNvPr>
          <p:cNvPicPr>
            <a:picLocks noChangeAspect="1"/>
          </p:cNvPicPr>
          <p:nvPr/>
        </p:nvPicPr>
        <p:blipFill>
          <a:blip r:embed="rId5"/>
          <a:stretch>
            <a:fillRect/>
          </a:stretch>
        </p:blipFill>
        <p:spPr>
          <a:xfrm>
            <a:off x="3652622" y="1769314"/>
            <a:ext cx="16590" cy="4972500"/>
          </a:xfrm>
          <a:prstGeom prst="rect">
            <a:avLst/>
          </a:prstGeom>
        </p:spPr>
      </p:pic>
      <p:sp>
        <p:nvSpPr>
          <p:cNvPr id="72" name="Rectangle 142">
            <a:extLst>
              <a:ext uri="{FF2B5EF4-FFF2-40B4-BE49-F238E27FC236}">
                <a16:creationId xmlns:a16="http://schemas.microsoft.com/office/drawing/2014/main" id="{BA9C9FE5-ECBC-4E4A-A46C-7BD297074641}"/>
              </a:ext>
            </a:extLst>
          </p:cNvPr>
          <p:cNvSpPr/>
          <p:nvPr/>
        </p:nvSpPr>
        <p:spPr>
          <a:xfrm>
            <a:off x="501459" y="1502896"/>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59</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3" name="Rectangle 142">
            <a:extLst>
              <a:ext uri="{FF2B5EF4-FFF2-40B4-BE49-F238E27FC236}">
                <a16:creationId xmlns:a16="http://schemas.microsoft.com/office/drawing/2014/main" id="{10123035-4C5B-44EA-A203-1C59082114B9}"/>
              </a:ext>
            </a:extLst>
          </p:cNvPr>
          <p:cNvSpPr/>
          <p:nvPr/>
        </p:nvSpPr>
        <p:spPr>
          <a:xfrm>
            <a:off x="4043032" y="1502896"/>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61</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5" name="Rectangle 142">
            <a:extLst>
              <a:ext uri="{FF2B5EF4-FFF2-40B4-BE49-F238E27FC236}">
                <a16:creationId xmlns:a16="http://schemas.microsoft.com/office/drawing/2014/main" id="{8E3C229D-5CEA-4F41-AA77-42D327B804E0}"/>
              </a:ext>
            </a:extLst>
          </p:cNvPr>
          <p:cNvSpPr/>
          <p:nvPr/>
        </p:nvSpPr>
        <p:spPr>
          <a:xfrm>
            <a:off x="8982707" y="1489648"/>
            <a:ext cx="636000" cy="36218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65</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pic>
        <p:nvPicPr>
          <p:cNvPr id="47" name="図 46">
            <a:extLst>
              <a:ext uri="{FF2B5EF4-FFF2-40B4-BE49-F238E27FC236}">
                <a16:creationId xmlns:a16="http://schemas.microsoft.com/office/drawing/2014/main" id="{F0AF8167-28B4-4725-81C9-1093F72AF9F5}"/>
              </a:ext>
            </a:extLst>
          </p:cNvPr>
          <p:cNvPicPr>
            <a:picLocks noChangeAspect="1"/>
          </p:cNvPicPr>
          <p:nvPr/>
        </p:nvPicPr>
        <p:blipFill>
          <a:blip r:embed="rId5"/>
          <a:stretch>
            <a:fillRect/>
          </a:stretch>
        </p:blipFill>
        <p:spPr>
          <a:xfrm>
            <a:off x="4853879" y="1769314"/>
            <a:ext cx="16590" cy="4972500"/>
          </a:xfrm>
          <a:prstGeom prst="rect">
            <a:avLst/>
          </a:prstGeom>
        </p:spPr>
      </p:pic>
      <p:pic>
        <p:nvPicPr>
          <p:cNvPr id="48" name="図 47">
            <a:extLst>
              <a:ext uri="{FF2B5EF4-FFF2-40B4-BE49-F238E27FC236}">
                <a16:creationId xmlns:a16="http://schemas.microsoft.com/office/drawing/2014/main" id="{DD1A6E45-F9FB-4A0A-A7AF-A8EB75C67DD6}"/>
              </a:ext>
            </a:extLst>
          </p:cNvPr>
          <p:cNvPicPr>
            <a:picLocks noChangeAspect="1"/>
          </p:cNvPicPr>
          <p:nvPr/>
        </p:nvPicPr>
        <p:blipFill>
          <a:blip r:embed="rId5"/>
          <a:stretch>
            <a:fillRect/>
          </a:stretch>
        </p:blipFill>
        <p:spPr>
          <a:xfrm>
            <a:off x="6073065" y="1769314"/>
            <a:ext cx="16590" cy="4972500"/>
          </a:xfrm>
          <a:prstGeom prst="rect">
            <a:avLst/>
          </a:prstGeom>
        </p:spPr>
      </p:pic>
      <p:pic>
        <p:nvPicPr>
          <p:cNvPr id="49" name="図 48">
            <a:extLst>
              <a:ext uri="{FF2B5EF4-FFF2-40B4-BE49-F238E27FC236}">
                <a16:creationId xmlns:a16="http://schemas.microsoft.com/office/drawing/2014/main" id="{1927F68D-7044-4FB1-893E-329E5BAB7B4F}"/>
              </a:ext>
            </a:extLst>
          </p:cNvPr>
          <p:cNvPicPr>
            <a:picLocks noChangeAspect="1"/>
          </p:cNvPicPr>
          <p:nvPr/>
        </p:nvPicPr>
        <p:blipFill>
          <a:blip r:embed="rId5"/>
          <a:stretch>
            <a:fillRect/>
          </a:stretch>
        </p:blipFill>
        <p:spPr>
          <a:xfrm>
            <a:off x="7325957" y="1737155"/>
            <a:ext cx="16590" cy="4972500"/>
          </a:xfrm>
          <a:prstGeom prst="rect">
            <a:avLst/>
          </a:prstGeom>
        </p:spPr>
      </p:pic>
      <p:pic>
        <p:nvPicPr>
          <p:cNvPr id="50" name="図 49">
            <a:extLst>
              <a:ext uri="{FF2B5EF4-FFF2-40B4-BE49-F238E27FC236}">
                <a16:creationId xmlns:a16="http://schemas.microsoft.com/office/drawing/2014/main" id="{7EF0420F-4C9F-4133-B7D5-56829D29F4B5}"/>
              </a:ext>
            </a:extLst>
          </p:cNvPr>
          <p:cNvPicPr>
            <a:picLocks noChangeAspect="1"/>
          </p:cNvPicPr>
          <p:nvPr/>
        </p:nvPicPr>
        <p:blipFill>
          <a:blip r:embed="rId3"/>
          <a:stretch>
            <a:fillRect/>
          </a:stretch>
        </p:blipFill>
        <p:spPr>
          <a:xfrm>
            <a:off x="9759010" y="1769314"/>
            <a:ext cx="16606" cy="4972500"/>
          </a:xfrm>
          <a:prstGeom prst="rect">
            <a:avLst/>
          </a:prstGeom>
        </p:spPr>
      </p:pic>
      <p:sp>
        <p:nvSpPr>
          <p:cNvPr id="76" name="Rectangle 142">
            <a:extLst>
              <a:ext uri="{FF2B5EF4-FFF2-40B4-BE49-F238E27FC236}">
                <a16:creationId xmlns:a16="http://schemas.microsoft.com/office/drawing/2014/main" id="{0A47876C-6CEF-4242-9DB8-0EE0381FD354}"/>
              </a:ext>
            </a:extLst>
          </p:cNvPr>
          <p:cNvSpPr/>
          <p:nvPr/>
        </p:nvSpPr>
        <p:spPr>
          <a:xfrm>
            <a:off x="5282770"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62</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7" name="Rectangle 142">
            <a:extLst>
              <a:ext uri="{FF2B5EF4-FFF2-40B4-BE49-F238E27FC236}">
                <a16:creationId xmlns:a16="http://schemas.microsoft.com/office/drawing/2014/main" id="{741B07EB-CDF4-4483-A786-856E185EAE8F}"/>
              </a:ext>
            </a:extLst>
          </p:cNvPr>
          <p:cNvSpPr/>
          <p:nvPr/>
        </p:nvSpPr>
        <p:spPr>
          <a:xfrm>
            <a:off x="6501368" y="1503109"/>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63</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8" name="Rectangle 142">
            <a:extLst>
              <a:ext uri="{FF2B5EF4-FFF2-40B4-BE49-F238E27FC236}">
                <a16:creationId xmlns:a16="http://schemas.microsoft.com/office/drawing/2014/main" id="{180958C4-8E15-4915-BA0D-A4AA10BC638D}"/>
              </a:ext>
            </a:extLst>
          </p:cNvPr>
          <p:cNvSpPr/>
          <p:nvPr/>
        </p:nvSpPr>
        <p:spPr>
          <a:xfrm>
            <a:off x="7731679" y="1489648"/>
            <a:ext cx="671334"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64</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79" name="正方形/長方形 78">
            <a:extLst>
              <a:ext uri="{FF2B5EF4-FFF2-40B4-BE49-F238E27FC236}">
                <a16:creationId xmlns:a16="http://schemas.microsoft.com/office/drawing/2014/main" id="{B479A710-180A-4FCE-93A3-39AEC71E0333}"/>
              </a:ext>
            </a:extLst>
          </p:cNvPr>
          <p:cNvSpPr/>
          <p:nvPr/>
        </p:nvSpPr>
        <p:spPr>
          <a:xfrm>
            <a:off x="-94865" y="691686"/>
            <a:ext cx="8566215" cy="461665"/>
          </a:xfrm>
          <a:prstGeom prst="rect">
            <a:avLst/>
          </a:prstGeom>
        </p:spPr>
        <p:txBody>
          <a:bodyPr wrap="square">
            <a:spAutoFit/>
          </a:bodyPr>
          <a:lstStyle/>
          <a:p>
            <a:r>
              <a:rPr lang="ja-JP" altLang="en-US" sz="2400" dirty="0">
                <a:latin typeface="Meiryo UI" panose="020B0604030504040204" pitchFamily="50" charset="-128"/>
                <a:ea typeface="Meiryo UI" panose="020B0604030504040204" pitchFamily="50" charset="-128"/>
              </a:rPr>
              <a:t>（参考）勤務選択フローチャート（定年引上げ完了時）</a:t>
            </a:r>
          </a:p>
        </p:txBody>
      </p:sp>
      <p:sp>
        <p:nvSpPr>
          <p:cNvPr id="80" name="正方形/長方形 79">
            <a:extLst>
              <a:ext uri="{FF2B5EF4-FFF2-40B4-BE49-F238E27FC236}">
                <a16:creationId xmlns:a16="http://schemas.microsoft.com/office/drawing/2014/main" id="{596328C3-EF8F-4E6F-8642-04538065BE3C}"/>
              </a:ext>
            </a:extLst>
          </p:cNvPr>
          <p:cNvSpPr/>
          <p:nvPr/>
        </p:nvSpPr>
        <p:spPr>
          <a:xfrm>
            <a:off x="244603" y="30261"/>
            <a:ext cx="5709461" cy="461665"/>
          </a:xfrm>
          <a:prstGeom prst="rect">
            <a:avLst/>
          </a:prstGeom>
        </p:spPr>
        <p:txBody>
          <a:bodyPr wrap="square">
            <a:spAutoFit/>
          </a:bodyPr>
          <a:lstStyle/>
          <a:p>
            <a:r>
              <a:rPr lang="ja-JP" altLang="en-US" sz="2400" b="1" dirty="0">
                <a:latin typeface="Meiryo UI" panose="020B0604030504040204" pitchFamily="50" charset="-128"/>
                <a:ea typeface="Meiryo UI" panose="020B0604030504040204" pitchFamily="50" charset="-128"/>
              </a:rPr>
              <a:t>２　６０歳以降の勤務選択の流れ</a:t>
            </a:r>
            <a:endParaRPr lang="ja-JP" altLang="en-US" sz="2400" dirty="0"/>
          </a:p>
        </p:txBody>
      </p:sp>
      <p:cxnSp>
        <p:nvCxnSpPr>
          <p:cNvPr id="81" name="直線コネクタ 80">
            <a:extLst>
              <a:ext uri="{FF2B5EF4-FFF2-40B4-BE49-F238E27FC236}">
                <a16:creationId xmlns:a16="http://schemas.microsoft.com/office/drawing/2014/main" id="{882C1AF8-1E9A-4250-B359-BFB20042EBF0}"/>
              </a:ext>
            </a:extLst>
          </p:cNvPr>
          <p:cNvCxnSpPr/>
          <p:nvPr/>
        </p:nvCxnSpPr>
        <p:spPr>
          <a:xfrm>
            <a:off x="0" y="491926"/>
            <a:ext cx="9906000" cy="0"/>
          </a:xfrm>
          <a:prstGeom prst="line">
            <a:avLst/>
          </a:prstGeom>
          <a:ln w="762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82" name="Rectangle 142">
            <a:extLst>
              <a:ext uri="{FF2B5EF4-FFF2-40B4-BE49-F238E27FC236}">
                <a16:creationId xmlns:a16="http://schemas.microsoft.com/office/drawing/2014/main" id="{2518BAB3-71A5-4793-8B45-162C9E203B4F}"/>
              </a:ext>
            </a:extLst>
          </p:cNvPr>
          <p:cNvSpPr/>
          <p:nvPr/>
        </p:nvSpPr>
        <p:spPr>
          <a:xfrm>
            <a:off x="8835760" y="1273218"/>
            <a:ext cx="1565894" cy="417447"/>
          </a:xfrm>
          <a:prstGeom prst="rect">
            <a:avLst/>
          </a:prstGeom>
          <a:ln>
            <a:noFill/>
          </a:ln>
        </p:spPr>
        <p:txBody>
          <a:bodyPr vert="horz" lIns="0" tIns="0" rIns="0" bIns="0" rtlCol="0">
            <a:noAutofit/>
          </a:bodyPr>
          <a:lstStyle/>
          <a:p>
            <a:pPr>
              <a:lnSpc>
                <a:spcPct val="107000"/>
              </a:lnSpc>
              <a:spcAft>
                <a:spcPts val="650"/>
              </a:spcAft>
            </a:pPr>
            <a:r>
              <a:rPr lang="ja-JP" altLang="en-US" sz="1200"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（年度末年齢）</a:t>
            </a:r>
            <a:endParaRPr lang="ja-JP" altLang="en-US" sz="600" kern="100" dirty="0">
              <a:solidFill>
                <a:srgbClr val="000000"/>
              </a:solidFill>
              <a:latin typeface="Calibri" panose="020F0502020204030204" pitchFamily="34" charset="0"/>
              <a:ea typeface="Calibri" panose="020F0502020204030204" pitchFamily="34" charset="0"/>
            </a:endParaRPr>
          </a:p>
        </p:txBody>
      </p:sp>
      <p:sp>
        <p:nvSpPr>
          <p:cNvPr id="83" name="正方形/長方形 82">
            <a:extLst>
              <a:ext uri="{FF2B5EF4-FFF2-40B4-BE49-F238E27FC236}">
                <a16:creationId xmlns:a16="http://schemas.microsoft.com/office/drawing/2014/main" id="{90F9D3EF-341A-4851-A37B-C94C28540333}"/>
              </a:ext>
            </a:extLst>
          </p:cNvPr>
          <p:cNvSpPr/>
          <p:nvPr/>
        </p:nvSpPr>
        <p:spPr>
          <a:xfrm>
            <a:off x="217315" y="2028892"/>
            <a:ext cx="1011358"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4" name="矢印: 五方向 3">
            <a:extLst>
              <a:ext uri="{FF2B5EF4-FFF2-40B4-BE49-F238E27FC236}">
                <a16:creationId xmlns:a16="http://schemas.microsoft.com/office/drawing/2014/main" id="{F1A5E1A9-AD98-4A21-BD87-DA7C07071902}"/>
              </a:ext>
            </a:extLst>
          </p:cNvPr>
          <p:cNvSpPr/>
          <p:nvPr/>
        </p:nvSpPr>
        <p:spPr>
          <a:xfrm>
            <a:off x="3705211" y="2028892"/>
            <a:ext cx="5689690" cy="2026637"/>
          </a:xfrm>
          <a:prstGeom prst="homePlat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solidFill>
                  <a:schemeClr val="tx1"/>
                </a:solidFill>
              </a:rPr>
              <a:t>　　</a:t>
            </a:r>
            <a:r>
              <a:rPr kumimoji="1" lang="ja-JP" altLang="en-US" sz="1600" b="1" dirty="0">
                <a:solidFill>
                  <a:schemeClr val="tx1"/>
                </a:solidFill>
              </a:rPr>
              <a:t>引き続き常勤職員として勤務</a:t>
            </a:r>
            <a:endParaRPr kumimoji="1" lang="ja-JP" altLang="en-US" b="1" dirty="0">
              <a:solidFill>
                <a:schemeClr val="tx1"/>
              </a:solidFill>
            </a:endParaRPr>
          </a:p>
        </p:txBody>
      </p:sp>
      <p:sp>
        <p:nvSpPr>
          <p:cNvPr id="90" name="正方形/長方形 89">
            <a:extLst>
              <a:ext uri="{FF2B5EF4-FFF2-40B4-BE49-F238E27FC236}">
                <a16:creationId xmlns:a16="http://schemas.microsoft.com/office/drawing/2014/main" id="{EB299EC1-1CAB-4AC6-A6AB-18E45ED0A4B0}"/>
              </a:ext>
            </a:extLst>
          </p:cNvPr>
          <p:cNvSpPr/>
          <p:nvPr/>
        </p:nvSpPr>
        <p:spPr>
          <a:xfrm>
            <a:off x="9462220" y="2024463"/>
            <a:ext cx="273468" cy="207128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91" name="矢印: 五方向 90">
            <a:extLst>
              <a:ext uri="{FF2B5EF4-FFF2-40B4-BE49-F238E27FC236}">
                <a16:creationId xmlns:a16="http://schemas.microsoft.com/office/drawing/2014/main" id="{54615EEF-E486-40F6-A20E-AB5DDB043394}"/>
              </a:ext>
            </a:extLst>
          </p:cNvPr>
          <p:cNvSpPr/>
          <p:nvPr/>
        </p:nvSpPr>
        <p:spPr>
          <a:xfrm>
            <a:off x="3705211" y="6147720"/>
            <a:ext cx="6008479" cy="362188"/>
          </a:xfrm>
          <a:prstGeom prst="homePlate">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lumMod val="85000"/>
                    <a:lumOff val="15000"/>
                  </a:schemeClr>
                </a:solidFill>
              </a:rPr>
              <a:t>　</a:t>
            </a:r>
            <a:r>
              <a:rPr kumimoji="1" lang="ja-JP" altLang="en-US" sz="1400" dirty="0">
                <a:solidFill>
                  <a:schemeClr val="tx1">
                    <a:lumMod val="85000"/>
                    <a:lumOff val="15000"/>
                  </a:schemeClr>
                </a:solidFill>
              </a:rPr>
              <a:t>退職し、公務外で活躍 等</a:t>
            </a:r>
            <a:endParaRPr kumimoji="1" lang="ja-JP" altLang="en-US" sz="1600" dirty="0">
              <a:solidFill>
                <a:schemeClr val="tx1">
                  <a:lumMod val="85000"/>
                  <a:lumOff val="15000"/>
                </a:schemeClr>
              </a:solidFill>
            </a:endParaRPr>
          </a:p>
        </p:txBody>
      </p:sp>
      <p:sp>
        <p:nvSpPr>
          <p:cNvPr id="93" name="矢印: 五方向 92">
            <a:extLst>
              <a:ext uri="{FF2B5EF4-FFF2-40B4-BE49-F238E27FC236}">
                <a16:creationId xmlns:a16="http://schemas.microsoft.com/office/drawing/2014/main" id="{9E47D5FD-3893-4F65-B0A6-8CADA546E4C8}"/>
              </a:ext>
            </a:extLst>
          </p:cNvPr>
          <p:cNvSpPr/>
          <p:nvPr/>
        </p:nvSpPr>
        <p:spPr>
          <a:xfrm>
            <a:off x="3705211" y="4445416"/>
            <a:ext cx="5698447" cy="468000"/>
          </a:xfrm>
          <a:prstGeom prst="homePlat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　</a:t>
            </a:r>
            <a:r>
              <a:rPr kumimoji="1" lang="ja-JP" altLang="en-US" sz="1400" dirty="0">
                <a:solidFill>
                  <a:schemeClr val="tx1"/>
                </a:solidFill>
              </a:rPr>
              <a:t>定年前再任用短時間勤務制</a:t>
            </a:r>
          </a:p>
        </p:txBody>
      </p:sp>
      <p:sp>
        <p:nvSpPr>
          <p:cNvPr id="94" name="矢印: 下 93">
            <a:extLst>
              <a:ext uri="{FF2B5EF4-FFF2-40B4-BE49-F238E27FC236}">
                <a16:creationId xmlns:a16="http://schemas.microsoft.com/office/drawing/2014/main" id="{F3A4173E-97B3-4349-95D9-194E46F50418}"/>
              </a:ext>
            </a:extLst>
          </p:cNvPr>
          <p:cNvSpPr/>
          <p:nvPr/>
        </p:nvSpPr>
        <p:spPr>
          <a:xfrm>
            <a:off x="6087760" y="3925371"/>
            <a:ext cx="322637" cy="520045"/>
          </a:xfrm>
          <a:prstGeom prst="down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矢印: 下 95">
            <a:extLst>
              <a:ext uri="{FF2B5EF4-FFF2-40B4-BE49-F238E27FC236}">
                <a16:creationId xmlns:a16="http://schemas.microsoft.com/office/drawing/2014/main" id="{EC071182-3484-44B6-BE3B-B347039FF140}"/>
              </a:ext>
            </a:extLst>
          </p:cNvPr>
          <p:cNvSpPr/>
          <p:nvPr/>
        </p:nvSpPr>
        <p:spPr>
          <a:xfrm rot="10800000">
            <a:off x="7982640" y="4054871"/>
            <a:ext cx="322636" cy="520045"/>
          </a:xfrm>
          <a:prstGeom prst="downArrow">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9D77066E-3B76-4926-98B2-71965E1EE810}"/>
              </a:ext>
            </a:extLst>
          </p:cNvPr>
          <p:cNvSpPr/>
          <p:nvPr/>
        </p:nvSpPr>
        <p:spPr>
          <a:xfrm>
            <a:off x="7956585" y="4207671"/>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98" name="正方形/長方形 97">
            <a:extLst>
              <a:ext uri="{FF2B5EF4-FFF2-40B4-BE49-F238E27FC236}">
                <a16:creationId xmlns:a16="http://schemas.microsoft.com/office/drawing/2014/main" id="{F82F52C5-F7FC-4D4B-BFF3-EF53FA126C71}"/>
              </a:ext>
            </a:extLst>
          </p:cNvPr>
          <p:cNvSpPr/>
          <p:nvPr/>
        </p:nvSpPr>
        <p:spPr>
          <a:xfrm>
            <a:off x="6062034" y="398122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101" name="Rectangle 142">
            <a:extLst>
              <a:ext uri="{FF2B5EF4-FFF2-40B4-BE49-F238E27FC236}">
                <a16:creationId xmlns:a16="http://schemas.microsoft.com/office/drawing/2014/main" id="{097E8D1D-202C-4A1C-AC39-69295F83BD4C}"/>
              </a:ext>
            </a:extLst>
          </p:cNvPr>
          <p:cNvSpPr/>
          <p:nvPr/>
        </p:nvSpPr>
        <p:spPr>
          <a:xfrm>
            <a:off x="4974333" y="3789582"/>
            <a:ext cx="2560610" cy="222314"/>
          </a:xfrm>
          <a:prstGeom prst="rect">
            <a:avLst/>
          </a:prstGeom>
          <a:ln>
            <a:noFill/>
          </a:ln>
        </p:spPr>
        <p:txBody>
          <a:bodyPr vert="horz" lIns="0" tIns="0" rIns="0" bIns="0" rtlCol="0">
            <a:noAutofit/>
          </a:bodyPr>
          <a:lstStyle/>
          <a:p>
            <a:pPr algn="ctr">
              <a:lnSpc>
                <a:spcPct val="107000"/>
              </a:lnSpc>
              <a:spcAft>
                <a:spcPts val="650"/>
              </a:spcAft>
            </a:pPr>
            <a:r>
              <a:rPr lang="ja-JP" altLang="en-US" sz="1000" b="1" dirty="0">
                <a:latin typeface="HG丸ｺﾞｼｯｸM-PRO" panose="020F0600000000000000" pitchFamily="50" charset="-128"/>
                <a:ea typeface="HG丸ｺﾞｼｯｸM-PRO" panose="020F0600000000000000" pitchFamily="50" charset="-128"/>
              </a:rPr>
              <a:t>年度ごとに定年前再任用短時間勤務申込み可</a:t>
            </a:r>
          </a:p>
        </p:txBody>
      </p:sp>
      <p:sp>
        <p:nvSpPr>
          <p:cNvPr id="105" name="Rectangle 142">
            <a:extLst>
              <a:ext uri="{FF2B5EF4-FFF2-40B4-BE49-F238E27FC236}">
                <a16:creationId xmlns:a16="http://schemas.microsoft.com/office/drawing/2014/main" id="{8A380B40-333D-48B9-83E1-05E9A6948A33}"/>
              </a:ext>
            </a:extLst>
          </p:cNvPr>
          <p:cNvSpPr/>
          <p:nvPr/>
        </p:nvSpPr>
        <p:spPr>
          <a:xfrm>
            <a:off x="1477297" y="1481941"/>
            <a:ext cx="638461" cy="266418"/>
          </a:xfrm>
          <a:prstGeom prst="rect">
            <a:avLst/>
          </a:prstGeom>
          <a:ln>
            <a:noFill/>
          </a:ln>
        </p:spPr>
        <p:txBody>
          <a:bodyPr vert="horz" lIns="0" tIns="0" rIns="0" bIns="0" rtlCol="0">
            <a:noAutofit/>
          </a:bodyPr>
          <a:lstStyle/>
          <a:p>
            <a:pPr>
              <a:lnSpc>
                <a:spcPct val="107000"/>
              </a:lnSpc>
              <a:spcAft>
                <a:spcPts val="650"/>
              </a:spcAft>
            </a:pPr>
            <a:r>
              <a:rPr lang="en-US" altLang="ja-JP"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625" kern="100" dirty="0">
                <a:solidFill>
                  <a:srgbClr val="000000"/>
                </a:solidFill>
                <a:latin typeface="Calibri" panose="020F0502020204030204" pitchFamily="34" charset="0"/>
                <a:ea typeface="Meiryo UI" panose="020B0604030504040204" pitchFamily="50" charset="-128"/>
                <a:cs typeface="Meiryo UI" panose="020B0604030504040204" pitchFamily="50" charset="-128"/>
              </a:rPr>
              <a:t>歳</a:t>
            </a:r>
            <a:endParaRPr lang="ja-JP" altLang="en-US" sz="894" kern="100" dirty="0">
              <a:solidFill>
                <a:srgbClr val="000000"/>
              </a:solidFill>
              <a:latin typeface="Calibri" panose="020F0502020204030204" pitchFamily="34" charset="0"/>
              <a:ea typeface="Calibri" panose="020F0502020204030204" pitchFamily="34" charset="0"/>
            </a:endParaRPr>
          </a:p>
        </p:txBody>
      </p:sp>
      <p:sp>
        <p:nvSpPr>
          <p:cNvPr id="119" name="正方形/長方形 118">
            <a:extLst>
              <a:ext uri="{FF2B5EF4-FFF2-40B4-BE49-F238E27FC236}">
                <a16:creationId xmlns:a16="http://schemas.microsoft.com/office/drawing/2014/main" id="{2D17540B-0EA1-4146-9CB4-74CEA014DF19}"/>
              </a:ext>
            </a:extLst>
          </p:cNvPr>
          <p:cNvSpPr/>
          <p:nvPr/>
        </p:nvSpPr>
        <p:spPr>
          <a:xfrm>
            <a:off x="3359227" y="4438792"/>
            <a:ext cx="256433" cy="226423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j-ea"/>
                <a:ea typeface="+mj-ea"/>
              </a:rPr>
              <a:t>退</a:t>
            </a:r>
            <a:endParaRPr lang="en-US" altLang="ja-JP" sz="1400" b="1" dirty="0">
              <a:solidFill>
                <a:schemeClr val="bg1"/>
              </a:solidFill>
              <a:latin typeface="+mj-ea"/>
              <a:ea typeface="+mj-ea"/>
            </a:endParaRPr>
          </a:p>
          <a:p>
            <a:pPr algn="ctr"/>
            <a:r>
              <a:rPr lang="ja-JP" altLang="en-US" sz="1400" b="1" dirty="0">
                <a:solidFill>
                  <a:schemeClr val="bg1"/>
                </a:solidFill>
                <a:latin typeface="+mj-ea"/>
                <a:ea typeface="+mj-ea"/>
              </a:rPr>
              <a:t>職</a:t>
            </a:r>
            <a:endParaRPr lang="en-US" altLang="ja-JP" sz="1400" b="1" dirty="0">
              <a:solidFill>
                <a:schemeClr val="bg1"/>
              </a:solidFill>
              <a:latin typeface="+mj-ea"/>
              <a:ea typeface="+mj-ea"/>
            </a:endParaRPr>
          </a:p>
        </p:txBody>
      </p:sp>
      <p:sp>
        <p:nvSpPr>
          <p:cNvPr id="120" name="吹き出し: 四角形 119">
            <a:extLst>
              <a:ext uri="{FF2B5EF4-FFF2-40B4-BE49-F238E27FC236}">
                <a16:creationId xmlns:a16="http://schemas.microsoft.com/office/drawing/2014/main" id="{C5518A8F-5F0A-42EE-8CD0-6608C7CD477B}"/>
              </a:ext>
            </a:extLst>
          </p:cNvPr>
          <p:cNvSpPr/>
          <p:nvPr/>
        </p:nvSpPr>
        <p:spPr>
          <a:xfrm>
            <a:off x="7993481" y="1917579"/>
            <a:ext cx="1410177" cy="256797"/>
          </a:xfrm>
          <a:prstGeom prst="wedgeRectCallout">
            <a:avLst>
              <a:gd name="adj1" fmla="val 48362"/>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121" name="吹き出し: 四角形 120">
            <a:extLst>
              <a:ext uri="{FF2B5EF4-FFF2-40B4-BE49-F238E27FC236}">
                <a16:creationId xmlns:a16="http://schemas.microsoft.com/office/drawing/2014/main" id="{CA70A4DE-8BA5-4920-84AE-62A532F7E72F}"/>
              </a:ext>
            </a:extLst>
          </p:cNvPr>
          <p:cNvSpPr/>
          <p:nvPr/>
        </p:nvSpPr>
        <p:spPr>
          <a:xfrm>
            <a:off x="3648872" y="4219251"/>
            <a:ext cx="1410177" cy="256797"/>
          </a:xfrm>
          <a:prstGeom prst="wedgeRectCallout">
            <a:avLst>
              <a:gd name="adj1" fmla="val -51605"/>
              <a:gd name="adj2" fmla="val 103081"/>
            </a:avLst>
          </a:prstGeom>
          <a:ln>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退職手当支給</a:t>
            </a:r>
          </a:p>
        </p:txBody>
      </p:sp>
      <p:sp>
        <p:nvSpPr>
          <p:cNvPr id="2" name="スライド番号プレースホルダー 1">
            <a:extLst>
              <a:ext uri="{FF2B5EF4-FFF2-40B4-BE49-F238E27FC236}">
                <a16:creationId xmlns:a16="http://schemas.microsoft.com/office/drawing/2014/main" id="{7FEF8942-881B-4E9F-B90F-9321D6D2479F}"/>
              </a:ext>
            </a:extLst>
          </p:cNvPr>
          <p:cNvSpPr>
            <a:spLocks noGrp="1"/>
          </p:cNvSpPr>
          <p:nvPr>
            <p:ph type="sldNum" sz="quarter" idx="12"/>
          </p:nvPr>
        </p:nvSpPr>
        <p:spPr/>
        <p:txBody>
          <a:bodyPr/>
          <a:lstStyle/>
          <a:p>
            <a:fld id="{5B6709DF-EC61-433D-BD3A-50B4378470A9}" type="slidenum">
              <a:rPr kumimoji="1" lang="ja-JP" altLang="en-US" smtClean="0"/>
              <a:t>9</a:t>
            </a:fld>
            <a:endParaRPr kumimoji="1" lang="ja-JP" altLang="en-US"/>
          </a:p>
        </p:txBody>
      </p:sp>
      <p:grpSp>
        <p:nvGrpSpPr>
          <p:cNvPr id="54" name="グループ化 53">
            <a:extLst>
              <a:ext uri="{FF2B5EF4-FFF2-40B4-BE49-F238E27FC236}">
                <a16:creationId xmlns:a16="http://schemas.microsoft.com/office/drawing/2014/main" id="{8DE2BB2A-6B1E-4A34-B069-45055404FCAB}"/>
              </a:ext>
            </a:extLst>
          </p:cNvPr>
          <p:cNvGrpSpPr/>
          <p:nvPr/>
        </p:nvGrpSpPr>
        <p:grpSpPr>
          <a:xfrm>
            <a:off x="110393" y="1567819"/>
            <a:ext cx="3207243" cy="5368604"/>
            <a:chOff x="110393" y="1567819"/>
            <a:chExt cx="3207243" cy="5368604"/>
          </a:xfrm>
        </p:grpSpPr>
        <p:grpSp>
          <p:nvGrpSpPr>
            <p:cNvPr id="55" name="グループ化 54">
              <a:extLst>
                <a:ext uri="{FF2B5EF4-FFF2-40B4-BE49-F238E27FC236}">
                  <a16:creationId xmlns:a16="http://schemas.microsoft.com/office/drawing/2014/main" id="{51E23264-1145-4239-AB5D-14018783011E}"/>
                </a:ext>
              </a:extLst>
            </p:cNvPr>
            <p:cNvGrpSpPr/>
            <p:nvPr/>
          </p:nvGrpSpPr>
          <p:grpSpPr>
            <a:xfrm>
              <a:off x="110393" y="1942338"/>
              <a:ext cx="1233999" cy="4810621"/>
              <a:chOff x="110393" y="1942338"/>
              <a:chExt cx="1233999" cy="4810621"/>
            </a:xfrm>
          </p:grpSpPr>
          <p:sp>
            <p:nvSpPr>
              <p:cNvPr id="69" name="正方形/長方形 68">
                <a:extLst>
                  <a:ext uri="{FF2B5EF4-FFF2-40B4-BE49-F238E27FC236}">
                    <a16:creationId xmlns:a16="http://schemas.microsoft.com/office/drawing/2014/main" id="{A3C98247-09E1-44A8-97C1-6583A4236968}"/>
                  </a:ext>
                </a:extLst>
              </p:cNvPr>
              <p:cNvSpPr/>
              <p:nvPr/>
            </p:nvSpPr>
            <p:spPr>
              <a:xfrm>
                <a:off x="217176" y="2028892"/>
                <a:ext cx="999545" cy="468076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j-ea"/>
                    <a:ea typeface="+mj-ea"/>
                  </a:rPr>
                  <a:t>情報提供</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a:t>
                </a:r>
                <a:endParaRPr lang="en-US" altLang="ja-JP" sz="1400" dirty="0">
                  <a:solidFill>
                    <a:schemeClr val="tx1"/>
                  </a:solidFill>
                  <a:latin typeface="+mj-ea"/>
                  <a:ea typeface="+mj-ea"/>
                </a:endParaRPr>
              </a:p>
              <a:p>
                <a:pPr algn="ctr"/>
                <a:r>
                  <a:rPr lang="ja-JP" altLang="en-US" sz="1400" dirty="0">
                    <a:solidFill>
                      <a:schemeClr val="tx1"/>
                    </a:solidFill>
                    <a:latin typeface="+mj-ea"/>
                    <a:ea typeface="+mj-ea"/>
                  </a:rPr>
                  <a:t>意思確認</a:t>
                </a:r>
              </a:p>
            </p:txBody>
          </p:sp>
          <p:sp>
            <p:nvSpPr>
              <p:cNvPr id="70" name="Rectangle 142">
                <a:extLst>
                  <a:ext uri="{FF2B5EF4-FFF2-40B4-BE49-F238E27FC236}">
                    <a16:creationId xmlns:a16="http://schemas.microsoft.com/office/drawing/2014/main" id="{43EBBDA9-ED57-43C9-BFC9-6BAAF1C624EA}"/>
                  </a:ext>
                </a:extLst>
              </p:cNvPr>
              <p:cNvSpPr/>
              <p:nvPr/>
            </p:nvSpPr>
            <p:spPr>
              <a:xfrm>
                <a:off x="210102" y="4780208"/>
                <a:ext cx="1025589" cy="266418"/>
              </a:xfrm>
              <a:prstGeom prst="rect">
                <a:avLst/>
              </a:prstGeom>
              <a:ln>
                <a:noFill/>
              </a:ln>
            </p:spPr>
            <p:txBody>
              <a:bodyPr vert="horz" lIns="0" tIns="0" rIns="0" bIns="0" rtlCol="0">
                <a:noAutofit/>
              </a:bodyPr>
              <a:lstStyle/>
              <a:p>
                <a:pPr algn="ctr">
                  <a:lnSpc>
                    <a:spcPct val="107000"/>
                  </a:lnSpc>
                  <a:spcAft>
                    <a:spcPts val="650"/>
                  </a:spcAft>
                </a:pP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r>
                  <a:rPr lang="ja-JP" altLang="en-US"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働き方の選択</a:t>
                </a:r>
                <a:r>
                  <a:rPr lang="en-US" altLang="ja-JP" sz="1200" b="1" kern="100" dirty="0">
                    <a:solidFill>
                      <a:srgbClr val="FF0000"/>
                    </a:solidFill>
                    <a:latin typeface="Calibri" panose="020F0502020204030204" pitchFamily="34" charset="0"/>
                    <a:ea typeface="Meiryo UI" panose="020B0604030504040204" pitchFamily="50" charset="-128"/>
                    <a:cs typeface="Meiryo UI" panose="020B0604030504040204" pitchFamily="50" charset="-128"/>
                  </a:rPr>
                  <a:t>】</a:t>
                </a:r>
                <a:endParaRPr lang="ja-JP" altLang="en-US" sz="600" b="1" kern="100" dirty="0">
                  <a:solidFill>
                    <a:srgbClr val="FF0000"/>
                  </a:solidFill>
                  <a:latin typeface="Calibri" panose="020F0502020204030204" pitchFamily="34" charset="0"/>
                  <a:ea typeface="Calibri" panose="020F0502020204030204" pitchFamily="34" charset="0"/>
                </a:endParaRPr>
              </a:p>
            </p:txBody>
          </p:sp>
          <p:sp>
            <p:nvSpPr>
              <p:cNvPr id="71" name="正方形/長方形 70">
                <a:extLst>
                  <a:ext uri="{FF2B5EF4-FFF2-40B4-BE49-F238E27FC236}">
                    <a16:creationId xmlns:a16="http://schemas.microsoft.com/office/drawing/2014/main" id="{94CAF15C-CC40-45E5-8DC3-6C5E12BFFC31}"/>
                  </a:ext>
                </a:extLst>
              </p:cNvPr>
              <p:cNvSpPr/>
              <p:nvPr/>
            </p:nvSpPr>
            <p:spPr>
              <a:xfrm>
                <a:off x="110393" y="1942338"/>
                <a:ext cx="1233999" cy="4810621"/>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56" name="グループ化 55">
              <a:extLst>
                <a:ext uri="{FF2B5EF4-FFF2-40B4-BE49-F238E27FC236}">
                  <a16:creationId xmlns:a16="http://schemas.microsoft.com/office/drawing/2014/main" id="{6302FE05-D861-4A03-9B85-ED3D6452A06B}"/>
                </a:ext>
              </a:extLst>
            </p:cNvPr>
            <p:cNvGrpSpPr/>
            <p:nvPr/>
          </p:nvGrpSpPr>
          <p:grpSpPr>
            <a:xfrm>
              <a:off x="1370611" y="1567819"/>
              <a:ext cx="1947025" cy="5368604"/>
              <a:chOff x="1370611" y="1567819"/>
              <a:chExt cx="1947025" cy="5368604"/>
            </a:xfrm>
          </p:grpSpPr>
          <p:grpSp>
            <p:nvGrpSpPr>
              <p:cNvPr id="57" name="グループ化 56">
                <a:extLst>
                  <a:ext uri="{FF2B5EF4-FFF2-40B4-BE49-F238E27FC236}">
                    <a16:creationId xmlns:a16="http://schemas.microsoft.com/office/drawing/2014/main" id="{0CB396B3-9FC1-4F51-86D5-167DBD0E291B}"/>
                  </a:ext>
                </a:extLst>
              </p:cNvPr>
              <p:cNvGrpSpPr/>
              <p:nvPr/>
            </p:nvGrpSpPr>
            <p:grpSpPr>
              <a:xfrm>
                <a:off x="2052266" y="4438792"/>
                <a:ext cx="1175355" cy="1186462"/>
                <a:chOff x="2376222" y="4437995"/>
                <a:chExt cx="1175355" cy="1186462"/>
              </a:xfrm>
            </p:grpSpPr>
            <p:sp>
              <p:nvSpPr>
                <p:cNvPr id="67" name="正方形/長方形 66">
                  <a:extLst>
                    <a:ext uri="{FF2B5EF4-FFF2-40B4-BE49-F238E27FC236}">
                      <a16:creationId xmlns:a16="http://schemas.microsoft.com/office/drawing/2014/main" id="{5F755DBA-BFF0-46E2-89BC-ADB917B4E7E4}"/>
                    </a:ext>
                  </a:extLst>
                </p:cNvPr>
                <p:cNvSpPr/>
                <p:nvPr/>
              </p:nvSpPr>
              <p:spPr>
                <a:xfrm>
                  <a:off x="2376222" y="4437995"/>
                  <a:ext cx="1175355" cy="118646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8" name="Rectangle 119">
                  <a:extLst>
                    <a:ext uri="{FF2B5EF4-FFF2-40B4-BE49-F238E27FC236}">
                      <a16:creationId xmlns:a16="http://schemas.microsoft.com/office/drawing/2014/main" id="{D50FE8BB-C8CD-4371-8498-735FDBFD27C8}"/>
                    </a:ext>
                  </a:extLst>
                </p:cNvPr>
                <p:cNvSpPr/>
                <p:nvPr/>
              </p:nvSpPr>
              <p:spPr>
                <a:xfrm>
                  <a:off x="2402569" y="4717936"/>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短時間で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grpSp>
            <p:nvGrpSpPr>
              <p:cNvPr id="58" name="グループ化 57">
                <a:extLst>
                  <a:ext uri="{FF2B5EF4-FFF2-40B4-BE49-F238E27FC236}">
                    <a16:creationId xmlns:a16="http://schemas.microsoft.com/office/drawing/2014/main" id="{B0D6E9C6-D6E3-457A-8E97-A636B5F74CC2}"/>
                  </a:ext>
                </a:extLst>
              </p:cNvPr>
              <p:cNvGrpSpPr/>
              <p:nvPr/>
            </p:nvGrpSpPr>
            <p:grpSpPr>
              <a:xfrm>
                <a:off x="2051392" y="5992500"/>
                <a:ext cx="1175355" cy="943923"/>
                <a:chOff x="2387220" y="6006918"/>
                <a:chExt cx="1175355" cy="943923"/>
              </a:xfrm>
            </p:grpSpPr>
            <p:sp>
              <p:nvSpPr>
                <p:cNvPr id="65" name="正方形/長方形 64">
                  <a:extLst>
                    <a:ext uri="{FF2B5EF4-FFF2-40B4-BE49-F238E27FC236}">
                      <a16:creationId xmlns:a16="http://schemas.microsoft.com/office/drawing/2014/main" id="{EB62988F-FEFE-45AA-973C-3AE93B653E20}"/>
                    </a:ext>
                  </a:extLst>
                </p:cNvPr>
                <p:cNvSpPr/>
                <p:nvPr/>
              </p:nvSpPr>
              <p:spPr>
                <a:xfrm>
                  <a:off x="2387220" y="6006918"/>
                  <a:ext cx="1175355" cy="70273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6" name="Rectangle 119">
                  <a:extLst>
                    <a:ext uri="{FF2B5EF4-FFF2-40B4-BE49-F238E27FC236}">
                      <a16:creationId xmlns:a16="http://schemas.microsoft.com/office/drawing/2014/main" id="{4A0E07FE-1213-4618-8283-43C409F62E51}"/>
                    </a:ext>
                  </a:extLst>
                </p:cNvPr>
                <p:cNvSpPr/>
                <p:nvPr/>
              </p:nvSpPr>
              <p:spPr>
                <a:xfrm>
                  <a:off x="2414551" y="6164215"/>
                  <a:ext cx="1141228"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公立学校では</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働かない</a:t>
                  </a:r>
                </a:p>
              </p:txBody>
            </p:sp>
          </p:grpSp>
          <p:grpSp>
            <p:nvGrpSpPr>
              <p:cNvPr id="59" name="グループ化 58">
                <a:extLst>
                  <a:ext uri="{FF2B5EF4-FFF2-40B4-BE49-F238E27FC236}">
                    <a16:creationId xmlns:a16="http://schemas.microsoft.com/office/drawing/2014/main" id="{92C0592F-1456-4B5A-8A56-D2942B6B8D71}"/>
                  </a:ext>
                </a:extLst>
              </p:cNvPr>
              <p:cNvGrpSpPr/>
              <p:nvPr/>
            </p:nvGrpSpPr>
            <p:grpSpPr>
              <a:xfrm>
                <a:off x="2057581" y="2017118"/>
                <a:ext cx="1175355" cy="2026641"/>
                <a:chOff x="2376222" y="2028892"/>
                <a:chExt cx="1175355" cy="2026641"/>
              </a:xfrm>
            </p:grpSpPr>
            <p:sp>
              <p:nvSpPr>
                <p:cNvPr id="63" name="正方形/長方形 62">
                  <a:extLst>
                    <a:ext uri="{FF2B5EF4-FFF2-40B4-BE49-F238E27FC236}">
                      <a16:creationId xmlns:a16="http://schemas.microsoft.com/office/drawing/2014/main" id="{B61FA0EF-6B43-4520-8F00-AF0A60528381}"/>
                    </a:ext>
                  </a:extLst>
                </p:cNvPr>
                <p:cNvSpPr/>
                <p:nvPr/>
              </p:nvSpPr>
              <p:spPr>
                <a:xfrm>
                  <a:off x="2376222" y="2028892"/>
                  <a:ext cx="1175355" cy="202664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latin typeface="+mj-ea"/>
                    <a:ea typeface="+mj-ea"/>
                  </a:endParaRPr>
                </a:p>
              </p:txBody>
            </p:sp>
            <p:sp>
              <p:nvSpPr>
                <p:cNvPr id="64" name="Rectangle 119">
                  <a:extLst>
                    <a:ext uri="{FF2B5EF4-FFF2-40B4-BE49-F238E27FC236}">
                      <a16:creationId xmlns:a16="http://schemas.microsoft.com/office/drawing/2014/main" id="{63CE29E6-AC6B-43F7-BFE5-3AC6DC9AC968}"/>
                    </a:ext>
                  </a:extLst>
                </p:cNvPr>
                <p:cNvSpPr/>
                <p:nvPr/>
              </p:nvSpPr>
              <p:spPr>
                <a:xfrm>
                  <a:off x="2376222" y="2756852"/>
                  <a:ext cx="1146407" cy="786626"/>
                </a:xfrm>
                <a:prstGeom prst="rect">
                  <a:avLst/>
                </a:prstGeom>
                <a:ln>
                  <a:noFill/>
                </a:ln>
              </p:spPr>
              <p:txBody>
                <a:bodyPr vert="horz" lIns="0" tIns="0" rIns="0" bIns="0" rtlCol="0">
                  <a:noAutofit/>
                </a:bodyPr>
                <a:lstStyle/>
                <a:p>
                  <a:pPr algn="ctr">
                    <a:lnSpc>
                      <a:spcPts val="1300"/>
                    </a:lnSpc>
                    <a:spcAft>
                      <a:spcPts val="650"/>
                    </a:spcAft>
                  </a:pPr>
                  <a:r>
                    <a:rPr lang="ja-JP" altLang="en-US" sz="1400" b="1" dirty="0">
                      <a:latin typeface="+mj-ea"/>
                      <a:ea typeface="+mj-ea"/>
                    </a:rPr>
                    <a:t>公立学校で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フルタイムで</a:t>
                  </a:r>
                  <a:endParaRPr lang="en-US" altLang="ja-JP" sz="1400" b="1" dirty="0">
                    <a:latin typeface="+mj-ea"/>
                    <a:ea typeface="+mj-ea"/>
                  </a:endParaRPr>
                </a:p>
                <a:p>
                  <a:pPr algn="ctr">
                    <a:lnSpc>
                      <a:spcPts val="1300"/>
                    </a:lnSpc>
                    <a:spcAft>
                      <a:spcPts val="650"/>
                    </a:spcAft>
                  </a:pPr>
                  <a:r>
                    <a:rPr lang="ja-JP" altLang="en-US" sz="1400" b="1" dirty="0">
                      <a:latin typeface="+mj-ea"/>
                      <a:ea typeface="+mj-ea"/>
                    </a:rPr>
                    <a:t>働く</a:t>
                  </a:r>
                </a:p>
              </p:txBody>
            </p:sp>
          </p:grpSp>
          <p:sp>
            <p:nvSpPr>
              <p:cNvPr id="60" name="左中かっこ 59">
                <a:extLst>
                  <a:ext uri="{FF2B5EF4-FFF2-40B4-BE49-F238E27FC236}">
                    <a16:creationId xmlns:a16="http://schemas.microsoft.com/office/drawing/2014/main" id="{D2CBFE3C-1D78-499A-9E7F-CBA0DBF976B6}"/>
                  </a:ext>
                </a:extLst>
              </p:cNvPr>
              <p:cNvSpPr/>
              <p:nvPr/>
            </p:nvSpPr>
            <p:spPr>
              <a:xfrm>
                <a:off x="1370611" y="1958340"/>
                <a:ext cx="546001" cy="4763136"/>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1" name="Rectangle 142">
                <a:extLst>
                  <a:ext uri="{FF2B5EF4-FFF2-40B4-BE49-F238E27FC236}">
                    <a16:creationId xmlns:a16="http://schemas.microsoft.com/office/drawing/2014/main" id="{B1C86D84-C987-42EF-B4AD-9C65FD74A19C}"/>
                  </a:ext>
                </a:extLst>
              </p:cNvPr>
              <p:cNvSpPr/>
              <p:nvPr/>
            </p:nvSpPr>
            <p:spPr>
              <a:xfrm>
                <a:off x="2129336" y="1567819"/>
                <a:ext cx="1025589" cy="393560"/>
              </a:xfrm>
              <a:prstGeom prst="rect">
                <a:avLst/>
              </a:prstGeom>
              <a:ln>
                <a:noFill/>
              </a:ln>
            </p:spPr>
            <p:txBody>
              <a:bodyPr vert="horz" lIns="0" tIns="0" rIns="0" bIns="0" rtlCol="0">
                <a:noAutofit/>
              </a:bodyPr>
              <a:lstStyle/>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選択した</a:t>
                </a:r>
                <a:r>
                  <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60</a:t>
                </a: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歳</a:t>
                </a:r>
                <a:endParaRPr lang="en-US" altLang="ja-JP"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endParaRPr>
              </a:p>
              <a:p>
                <a:pPr algn="ctr"/>
                <a:r>
                  <a:rPr lang="ja-JP" altLang="en-US" sz="1200" b="1" kern="100" dirty="0">
                    <a:solidFill>
                      <a:srgbClr val="00B050"/>
                    </a:solidFill>
                    <a:latin typeface="Calibri" panose="020F0502020204030204" pitchFamily="34" charset="0"/>
                    <a:ea typeface="Meiryo UI" panose="020B0604030504040204" pitchFamily="50" charset="-128"/>
                    <a:cs typeface="Meiryo UI" panose="020B0604030504040204" pitchFamily="50" charset="-128"/>
                  </a:rPr>
                  <a:t>以降の働き方</a:t>
                </a:r>
                <a:endParaRPr lang="ja-JP" altLang="en-US" sz="600" b="1" kern="100" dirty="0">
                  <a:solidFill>
                    <a:srgbClr val="00B050"/>
                  </a:solidFill>
                  <a:latin typeface="Calibri" panose="020F0502020204030204" pitchFamily="34" charset="0"/>
                  <a:ea typeface="Calibri" panose="020F0502020204030204" pitchFamily="34" charset="0"/>
                </a:endParaRPr>
              </a:p>
            </p:txBody>
          </p:sp>
          <p:sp>
            <p:nvSpPr>
              <p:cNvPr id="62" name="正方形/長方形 61">
                <a:extLst>
                  <a:ext uri="{FF2B5EF4-FFF2-40B4-BE49-F238E27FC236}">
                    <a16:creationId xmlns:a16="http://schemas.microsoft.com/office/drawing/2014/main" id="{1DB22DD4-EEA3-42CE-B206-931EB1AEC680}"/>
                  </a:ext>
                </a:extLst>
              </p:cNvPr>
              <p:cNvSpPr/>
              <p:nvPr/>
            </p:nvSpPr>
            <p:spPr>
              <a:xfrm>
                <a:off x="1977021" y="1958341"/>
                <a:ext cx="1340615" cy="4783474"/>
              </a:xfrm>
              <a:prstGeom prst="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sp>
        <p:nvSpPr>
          <p:cNvPr id="74" name="Rectangle 142">
            <a:extLst>
              <a:ext uri="{FF2B5EF4-FFF2-40B4-BE49-F238E27FC236}">
                <a16:creationId xmlns:a16="http://schemas.microsoft.com/office/drawing/2014/main" id="{46D34F59-8927-4803-8156-691C7F0E246F}"/>
              </a:ext>
            </a:extLst>
          </p:cNvPr>
          <p:cNvSpPr/>
          <p:nvPr/>
        </p:nvSpPr>
        <p:spPr>
          <a:xfrm>
            <a:off x="4001488" y="5738557"/>
            <a:ext cx="2053041" cy="276815"/>
          </a:xfrm>
          <a:prstGeom prst="rect">
            <a:avLst/>
          </a:prstGeom>
          <a:solidFill>
            <a:schemeClr val="bg1"/>
          </a:solidFill>
          <a:ln>
            <a:noFill/>
          </a:ln>
        </p:spPr>
        <p:txBody>
          <a:bodyPr vert="horz" lIns="0" tIns="0" rIns="0" bIns="0" rtlCol="0">
            <a:noAutofit/>
          </a:bodyPr>
          <a:lstStyle/>
          <a:p>
            <a:pPr algn="ctr"/>
            <a:r>
              <a:rPr lang="en-US" altLang="ja-JP" sz="900" b="1" dirty="0">
                <a:latin typeface="HG丸ｺﾞｼｯｸM-PRO" panose="020F0600000000000000" pitchFamily="50" charset="-128"/>
                <a:ea typeface="HG丸ｺﾞｼｯｸM-PRO" panose="020F0600000000000000" pitchFamily="50" charset="-128"/>
              </a:rPr>
              <a:t>60</a:t>
            </a:r>
            <a:r>
              <a:rPr lang="ja-JP" altLang="en-US" sz="900" b="1" dirty="0">
                <a:latin typeface="HG丸ｺﾞｼｯｸM-PRO" panose="020F0600000000000000" pitchFamily="50" charset="-128"/>
                <a:ea typeface="HG丸ｺﾞｼｯｸM-PRO" panose="020F0600000000000000" pitchFamily="50" charset="-128"/>
              </a:rPr>
              <a:t>歳以降に退職した場合は年度ごとに</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latin typeface="HG丸ｺﾞｼｯｸM-PRO" panose="020F0600000000000000" pitchFamily="50" charset="-128"/>
                <a:ea typeface="HG丸ｺﾞｼｯｸM-PRO" panose="020F0600000000000000" pitchFamily="50" charset="-128"/>
              </a:rPr>
              <a:t>定年前再任用短時間勤務申込み可</a:t>
            </a:r>
            <a:endParaRPr lang="en-US" altLang="ja-JP" sz="900" b="1" dirty="0">
              <a:latin typeface="HG丸ｺﾞｼｯｸM-PRO" panose="020F0600000000000000" pitchFamily="50" charset="-128"/>
              <a:ea typeface="HG丸ｺﾞｼｯｸM-PRO" panose="020F0600000000000000" pitchFamily="50" charset="-128"/>
            </a:endParaRPr>
          </a:p>
          <a:p>
            <a:pPr algn="ctr"/>
            <a:r>
              <a:rPr lang="ja-JP" altLang="en-US" sz="900" b="1" dirty="0">
                <a:solidFill>
                  <a:srgbClr val="FF0000"/>
                </a:solidFill>
                <a:latin typeface="HG丸ｺﾞｼｯｸM-PRO" panose="020F0600000000000000" pitchFamily="50" charset="-128"/>
                <a:ea typeface="HG丸ｺﾞｼｯｸM-PRO" panose="020F0600000000000000" pitchFamily="50" charset="-128"/>
              </a:rPr>
              <a:t>（</a:t>
            </a:r>
            <a:r>
              <a:rPr lang="en-US" altLang="ja-JP" sz="900" b="1" dirty="0">
                <a:solidFill>
                  <a:srgbClr val="FF0000"/>
                </a:solidFill>
                <a:latin typeface="HG丸ｺﾞｼｯｸM-PRO" panose="020F0600000000000000" pitchFamily="50" charset="-128"/>
                <a:ea typeface="HG丸ｺﾞｼｯｸM-PRO" panose="020F0600000000000000" pitchFamily="50" charset="-128"/>
              </a:rPr>
              <a:t>60</a:t>
            </a:r>
            <a:r>
              <a:rPr lang="ja-JP" altLang="en-US" sz="900" b="1" dirty="0">
                <a:solidFill>
                  <a:srgbClr val="FF0000"/>
                </a:solidFill>
                <a:latin typeface="HG丸ｺﾞｼｯｸM-PRO" panose="020F0600000000000000" pitchFamily="50" charset="-128"/>
                <a:ea typeface="HG丸ｺﾞｼｯｸM-PRO" panose="020F0600000000000000" pitchFamily="50" charset="-128"/>
              </a:rPr>
              <a:t>歳より前に退職した場合は不可）</a:t>
            </a:r>
          </a:p>
        </p:txBody>
      </p:sp>
      <p:sp>
        <p:nvSpPr>
          <p:cNvPr id="84" name="矢印: 五方向 83">
            <a:extLst>
              <a:ext uri="{FF2B5EF4-FFF2-40B4-BE49-F238E27FC236}">
                <a16:creationId xmlns:a16="http://schemas.microsoft.com/office/drawing/2014/main" id="{FB3233CD-32E5-4DFE-9EA0-A16643E2E34B}"/>
              </a:ext>
            </a:extLst>
          </p:cNvPr>
          <p:cNvSpPr/>
          <p:nvPr/>
        </p:nvSpPr>
        <p:spPr>
          <a:xfrm>
            <a:off x="3705210" y="5153496"/>
            <a:ext cx="6030477" cy="468000"/>
          </a:xfrm>
          <a:prstGeom prst="homePlat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　非常勤講師等</a:t>
            </a:r>
            <a:endParaRPr lang="en-US" altLang="ja-JP" sz="1400" dirty="0">
              <a:solidFill>
                <a:schemeClr val="tx1"/>
              </a:solidFill>
            </a:endParaRPr>
          </a:p>
          <a:p>
            <a:r>
              <a:rPr kumimoji="1" lang="ja-JP" altLang="en-US" sz="800" dirty="0">
                <a:solidFill>
                  <a:schemeClr val="tx1"/>
                </a:solidFill>
              </a:rPr>
              <a:t>（</a:t>
            </a:r>
            <a:r>
              <a:rPr kumimoji="1" lang="en-US" altLang="ja-JP" sz="800" dirty="0">
                <a:solidFill>
                  <a:schemeClr val="tx1"/>
                </a:solidFill>
              </a:rPr>
              <a:t>※</a:t>
            </a:r>
            <a:r>
              <a:rPr kumimoji="1" lang="ja-JP" altLang="en-US" sz="800" dirty="0">
                <a:solidFill>
                  <a:schemeClr val="tx1"/>
                </a:solidFill>
              </a:rPr>
              <a:t>任用があるかどうかは確約されない）</a:t>
            </a:r>
            <a:endParaRPr kumimoji="1" lang="en-US" altLang="ja-JP" sz="1000" dirty="0">
              <a:solidFill>
                <a:schemeClr val="tx1"/>
              </a:solidFill>
            </a:endParaRPr>
          </a:p>
        </p:txBody>
      </p:sp>
      <p:sp>
        <p:nvSpPr>
          <p:cNvPr id="95" name="矢印: 下 94">
            <a:extLst>
              <a:ext uri="{FF2B5EF4-FFF2-40B4-BE49-F238E27FC236}">
                <a16:creationId xmlns:a16="http://schemas.microsoft.com/office/drawing/2014/main" id="{2B9B491F-6867-45D0-AD5D-B8807E578DEA}"/>
              </a:ext>
            </a:extLst>
          </p:cNvPr>
          <p:cNvSpPr/>
          <p:nvPr/>
        </p:nvSpPr>
        <p:spPr>
          <a:xfrm rot="10800000">
            <a:off x="8321881" y="4061592"/>
            <a:ext cx="298937" cy="1150488"/>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正方形/長方形 96">
            <a:extLst>
              <a:ext uri="{FF2B5EF4-FFF2-40B4-BE49-F238E27FC236}">
                <a16:creationId xmlns:a16="http://schemas.microsoft.com/office/drawing/2014/main" id="{6B289F2A-0017-4350-B6EE-D2339D59A894}"/>
              </a:ext>
            </a:extLst>
          </p:cNvPr>
          <p:cNvSpPr/>
          <p:nvPr/>
        </p:nvSpPr>
        <p:spPr>
          <a:xfrm>
            <a:off x="8289225" y="419776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85" name="矢印: 下 84">
            <a:extLst>
              <a:ext uri="{FF2B5EF4-FFF2-40B4-BE49-F238E27FC236}">
                <a16:creationId xmlns:a16="http://schemas.microsoft.com/office/drawing/2014/main" id="{7501D805-F051-4159-93D0-C3E0BB6015B2}"/>
              </a:ext>
            </a:extLst>
          </p:cNvPr>
          <p:cNvSpPr/>
          <p:nvPr/>
        </p:nvSpPr>
        <p:spPr>
          <a:xfrm rot="10800000">
            <a:off x="8665787" y="4061592"/>
            <a:ext cx="298937" cy="2086126"/>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a:extLst>
              <a:ext uri="{FF2B5EF4-FFF2-40B4-BE49-F238E27FC236}">
                <a16:creationId xmlns:a16="http://schemas.microsoft.com/office/drawing/2014/main" id="{EC031BD2-3BCF-4032-BEB3-A52F5291CAD9}"/>
              </a:ext>
            </a:extLst>
          </p:cNvPr>
          <p:cNvSpPr/>
          <p:nvPr/>
        </p:nvSpPr>
        <p:spPr>
          <a:xfrm>
            <a:off x="8628860" y="4192094"/>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600" b="1" dirty="0">
                <a:solidFill>
                  <a:srgbClr val="FF0000"/>
                </a:solidFill>
              </a:rPr>
              <a:t>×</a:t>
            </a:r>
            <a:endParaRPr kumimoji="1" lang="ja-JP" altLang="en-US" sz="3600" b="1" dirty="0">
              <a:solidFill>
                <a:srgbClr val="FF0000"/>
              </a:solidFill>
            </a:endParaRPr>
          </a:p>
        </p:txBody>
      </p:sp>
      <p:sp>
        <p:nvSpPr>
          <p:cNvPr id="103" name="Rectangle 142">
            <a:extLst>
              <a:ext uri="{FF2B5EF4-FFF2-40B4-BE49-F238E27FC236}">
                <a16:creationId xmlns:a16="http://schemas.microsoft.com/office/drawing/2014/main" id="{8A85C216-63EF-47FC-9E13-A8BFCAA5CC98}"/>
              </a:ext>
            </a:extLst>
          </p:cNvPr>
          <p:cNvSpPr/>
          <p:nvPr/>
        </p:nvSpPr>
        <p:spPr>
          <a:xfrm>
            <a:off x="7739250" y="4492929"/>
            <a:ext cx="1464198" cy="139714"/>
          </a:xfrm>
          <a:prstGeom prst="rect">
            <a:avLst/>
          </a:prstGeom>
          <a:noFill/>
          <a:ln>
            <a:noFill/>
          </a:ln>
        </p:spPr>
        <p:txBody>
          <a:bodyPr vert="horz" lIns="0" tIns="0" rIns="0" bIns="0" rtlCol="0">
            <a:noAutofit/>
          </a:bodyPr>
          <a:lstStyle/>
          <a:p>
            <a:pPr algn="ctr">
              <a:lnSpc>
                <a:spcPts val="800"/>
              </a:lnSpc>
              <a:spcAft>
                <a:spcPts val="650"/>
              </a:spcAft>
            </a:pPr>
            <a:r>
              <a:rPr lang="ja-JP" altLang="en-US" sz="1000" b="1" dirty="0">
                <a:solidFill>
                  <a:srgbClr val="FF0000"/>
                </a:solidFill>
                <a:latin typeface="HG丸ｺﾞｼｯｸM-PRO" panose="020F0600000000000000" pitchFamily="50" charset="-128"/>
                <a:ea typeface="HG丸ｺﾞｼｯｸM-PRO" panose="020F0600000000000000" pitchFamily="50" charset="-128"/>
              </a:rPr>
              <a:t>退職しているため不可</a:t>
            </a:r>
          </a:p>
        </p:txBody>
      </p:sp>
      <p:sp>
        <p:nvSpPr>
          <p:cNvPr id="7" name="矢印: 下 6">
            <a:extLst>
              <a:ext uri="{FF2B5EF4-FFF2-40B4-BE49-F238E27FC236}">
                <a16:creationId xmlns:a16="http://schemas.microsoft.com/office/drawing/2014/main" id="{F6E85851-0E32-4047-B4CB-B78C86842328}"/>
              </a:ext>
            </a:extLst>
          </p:cNvPr>
          <p:cNvSpPr/>
          <p:nvPr/>
        </p:nvSpPr>
        <p:spPr>
          <a:xfrm rot="10800000">
            <a:off x="6101767" y="4913415"/>
            <a:ext cx="353590" cy="1234303"/>
          </a:xfrm>
          <a:prstGeom prst="down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60BA1F89-7CD5-4719-B3BE-995EBF8E531E}"/>
              </a:ext>
            </a:extLst>
          </p:cNvPr>
          <p:cNvSpPr/>
          <p:nvPr/>
        </p:nvSpPr>
        <p:spPr>
          <a:xfrm>
            <a:off x="6085182" y="5817089"/>
            <a:ext cx="374744" cy="34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0000"/>
                </a:solidFill>
              </a:rPr>
              <a:t>〇</a:t>
            </a:r>
          </a:p>
        </p:txBody>
      </p:sp>
      <p:sp>
        <p:nvSpPr>
          <p:cNvPr id="87" name="正方形/長方形 86">
            <a:extLst>
              <a:ext uri="{FF2B5EF4-FFF2-40B4-BE49-F238E27FC236}">
                <a16:creationId xmlns:a16="http://schemas.microsoft.com/office/drawing/2014/main" id="{781B8280-EDA5-458E-868D-B391F6A59F50}"/>
              </a:ext>
            </a:extLst>
          </p:cNvPr>
          <p:cNvSpPr/>
          <p:nvPr/>
        </p:nvSpPr>
        <p:spPr>
          <a:xfrm>
            <a:off x="9460263" y="4099198"/>
            <a:ext cx="273468" cy="989276"/>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b="1" dirty="0">
                <a:solidFill>
                  <a:schemeClr val="tx1"/>
                </a:solidFill>
                <a:latin typeface="+mj-ea"/>
                <a:ea typeface="+mj-ea"/>
              </a:rPr>
              <a:t>定年退職相当年齢</a:t>
            </a:r>
            <a:endParaRPr lang="en-US" altLang="ja-JP" sz="700" b="1" dirty="0">
              <a:solidFill>
                <a:schemeClr val="tx1"/>
              </a:solidFill>
              <a:latin typeface="+mj-ea"/>
              <a:ea typeface="+mj-ea"/>
            </a:endParaRPr>
          </a:p>
        </p:txBody>
      </p:sp>
    </p:spTree>
    <p:extLst>
      <p:ext uri="{BB962C8B-B14F-4D97-AF65-F5344CB8AC3E}">
        <p14:creationId xmlns:p14="http://schemas.microsoft.com/office/powerpoint/2010/main" val="20441270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3E7916579E48942A578B93BD249C02F" ma:contentTypeVersion="17" ma:contentTypeDescription="新しいドキュメントを作成します。" ma:contentTypeScope="" ma:versionID="124fb84f1d6814bdddb7cf94604c9776">
  <xsd:schema xmlns:xsd="http://www.w3.org/2001/XMLSchema" xmlns:xs="http://www.w3.org/2001/XMLSchema" xmlns:p="http://schemas.microsoft.com/office/2006/metadata/properties" xmlns:ns2="1f739fab-6d78-413b-bdfb-b8e4b081b506" xmlns:ns3="0cfd19f7-9a31-48f1-a827-fb01c45dd146" targetNamespace="http://schemas.microsoft.com/office/2006/metadata/properties" ma:root="true" ma:fieldsID="976301e6305108f8b7d4e823f8f5a02a" ns2:_="" ns3:_="">
    <xsd:import namespace="1f739fab-6d78-413b-bdfb-b8e4b081b506"/>
    <xsd:import namespace="0cfd19f7-9a31-48f1-a827-fb01c45dd14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2:TaxCatchAll" minOccurs="0"/>
                <xsd:element ref="ns3:MediaServiceGenerationTime" minOccurs="0"/>
                <xsd:element ref="ns3:MediaServiceEventHashCode" minOccurs="0"/>
                <xsd:element ref="ns3:lcf76f155ced4ddcb4097134ff3c332f"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739fab-6d78-413b-bdfb-b8e4b081b506"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eb220b93-50e7-4b3f-9b7b-fcdd0378adff}" ma:internalName="TaxCatchAll" ma:showField="CatchAllData" ma:web="1f739fab-6d78-413b-bdfb-b8e4b081b50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fd19f7-9a31-48f1-a827-fb01c45dd14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462c662f-fcd5-4c16-8282-839128f5194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F13360-A045-4A5F-B0D3-68D5C9D0563C}">
  <ds:schemaRefs>
    <ds:schemaRef ds:uri="http://schemas.microsoft.com/sharepoint/v3/contenttype/forms"/>
  </ds:schemaRefs>
</ds:datastoreItem>
</file>

<file path=customXml/itemProps2.xml><?xml version="1.0" encoding="utf-8"?>
<ds:datastoreItem xmlns:ds="http://schemas.openxmlformats.org/officeDocument/2006/customXml" ds:itemID="{B0027DEB-2696-43D5-9A77-1CEEDA0879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739fab-6d78-413b-bdfb-b8e4b081b506"/>
    <ds:schemaRef ds:uri="0cfd19f7-9a31-48f1-a827-fb01c45dd1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10895</TotalTime>
  <Words>12028</Words>
  <Application>Microsoft Office PowerPoint</Application>
  <PresentationFormat>A4 210 x 297 mm</PresentationFormat>
  <Paragraphs>1776</Paragraphs>
  <Slides>47</Slides>
  <Notes>8</Notes>
  <HiddenSlides>0</HiddenSlides>
  <MMClips>0</MMClips>
  <ScaleCrop>false</ScaleCrop>
  <HeadingPairs>
    <vt:vector size="6" baseType="variant">
      <vt:variant>
        <vt:lpstr>使用されているフォント</vt:lpstr>
      </vt:variant>
      <vt:variant>
        <vt:i4>18</vt:i4>
      </vt:variant>
      <vt:variant>
        <vt:lpstr>テーマ</vt:lpstr>
      </vt:variant>
      <vt:variant>
        <vt:i4>1</vt:i4>
      </vt:variant>
      <vt:variant>
        <vt:lpstr>スライド タイトル</vt:lpstr>
      </vt:variant>
      <vt:variant>
        <vt:i4>47</vt:i4>
      </vt:variant>
    </vt:vector>
  </HeadingPairs>
  <TitlesOfParts>
    <vt:vector size="66" baseType="lpstr">
      <vt:lpstr>Arial Unicode MS</vt:lpstr>
      <vt:lpstr>ＤＦ特太ゴシック体</vt:lpstr>
      <vt:lpstr>ＤＨＰ平成ゴシックW5</vt:lpstr>
      <vt:lpstr>ＤＨＰ平成明朝体W3</vt:lpstr>
      <vt:lpstr>HG丸ｺﾞｼｯｸM-PRO</vt:lpstr>
      <vt:lpstr>Meiryo UI</vt:lpstr>
      <vt:lpstr>ＭＳ Ｐゴシック</vt:lpstr>
      <vt:lpstr>ＭＳ ゴシック</vt:lpstr>
      <vt:lpstr>ＭＳ 明朝</vt:lpstr>
      <vt:lpstr>メイリオ</vt:lpstr>
      <vt:lpstr>游ゴシック</vt:lpstr>
      <vt:lpstr>游ゴシック Light</vt:lpstr>
      <vt:lpstr>游明朝</vt:lpstr>
      <vt:lpstr>Arial</vt:lpstr>
      <vt:lpstr>Arial Narrow</vt:lpstr>
      <vt:lpstr>Calibri</vt:lpstr>
      <vt:lpstr>Times New Roman</vt:lpstr>
      <vt:lpstr>Wingdings</vt:lpstr>
      <vt:lpstr>Office テーマ</vt:lpstr>
      <vt:lpstr>教職員の６０歳以降の働き方  － 定年引上げに伴う任用・給与等の制度について － </vt:lpstr>
      <vt:lpstr>PowerPoint プレゼンテーション</vt:lpstr>
      <vt:lpstr>PowerPoint プレゼンテーション</vt:lpstr>
      <vt:lpstr>１　定年の段階的な引上げ </vt:lpstr>
      <vt:lpstr>PowerPoint プレゼンテーション</vt:lpstr>
      <vt:lpstr>２　６０歳以降の勤務選択の流れ </vt:lpstr>
      <vt:lpstr>PowerPoint プレゼンテーション</vt:lpstr>
      <vt:lpstr>PowerPoint プレゼンテーション</vt:lpstr>
      <vt:lpstr>PowerPoint プレゼンテーション</vt:lpstr>
      <vt:lpstr>PowerPoint プレゼンテーション</vt:lpstr>
      <vt:lpstr>３　６０歳以降の職務内容 </vt:lpstr>
      <vt:lpstr>PowerPoint プレゼンテーション</vt:lpstr>
      <vt:lpstr>PowerPoint プレゼンテーション</vt:lpstr>
      <vt:lpstr>４　管理監督職勤務上限年齢制（役職定年制） </vt:lpstr>
      <vt:lpstr>PowerPoint プレゼンテーション</vt:lpstr>
      <vt:lpstr>PowerPoint プレゼンテーション</vt:lpstr>
      <vt:lpstr>５　定年前再任用短時間勤務制及び暫定再任用制度 </vt:lpstr>
      <vt:lpstr>PowerPoint プレゼンテーション</vt:lpstr>
      <vt:lpstr>PowerPoint プレゼンテーション</vt:lpstr>
      <vt:lpstr>PowerPoint プレゼンテーション</vt:lpstr>
      <vt:lpstr>PowerPoint プレゼンテーション</vt:lpstr>
      <vt:lpstr>６　給料・諸手当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７　退職手当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８　年金と健康保険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９　情報提供・意思確認制度 </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（学人）松田 圭市</cp:lastModifiedBy>
  <cp:revision>735</cp:revision>
  <cp:lastPrinted>2024-08-15T02:35:58Z</cp:lastPrinted>
  <dcterms:created xsi:type="dcterms:W3CDTF">2021-10-29T06:24:43Z</dcterms:created>
  <dcterms:modified xsi:type="dcterms:W3CDTF">2024-09-05T05:55:28Z</dcterms:modified>
  <cp:contentStatus/>
</cp:coreProperties>
</file>