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270" r:id="rId3"/>
    <p:sldId id="257" r:id="rId4"/>
    <p:sldId id="259" r:id="rId5"/>
    <p:sldId id="260" r:id="rId6"/>
    <p:sldId id="261" r:id="rId7"/>
    <p:sldId id="262" r:id="rId8"/>
    <p:sldId id="263" r:id="rId9"/>
    <p:sldId id="265" r:id="rId10"/>
    <p:sldId id="266" r:id="rId11"/>
    <p:sldId id="264" r:id="rId12"/>
    <p:sldId id="258" r:id="rId13"/>
    <p:sldId id="268"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FF0066"/>
    <a:srgbClr val="774F27"/>
    <a:srgbClr val="623003"/>
    <a:srgbClr val="FFCC99"/>
    <a:srgbClr val="262626"/>
    <a:srgbClr val="61D45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3EEC1-696D-4414-82B7-B018F53CB5C3}" type="datetimeFigureOut">
              <a:rPr kumimoji="1" lang="ja-JP" altLang="en-US" smtClean="0"/>
              <a:t>2026/2/1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86F34-5B63-490D-A4D0-4AAFC318EB89}" type="slidenum">
              <a:rPr kumimoji="1" lang="ja-JP" altLang="en-US" smtClean="0"/>
              <a:t>‹#›</a:t>
            </a:fld>
            <a:endParaRPr kumimoji="1" lang="ja-JP" altLang="en-US"/>
          </a:p>
        </p:txBody>
      </p:sp>
    </p:spTree>
    <p:extLst>
      <p:ext uri="{BB962C8B-B14F-4D97-AF65-F5344CB8AC3E}">
        <p14:creationId xmlns:p14="http://schemas.microsoft.com/office/powerpoint/2010/main" val="82946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E86F34-5B63-490D-A4D0-4AAFC318EB89}" type="slidenum">
              <a:rPr kumimoji="1" lang="ja-JP" altLang="en-US" smtClean="0"/>
              <a:t>3</a:t>
            </a:fld>
            <a:endParaRPr kumimoji="1" lang="ja-JP" altLang="en-US"/>
          </a:p>
        </p:txBody>
      </p:sp>
    </p:spTree>
    <p:extLst>
      <p:ext uri="{BB962C8B-B14F-4D97-AF65-F5344CB8AC3E}">
        <p14:creationId xmlns:p14="http://schemas.microsoft.com/office/powerpoint/2010/main" val="68793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E86F34-5B63-490D-A4D0-4AAFC318EB89}" type="slidenum">
              <a:rPr kumimoji="1" lang="ja-JP" altLang="en-US" smtClean="0"/>
              <a:t>12</a:t>
            </a:fld>
            <a:endParaRPr kumimoji="1" lang="ja-JP" altLang="en-US"/>
          </a:p>
        </p:txBody>
      </p:sp>
    </p:spTree>
    <p:extLst>
      <p:ext uri="{BB962C8B-B14F-4D97-AF65-F5344CB8AC3E}">
        <p14:creationId xmlns:p14="http://schemas.microsoft.com/office/powerpoint/2010/main" val="16596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stretch>
            <a:fillRect/>
          </a:stretch>
        </p:blipFill>
        <p:spPr>
          <a:xfrm>
            <a:off x="7093" y="0"/>
            <a:ext cx="12177814" cy="6858000"/>
          </a:xfrm>
          <a:prstGeom prst="rect">
            <a:avLst/>
          </a:prstGeom>
        </p:spPr>
      </p:pic>
      <p:sp>
        <p:nvSpPr>
          <p:cNvPr id="2" name="Title 1"/>
          <p:cNvSpPr>
            <a:spLocks noGrp="1"/>
          </p:cNvSpPr>
          <p:nvPr>
            <p:ph type="ctrTitle"/>
          </p:nvPr>
        </p:nvSpPr>
        <p:spPr>
          <a:xfrm>
            <a:off x="1097280" y="119584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066800" y="4779344"/>
            <a:ext cx="10058400" cy="1143000"/>
          </a:xfrm>
        </p:spPr>
        <p:txBody>
          <a:bodyPr lIns="91440" rIns="91440">
            <a:normAutofit/>
          </a:bodyPr>
          <a:lstStyle>
            <a:lvl1pPr marL="0" indent="0" algn="l">
              <a:buNone/>
              <a:defRPr sz="3600" b="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smtClean="0"/>
              <a:t>マスター サブタイトルの書式設定</a:t>
            </a:r>
            <a:endParaRPr lang="en-US" dirty="0"/>
          </a:p>
        </p:txBody>
      </p:sp>
      <p:sp>
        <p:nvSpPr>
          <p:cNvPr id="4" name="Date Placeholder 3"/>
          <p:cNvSpPr>
            <a:spLocks noGrp="1"/>
          </p:cNvSpPr>
          <p:nvPr>
            <p:ph type="dt" sz="half" idx="10"/>
          </p:nvPr>
        </p:nvSpPr>
        <p:spPr/>
        <p:txBody>
          <a:bodyPr/>
          <a:lstStyle/>
          <a:p>
            <a:fld id="{5B2B7B32-A3C8-429B-ABA2-3291B77E3679}"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5375677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EB861F4-1C18-4D86-A3E0-507F3B8A8DAB}"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48089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F0590AB-838A-40BB-9476-FA0CAD38C845}"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42761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194F93-69E8-432F-AA6F-DDA25AC43690}"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1077894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C555F48-E979-4F6F-A107-EE766CBAE5E4}"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93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25FC851-9E9D-4CAE-B190-AE3A72FF5AEB}" type="datetime1">
              <a:rPr kumimoji="1" lang="ja-JP" altLang="en-US" smtClean="0"/>
              <a:t>2026/2/1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40940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EA45874-705A-4481-BCF4-B622CEB12CF2}" type="datetime1">
              <a:rPr kumimoji="1" lang="ja-JP" altLang="en-US" smtClean="0"/>
              <a:t>2026/2/1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8605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24D914E-A266-43D1-ACFB-2438C30E3286}" type="datetime1">
              <a:rPr kumimoji="1" lang="ja-JP" altLang="en-US" smtClean="0"/>
              <a:t>2026/2/1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lvl1pPr>
              <a:defRPr sz="2800"/>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18766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774F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305A78-029C-42CE-95D2-C16EF386A3F8}" type="datetime1">
              <a:rPr kumimoji="1" lang="ja-JP" altLang="en-US" smtClean="0"/>
              <a:t>2026/2/1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pic>
        <p:nvPicPr>
          <p:cNvPr id="2" name="図 1"/>
          <p:cNvPicPr>
            <a:picLocks noChangeAspect="1"/>
          </p:cNvPicPr>
          <p:nvPr userDrawn="1"/>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5" y="607566"/>
            <a:ext cx="12188825" cy="5734001"/>
          </a:xfrm>
          <a:prstGeom prst="rect">
            <a:avLst/>
          </a:prstGeom>
        </p:spPr>
      </p:pic>
    </p:spTree>
    <p:extLst>
      <p:ext uri="{BB962C8B-B14F-4D97-AF65-F5344CB8AC3E}">
        <p14:creationId xmlns:p14="http://schemas.microsoft.com/office/powerpoint/2010/main" val="272314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3AA8A7-1B78-4BF7-9471-2C86044A892F}" type="datetime1">
              <a:rPr kumimoji="1" lang="ja-JP" altLang="en-US" smtClean="0"/>
              <a:t>2026/2/1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7647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C4E1DCF-1C2C-44CC-9845-E3B50A7CCDB6}" type="datetime1">
              <a:rPr kumimoji="1" lang="ja-JP" altLang="en-US" smtClean="0"/>
              <a:t>2026/2/1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82764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コンテンツ プレースホルダー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flipH="1">
            <a:off x="181882" y="5588000"/>
            <a:ext cx="512807" cy="763248"/>
          </a:xfrm>
          <a:prstGeom prst="rect">
            <a:avLst/>
          </a:prstGeom>
        </p:spPr>
      </p:pic>
      <p:grpSp>
        <p:nvGrpSpPr>
          <p:cNvPr id="14" name="グループ化 13"/>
          <p:cNvGrpSpPr/>
          <p:nvPr userDrawn="1"/>
        </p:nvGrpSpPr>
        <p:grpSpPr>
          <a:xfrm>
            <a:off x="9535776" y="5513294"/>
            <a:ext cx="2322165" cy="902130"/>
            <a:chOff x="9535776" y="5513294"/>
            <a:chExt cx="2322165" cy="902130"/>
          </a:xfrm>
        </p:grpSpPr>
        <p:pic>
          <p:nvPicPr>
            <p:cNvPr id="8" name="図 7"/>
            <p:cNvPicPr>
              <a:picLocks noChangeAspect="1"/>
            </p:cNvPicPr>
            <p:nvPr userDrawn="1"/>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l="34454" t="18552" r="15372" b="32481"/>
            <a:stretch/>
          </p:blipFill>
          <p:spPr>
            <a:xfrm>
              <a:off x="10945906" y="5513294"/>
              <a:ext cx="912035" cy="890104"/>
            </a:xfrm>
            <a:prstGeom prst="rect">
              <a:avLst/>
            </a:prstGeom>
          </p:spPr>
        </p:pic>
        <p:pic>
          <p:nvPicPr>
            <p:cNvPr id="11" name="図 10"/>
            <p:cNvPicPr>
              <a:picLocks noChangeAspect="1"/>
            </p:cNvPicPr>
            <p:nvPr userDrawn="1"/>
          </p:nvPicPr>
          <p:blipFill rotWithShape="1">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l="43856" t="17059" r="19085" b="33137"/>
            <a:stretch/>
          </p:blipFill>
          <p:spPr>
            <a:xfrm>
              <a:off x="10515485" y="5540188"/>
              <a:ext cx="640196" cy="860369"/>
            </a:xfrm>
            <a:prstGeom prst="rect">
              <a:avLst/>
            </a:prstGeom>
          </p:spPr>
        </p:pic>
        <p:pic>
          <p:nvPicPr>
            <p:cNvPr id="12" name="図 11"/>
            <p:cNvPicPr>
              <a:picLocks noChangeAspect="1"/>
            </p:cNvPicPr>
            <p:nvPr userDrawn="1"/>
          </p:nvPicPr>
          <p:blipFill rotWithShape="1">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l="34454" t="18552" r="15372" b="32481"/>
            <a:stretch/>
          </p:blipFill>
          <p:spPr>
            <a:xfrm>
              <a:off x="10079611" y="5895988"/>
              <a:ext cx="532235" cy="519436"/>
            </a:xfrm>
            <a:prstGeom prst="rect">
              <a:avLst/>
            </a:prstGeom>
          </p:spPr>
        </p:pic>
        <p:pic>
          <p:nvPicPr>
            <p:cNvPr id="13" name="図 12"/>
            <p:cNvPicPr>
              <a:picLocks noChangeAspect="1"/>
            </p:cNvPicPr>
            <p:nvPr userDrawn="1"/>
          </p:nvPicPr>
          <p:blipFill rotWithShape="1">
            <a:blip r:embed="rId17" cstate="print">
              <a:duotone>
                <a:schemeClr val="accent1">
                  <a:shade val="45000"/>
                  <a:satMod val="135000"/>
                </a:schemeClr>
                <a:prstClr val="white"/>
              </a:duotone>
              <a:extLst>
                <a:ext uri="{28A0092B-C50C-407E-A947-70E740481C1C}">
                  <a14:useLocalDpi xmlns:a14="http://schemas.microsoft.com/office/drawing/2010/main" val="0"/>
                </a:ext>
              </a:extLst>
            </a:blip>
            <a:srcRect l="35621" t="22353" r="21438" b="32745"/>
            <a:stretch/>
          </p:blipFill>
          <p:spPr>
            <a:xfrm>
              <a:off x="9535776" y="5768545"/>
              <a:ext cx="604413" cy="632012"/>
            </a:xfrm>
            <a:prstGeom prst="rect">
              <a:avLst/>
            </a:prstGeom>
          </p:spPr>
        </p:pic>
      </p:grpSp>
      <p:sp>
        <p:nvSpPr>
          <p:cNvPr id="7" name="Rectangle 6"/>
          <p:cNvSpPr/>
          <p:nvPr/>
        </p:nvSpPr>
        <p:spPr>
          <a:xfrm>
            <a:off x="1" y="6400800"/>
            <a:ext cx="12192000" cy="457200"/>
          </a:xfrm>
          <a:prstGeom prst="rect">
            <a:avLst/>
          </a:prstGeom>
          <a:solidFill>
            <a:srgbClr val="774F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288671"/>
            <a:ext cx="10058400" cy="4580423"/>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CF29AF-6A6A-45C7-B97D-127C35D81E23}" type="datetime1">
              <a:rPr kumimoji="1" lang="ja-JP" altLang="en-US" smtClean="0"/>
              <a:t>2026/2/1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32891"/>
            <a:ext cx="1312025" cy="365125"/>
          </a:xfrm>
          <a:prstGeom prst="rect">
            <a:avLst/>
          </a:prstGeom>
        </p:spPr>
        <p:txBody>
          <a:bodyPr vert="horz" lIns="91440" tIns="45720" rIns="91440" bIns="45720" rtlCol="0" anchor="ctr"/>
          <a:lstStyle>
            <a:lvl1pPr algn="r">
              <a:defRPr sz="2800">
                <a:solidFill>
                  <a:srgbClr val="FFFFFF"/>
                </a:solidFill>
              </a:defRPr>
            </a:lvl1pPr>
          </a:lstStyle>
          <a:p>
            <a:fld id="{F8D8928E-AA9A-4D89-BC1F-A2C05AB4BD92}" type="slidenum">
              <a:rPr kumimoji="1" lang="ja-JP" altLang="en-US" smtClean="0"/>
              <a:t>‹#›</a:t>
            </a:fld>
            <a:endParaRPr kumimoji="1" lang="ja-JP" altLang="en-US" dirty="0"/>
          </a:p>
        </p:txBody>
      </p:sp>
      <p:cxnSp>
        <p:nvCxnSpPr>
          <p:cNvPr id="10" name="Straight Connector 9"/>
          <p:cNvCxnSpPr/>
          <p:nvPr/>
        </p:nvCxnSpPr>
        <p:spPr>
          <a:xfrm>
            <a:off x="1193532" y="128064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1" y="-26895"/>
            <a:ext cx="1494098" cy="1653989"/>
          </a:xfrm>
          <a:prstGeom prst="rect">
            <a:avLst/>
          </a:prstGeom>
        </p:spPr>
      </p:pic>
    </p:spTree>
    <p:extLst>
      <p:ext uri="{BB962C8B-B14F-4D97-AF65-F5344CB8AC3E}">
        <p14:creationId xmlns:p14="http://schemas.microsoft.com/office/powerpoint/2010/main" val="217446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kumimoji="1" sz="4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gif"/><Relationship Id="rId13" Type="http://schemas.openxmlformats.org/officeDocument/2006/relationships/image" Target="../media/image55.gif"/><Relationship Id="rId3" Type="http://schemas.openxmlformats.org/officeDocument/2006/relationships/image" Target="../media/image45.gif"/><Relationship Id="rId7" Type="http://schemas.openxmlformats.org/officeDocument/2006/relationships/image" Target="../media/image49.gif"/><Relationship Id="rId12" Type="http://schemas.openxmlformats.org/officeDocument/2006/relationships/image" Target="../media/image54.gif"/><Relationship Id="rId2" Type="http://schemas.openxmlformats.org/officeDocument/2006/relationships/image" Target="../media/image44.gif"/><Relationship Id="rId16" Type="http://schemas.openxmlformats.org/officeDocument/2006/relationships/image" Target="../media/image58.gif"/><Relationship Id="rId1" Type="http://schemas.openxmlformats.org/officeDocument/2006/relationships/slideLayout" Target="../slideLayouts/slideLayout6.xml"/><Relationship Id="rId6" Type="http://schemas.openxmlformats.org/officeDocument/2006/relationships/image" Target="../media/image48.gif"/><Relationship Id="rId11" Type="http://schemas.openxmlformats.org/officeDocument/2006/relationships/image" Target="../media/image53.gif"/><Relationship Id="rId5" Type="http://schemas.openxmlformats.org/officeDocument/2006/relationships/image" Target="../media/image47.gif"/><Relationship Id="rId15" Type="http://schemas.openxmlformats.org/officeDocument/2006/relationships/image" Target="../media/image57.gif"/><Relationship Id="rId10" Type="http://schemas.openxmlformats.org/officeDocument/2006/relationships/image" Target="../media/image52.gif"/><Relationship Id="rId4" Type="http://schemas.openxmlformats.org/officeDocument/2006/relationships/image" Target="../media/image46.gif"/><Relationship Id="rId9" Type="http://schemas.openxmlformats.org/officeDocument/2006/relationships/image" Target="../media/image51.gif"/><Relationship Id="rId14" Type="http://schemas.openxmlformats.org/officeDocument/2006/relationships/image" Target="../media/image5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25.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23.png"/><Relationship Id="rId17" Type="http://schemas.openxmlformats.org/officeDocument/2006/relationships/image" Target="../media/image40.png"/><Relationship Id="rId2" Type="http://schemas.openxmlformats.org/officeDocument/2006/relationships/image" Target="../media/image27.png"/><Relationship Id="rId16"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34.png"/><Relationship Id="rId19" Type="http://schemas.openxmlformats.org/officeDocument/2006/relationships/image" Target="../media/image42.png"/><Relationship Id="rId4" Type="http://schemas.openxmlformats.org/officeDocument/2006/relationships/image" Target="../media/image29.png"/><Relationship Id="rId9" Type="http://schemas.openxmlformats.org/officeDocument/2006/relationships/image" Target="../media/image25.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5609" y="1195842"/>
            <a:ext cx="11233673" cy="2892064"/>
          </a:xfrm>
        </p:spPr>
        <p:txBody>
          <a:bodyPr>
            <a:normAutofit/>
          </a:bodyPr>
          <a:lstStyle/>
          <a:p>
            <a:r>
              <a:rPr lang="ja-JP" altLang="en-US" sz="6600" dirty="0">
                <a:ln w="38100">
                  <a:solidFill>
                    <a:srgbClr val="262626"/>
                  </a:solidFill>
                </a:ln>
                <a:latin typeface="HG丸ｺﾞｼｯｸM-PRO" panose="020F0600000000000000" pitchFamily="50" charset="-128"/>
                <a:ea typeface="HG丸ｺﾞｼｯｸM-PRO" panose="020F0600000000000000" pitchFamily="50" charset="-128"/>
              </a:rPr>
              <a:t>こころ</a:t>
            </a:r>
            <a:r>
              <a:rPr lang="ja-JP" altLang="en-US" sz="6600" dirty="0" smtClean="0">
                <a:ln w="38100">
                  <a:solidFill>
                    <a:srgbClr val="262626"/>
                  </a:solidFill>
                </a:ln>
                <a:latin typeface="HG丸ｺﾞｼｯｸM-PRO" panose="020F0600000000000000" pitchFamily="50" charset="-128"/>
                <a:ea typeface="HG丸ｺﾞｼｯｸM-PRO" panose="020F0600000000000000" pitchFamily="50" charset="-128"/>
              </a:rPr>
              <a:t>の根っこを育てよう</a:t>
            </a:r>
            <a:endParaRPr kumimoji="1" lang="ja-JP" altLang="en-US" sz="6600" dirty="0">
              <a:ln w="38100">
                <a:solidFill>
                  <a:srgbClr val="262626"/>
                </a:solidFill>
              </a:ln>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505610" y="4087906"/>
            <a:ext cx="10058400" cy="1143000"/>
          </a:xfrm>
        </p:spPr>
        <p:txBody>
          <a:bodyPr>
            <a:normAutofit/>
          </a:bodyPr>
          <a:lstStyle/>
          <a:p>
            <a:r>
              <a:rPr kumimoji="1" lang="ja-JP" altLang="en-US" sz="4000" dirty="0" smtClean="0">
                <a:ln w="12700">
                  <a:solidFill>
                    <a:srgbClr val="262626"/>
                  </a:solidFill>
                </a:ln>
                <a:solidFill>
                  <a:srgbClr val="262626"/>
                </a:solidFill>
                <a:latin typeface="HG丸ｺﾞｼｯｸM-PRO" panose="020F0600000000000000" pitchFamily="50" charset="-128"/>
                <a:ea typeface="HG丸ｺﾞｼｯｸM-PRO" panose="020F0600000000000000" pitchFamily="50" charset="-128"/>
              </a:rPr>
              <a:t>～マザーツリーのひみつ～</a:t>
            </a:r>
            <a:endParaRPr kumimoji="1" lang="ja-JP" altLang="en-US" sz="4000" dirty="0">
              <a:ln w="12700">
                <a:solidFill>
                  <a:srgbClr val="262626"/>
                </a:solidFill>
              </a:ln>
              <a:solidFill>
                <a:srgbClr val="262626"/>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3316493" y="6145306"/>
            <a:ext cx="5559014" cy="584775"/>
          </a:xfrm>
          <a:prstGeom prst="rect">
            <a:avLst/>
          </a:prstGeom>
          <a:noFill/>
        </p:spPr>
        <p:txBody>
          <a:bodyPr wrap="square" rtlCol="0">
            <a:spAutoFit/>
          </a:bodyPr>
          <a:lstStyle/>
          <a:p>
            <a:pPr algn="ctr"/>
            <a:r>
              <a:rPr kumimoji="1" lang="ja-JP" altLang="en-US" sz="3200" b="1" dirty="0" smtClean="0">
                <a:latin typeface="HG丸ｺﾞｼｯｸM-PRO" panose="020F0600000000000000" pitchFamily="50" charset="-128"/>
                <a:ea typeface="HG丸ｺﾞｼｯｸM-PRO" panose="020F0600000000000000" pitchFamily="50" charset="-128"/>
              </a:rPr>
              <a:t>群馬県教育委員会</a:t>
            </a:r>
            <a:endParaRPr kumimoji="1" lang="ja-JP" altLang="en-US" sz="3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98923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菌根</a:t>
            </a:r>
            <a:r>
              <a:rPr lang="ja-JP" altLang="en-US" dirty="0" smtClean="0"/>
              <a:t>菌ネットワーク</a:t>
            </a:r>
            <a:endParaRPr kumimoji="1" lang="ja-JP" altLang="en-US" sz="3600"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10</a:t>
            </a:fld>
            <a:endParaRPr kumimoji="1" lang="ja-JP" altLang="en-US"/>
          </a:p>
        </p:txBody>
      </p:sp>
      <p:sp>
        <p:nvSpPr>
          <p:cNvPr id="9" name="テキスト ボックス 8"/>
          <p:cNvSpPr txBox="1"/>
          <p:nvPr/>
        </p:nvSpPr>
        <p:spPr>
          <a:xfrm>
            <a:off x="1169894" y="232816"/>
            <a:ext cx="1828800" cy="369332"/>
          </a:xfrm>
          <a:prstGeom prst="rect">
            <a:avLst/>
          </a:prstGeom>
          <a:noFill/>
        </p:spPr>
        <p:txBody>
          <a:bodyPr wrap="square" rtlCol="0">
            <a:spAutoFit/>
          </a:bodyPr>
          <a:lstStyle/>
          <a:p>
            <a:pPr algn="ctr"/>
            <a:r>
              <a:rPr kumimoji="1" lang="ja-JP" altLang="en-US" b="1" dirty="0" err="1" smtClean="0">
                <a:solidFill>
                  <a:srgbClr val="404040"/>
                </a:solidFill>
              </a:rPr>
              <a:t>きん</a:t>
            </a:r>
            <a:r>
              <a:rPr kumimoji="1" lang="ja-JP" altLang="en-US" b="1" dirty="0" smtClean="0">
                <a:solidFill>
                  <a:srgbClr val="404040"/>
                </a:solidFill>
              </a:rPr>
              <a:t>こんきん</a:t>
            </a:r>
            <a:endParaRPr kumimoji="1" lang="ja-JP" altLang="en-US" b="1" dirty="0">
              <a:solidFill>
                <a:srgbClr val="404040"/>
              </a:solidFill>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8" name="図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9" name="図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0" name="図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1" name="図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2" name="図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3" name="図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4" name="図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5" name="図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7" name="図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8" name="図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spTree>
    <p:extLst>
      <p:ext uri="{BB962C8B-B14F-4D97-AF65-F5344CB8AC3E}">
        <p14:creationId xmlns:p14="http://schemas.microsoft.com/office/powerpoint/2010/main" val="269014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0"/>
                                        <p:tgtEl>
                                          <p:spTgt spid="12"/>
                                        </p:tgtEl>
                                      </p:cBhvr>
                                    </p:animEffect>
                                  </p:childTnLst>
                                </p:cTn>
                              </p:par>
                            </p:childTnLst>
                          </p:cTn>
                        </p:par>
                        <p:par>
                          <p:cTn id="8" fill="hold">
                            <p:stCondLst>
                              <p:cond delay="3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3000"/>
                                        <p:tgtEl>
                                          <p:spTgt spid="14"/>
                                        </p:tgtEl>
                                      </p:cBhvr>
                                    </p:animEffect>
                                  </p:childTnLst>
                                </p:cTn>
                              </p:par>
                            </p:childTnLst>
                          </p:cTn>
                        </p:par>
                        <p:par>
                          <p:cTn id="12" fill="hold">
                            <p:stCondLst>
                              <p:cond delay="6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3000"/>
                                        <p:tgtEl>
                                          <p:spTgt spid="15"/>
                                        </p:tgtEl>
                                      </p:cBhvr>
                                    </p:animEffect>
                                  </p:childTnLst>
                                </p:cTn>
                              </p:par>
                            </p:childTnLst>
                          </p:cTn>
                        </p:par>
                        <p:par>
                          <p:cTn id="16" fill="hold">
                            <p:stCondLst>
                              <p:cond delay="90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3500"/>
                                        <p:tgtEl>
                                          <p:spTgt spid="16"/>
                                        </p:tgtEl>
                                      </p:cBhvr>
                                    </p:animEffect>
                                  </p:childTnLst>
                                </p:cTn>
                              </p:par>
                            </p:childTnLst>
                          </p:cTn>
                        </p:par>
                        <p:par>
                          <p:cTn id="20" fill="hold">
                            <p:stCondLst>
                              <p:cond delay="125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3500"/>
                                        <p:tgtEl>
                                          <p:spTgt spid="17"/>
                                        </p:tgtEl>
                                      </p:cBhvr>
                                    </p:animEffect>
                                  </p:childTnLst>
                                </p:cTn>
                              </p:par>
                            </p:childTnLst>
                          </p:cTn>
                        </p:par>
                        <p:par>
                          <p:cTn id="24" fill="hold">
                            <p:stCondLst>
                              <p:cond delay="160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3500"/>
                                        <p:tgtEl>
                                          <p:spTgt spid="18"/>
                                        </p:tgtEl>
                                      </p:cBhvr>
                                    </p:animEffect>
                                  </p:childTnLst>
                                </p:cTn>
                              </p:par>
                            </p:childTnLst>
                          </p:cTn>
                        </p:par>
                        <p:par>
                          <p:cTn id="28" fill="hold">
                            <p:stCondLst>
                              <p:cond delay="195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3500"/>
                                        <p:tgtEl>
                                          <p:spTgt spid="19"/>
                                        </p:tgtEl>
                                      </p:cBhvr>
                                    </p:animEffect>
                                  </p:childTnLst>
                                </p:cTn>
                              </p:par>
                            </p:childTnLst>
                          </p:cTn>
                        </p:par>
                        <p:par>
                          <p:cTn id="32" fill="hold">
                            <p:stCondLst>
                              <p:cond delay="23000"/>
                            </p:stCondLst>
                            <p:childTnLst>
                              <p:par>
                                <p:cTn id="33" presetID="2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3500"/>
                                        <p:tgtEl>
                                          <p:spTgt spid="20"/>
                                        </p:tgtEl>
                                      </p:cBhvr>
                                    </p:animEffect>
                                  </p:childTnLst>
                                </p:cTn>
                              </p:par>
                            </p:childTnLst>
                          </p:cTn>
                        </p:par>
                        <p:par>
                          <p:cTn id="36" fill="hold">
                            <p:stCondLst>
                              <p:cond delay="26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3500"/>
                                        <p:tgtEl>
                                          <p:spTgt spid="21"/>
                                        </p:tgtEl>
                                      </p:cBhvr>
                                    </p:animEffect>
                                  </p:childTnLst>
                                </p:cTn>
                              </p:par>
                            </p:childTnLst>
                          </p:cTn>
                        </p:par>
                        <p:par>
                          <p:cTn id="40" fill="hold">
                            <p:stCondLst>
                              <p:cond delay="300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3500"/>
                                        <p:tgtEl>
                                          <p:spTgt spid="22"/>
                                        </p:tgtEl>
                                      </p:cBhvr>
                                    </p:animEffect>
                                  </p:childTnLst>
                                </p:cTn>
                              </p:par>
                            </p:childTnLst>
                          </p:cTn>
                        </p:par>
                        <p:par>
                          <p:cTn id="44" fill="hold">
                            <p:stCondLst>
                              <p:cond delay="33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3500"/>
                                        <p:tgtEl>
                                          <p:spTgt spid="23"/>
                                        </p:tgtEl>
                                      </p:cBhvr>
                                    </p:animEffect>
                                  </p:childTnLst>
                                </p:cTn>
                              </p:par>
                            </p:childTnLst>
                          </p:cTn>
                        </p:par>
                        <p:par>
                          <p:cTn id="48" fill="hold">
                            <p:stCondLst>
                              <p:cond delay="370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3500"/>
                                        <p:tgtEl>
                                          <p:spTgt spid="24"/>
                                        </p:tgtEl>
                                      </p:cBhvr>
                                    </p:animEffect>
                                  </p:childTnLst>
                                </p:cTn>
                              </p:par>
                            </p:childTnLst>
                          </p:cTn>
                        </p:par>
                        <p:par>
                          <p:cTn id="52" fill="hold">
                            <p:stCondLst>
                              <p:cond delay="405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3500"/>
                                        <p:tgtEl>
                                          <p:spTgt spid="25"/>
                                        </p:tgtEl>
                                      </p:cBhvr>
                                    </p:animEffect>
                                  </p:childTnLst>
                                </p:cTn>
                              </p:par>
                            </p:childTnLst>
                          </p:cTn>
                        </p:par>
                        <p:par>
                          <p:cTn id="56" fill="hold">
                            <p:stCondLst>
                              <p:cond delay="4400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3500"/>
                                        <p:tgtEl>
                                          <p:spTgt spid="27"/>
                                        </p:tgtEl>
                                      </p:cBhvr>
                                    </p:animEffect>
                                  </p:childTnLst>
                                </p:cTn>
                              </p:par>
                            </p:childTnLst>
                          </p:cTn>
                        </p:par>
                        <p:par>
                          <p:cTn id="60" fill="hold">
                            <p:stCondLst>
                              <p:cond delay="475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3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こころ</a:t>
            </a:r>
            <a:r>
              <a:rPr lang="ja-JP" altLang="en-US" dirty="0" smtClean="0"/>
              <a:t>の森を味わおう</a:t>
            </a:r>
            <a:endParaRPr kumimoji="1" lang="ja-JP" altLang="en-US" dirty="0"/>
          </a:p>
        </p:txBody>
      </p:sp>
      <p:sp>
        <p:nvSpPr>
          <p:cNvPr id="3" name="コンテンツ プレースホルダー 2"/>
          <p:cNvSpPr>
            <a:spLocks noGrp="1"/>
          </p:cNvSpPr>
          <p:nvPr>
            <p:ph idx="1"/>
          </p:nvPr>
        </p:nvSpPr>
        <p:spPr>
          <a:xfrm>
            <a:off x="935915" y="1382800"/>
            <a:ext cx="10346168" cy="4937318"/>
          </a:xfrm>
        </p:spPr>
        <p:txBody>
          <a:bodyPr>
            <a:noAutofit/>
          </a:bodyPr>
          <a:lstStyle/>
          <a:p>
            <a:pPr>
              <a:lnSpc>
                <a:spcPts val="3000"/>
              </a:lnSpc>
              <a:spcBef>
                <a:spcPts val="0"/>
              </a:spcBef>
              <a:spcAft>
                <a:spcPts val="1800"/>
              </a:spcAft>
            </a:pPr>
            <a:r>
              <a:rPr kumimoji="1" lang="ja-JP" altLang="en-US" sz="2600" dirty="0" smtClean="0">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みんなで作った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こころの森</a:t>
            </a:r>
            <a:r>
              <a:rPr lang="ja-JP" altLang="en-US" sz="26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a:t>
            </a:r>
            <a:r>
              <a:rPr lang="ja-JP" altLang="en-US" sz="2600" dirty="0" smtClean="0">
                <a:latin typeface="HG丸ｺﾞｼｯｸM-PRO" panose="020F0600000000000000" pitchFamily="50" charset="-128"/>
                <a:ea typeface="HG丸ｺﾞｼｯｸM-PRO" panose="020F0600000000000000" pitchFamily="50" charset="-128"/>
              </a:rPr>
              <a:t>、</a:t>
            </a:r>
            <a:r>
              <a:rPr lang="ja-JP" altLang="en-US" sz="2600" dirty="0">
                <a:latin typeface="HG丸ｺﾞｼｯｸM-PRO" panose="020F0600000000000000" pitchFamily="50" charset="-128"/>
                <a:ea typeface="HG丸ｺﾞｼｯｸM-PRO" panose="020F0600000000000000" pitchFamily="50" charset="-128"/>
              </a:rPr>
              <a:t>もう一度</a:t>
            </a:r>
            <a:r>
              <a:rPr lang="ja-JP" altLang="en-US" sz="2600" dirty="0" smtClean="0">
                <a:latin typeface="HG丸ｺﾞｼｯｸM-PRO" panose="020F0600000000000000" pitchFamily="50" charset="-128"/>
                <a:ea typeface="HG丸ｺﾞｼｯｸM-PRO" panose="020F0600000000000000" pitchFamily="50" charset="-128"/>
              </a:rPr>
              <a:t>じっくり</a:t>
            </a:r>
            <a:r>
              <a:rPr lang="ja-JP" altLang="en-US" sz="2600" dirty="0">
                <a:latin typeface="HG丸ｺﾞｼｯｸM-PRO" panose="020F0600000000000000" pitchFamily="50" charset="-128"/>
                <a:ea typeface="HG丸ｺﾞｼｯｸM-PRO" panose="020F0600000000000000" pitchFamily="50" charset="-128"/>
              </a:rPr>
              <a:t>なが</a:t>
            </a:r>
            <a:r>
              <a:rPr lang="ja-JP" altLang="en-US" sz="2600" dirty="0" smtClean="0">
                <a:latin typeface="HG丸ｺﾞｼｯｸM-PRO" panose="020F0600000000000000" pitchFamily="50" charset="-128"/>
                <a:ea typeface="HG丸ｺﾞｼｯｸM-PRO" panose="020F0600000000000000" pitchFamily="50" charset="-128"/>
              </a:rPr>
              <a:t>めて</a:t>
            </a:r>
            <a:r>
              <a:rPr lang="ja-JP" altLang="en-US" sz="2600" dirty="0">
                <a:latin typeface="HG丸ｺﾞｼｯｸM-PRO" panose="020F0600000000000000" pitchFamily="50" charset="-128"/>
                <a:ea typeface="HG丸ｺﾞｼｯｸM-PRO" panose="020F0600000000000000" pitchFamily="50" charset="-128"/>
              </a:rPr>
              <a:t>みよう。</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ミクのこころには、</a:t>
            </a:r>
            <a:r>
              <a:rPr lang="ja-JP" altLang="en-US" sz="2600" b="1" dirty="0" err="1"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ば</a:t>
            </a:r>
            <a:r>
              <a:rPr lang="ja-JP" altLang="en-US" sz="26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いきんの</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ように見える もやもや </a:t>
            </a:r>
            <a:r>
              <a:rPr lang="ja-JP" altLang="en-US" sz="26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したなやみ</a:t>
            </a:r>
            <a:r>
              <a:rPr lang="ja-JP" altLang="en-US" sz="2600" dirty="0">
                <a:latin typeface="HG丸ｺﾞｼｯｸM-PRO" panose="020F0600000000000000" pitchFamily="50" charset="-128"/>
                <a:ea typeface="HG丸ｺﾞｼｯｸM-PRO" panose="020F0600000000000000" pitchFamily="50" charset="-128"/>
              </a:rPr>
              <a:t>が、たくさんありました</a:t>
            </a:r>
            <a:r>
              <a:rPr lang="ja-JP" altLang="en-US" sz="2600" dirty="0" smtClean="0">
                <a:latin typeface="HG丸ｺﾞｼｯｸM-PRO" panose="020F0600000000000000" pitchFamily="50" charset="-128"/>
                <a:ea typeface="HG丸ｺﾞｼｯｸM-PRO" panose="020F0600000000000000" pitchFamily="50" charset="-128"/>
              </a:rPr>
              <a:t>。</a:t>
            </a:r>
            <a:endParaRPr lang="en-US" altLang="ja-JP" sz="2600" dirty="0" smtClean="0">
              <a:latin typeface="HG丸ｺﾞｼｯｸM-PRO" panose="020F0600000000000000" pitchFamily="50" charset="-128"/>
              <a:ea typeface="HG丸ｺﾞｼｯｸM-PRO" panose="020F0600000000000000" pitchFamily="50" charset="-128"/>
            </a:endParaRPr>
          </a:p>
          <a:p>
            <a:pPr>
              <a:lnSpc>
                <a:spcPts val="3000"/>
              </a:lnSpc>
              <a:spcBef>
                <a:spcPts val="0"/>
              </a:spcBef>
              <a:spcAft>
                <a:spcPts val="1800"/>
              </a:spcAft>
            </a:pPr>
            <a:r>
              <a:rPr lang="ja-JP" altLang="en-US" sz="2600" dirty="0" smtClean="0">
                <a:latin typeface="HG丸ｺﾞｼｯｸM-PRO" panose="020F0600000000000000" pitchFamily="50" charset="-128"/>
                <a:ea typeface="HG丸ｺﾞｼｯｸM-PRO" panose="020F0600000000000000" pitchFamily="50" charset="-128"/>
              </a:rPr>
              <a:t>でも</a:t>
            </a:r>
            <a:r>
              <a:rPr lang="ja-JP" altLang="en-US" sz="2600" dirty="0">
                <a:latin typeface="HG丸ｺﾞｼｯｸM-PRO" panose="020F0600000000000000" pitchFamily="50" charset="-128"/>
                <a:ea typeface="HG丸ｺﾞｼｯｸM-PRO" panose="020F0600000000000000" pitchFamily="50" charset="-128"/>
              </a:rPr>
              <a:t>、その</a:t>
            </a:r>
            <a:r>
              <a:rPr lang="ja-JP" altLang="en-US" sz="2600" dirty="0" err="1" smtClean="0">
                <a:latin typeface="HG丸ｺﾞｼｯｸM-PRO" panose="020F0600000000000000" pitchFamily="50" charset="-128"/>
                <a:ea typeface="HG丸ｺﾞｼｯｸM-PRO" panose="020F0600000000000000" pitchFamily="50" charset="-128"/>
              </a:rPr>
              <a:t>ばい</a:t>
            </a:r>
            <a:r>
              <a:rPr lang="ja-JP" altLang="en-US" sz="2600" dirty="0" err="1">
                <a:latin typeface="HG丸ｺﾞｼｯｸM-PRO" panose="020F0600000000000000" pitchFamily="50" charset="-128"/>
                <a:ea typeface="HG丸ｺﾞｼｯｸM-PRO" panose="020F0600000000000000" pitchFamily="50" charset="-128"/>
              </a:rPr>
              <a:t>きん</a:t>
            </a:r>
            <a:r>
              <a:rPr lang="ja-JP" altLang="en-US" sz="2600" dirty="0" err="1" smtClean="0">
                <a:latin typeface="HG丸ｺﾞｼｯｸM-PRO" panose="020F0600000000000000" pitchFamily="50" charset="-128"/>
                <a:ea typeface="HG丸ｺﾞｼｯｸM-PRO" panose="020F0600000000000000" pitchFamily="50" charset="-128"/>
              </a:rPr>
              <a:t>を</a:t>
            </a:r>
            <a:r>
              <a:rPr lang="ja-JP" altLang="en-US" sz="2600" dirty="0" smtClean="0">
                <a:latin typeface="HG丸ｺﾞｼｯｸM-PRO" panose="020F0600000000000000" pitchFamily="50" charset="-128"/>
                <a:ea typeface="HG丸ｺﾞｼｯｸM-PRO" panose="020F0600000000000000" pitchFamily="50" charset="-128"/>
              </a:rPr>
              <a:t>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誰かにわかってもらえた </a:t>
            </a:r>
            <a:r>
              <a:rPr lang="ja-JP" altLang="en-US" sz="2600" dirty="0">
                <a:latin typeface="HG丸ｺﾞｼｯｸM-PRO" panose="020F0600000000000000" pitchFamily="50" charset="-128"/>
                <a:ea typeface="HG丸ｺﾞｼｯｸM-PRO" panose="020F0600000000000000" pitchFamily="50" charset="-128"/>
              </a:rPr>
              <a:t>とき、</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こんなに</a:t>
            </a:r>
            <a:r>
              <a:rPr lang="ja-JP" altLang="en-US" sz="2600" dirty="0" smtClean="0">
                <a:latin typeface="HG丸ｺﾞｼｯｸM-PRO" panose="020F0600000000000000" pitchFamily="50" charset="-128"/>
                <a:ea typeface="HG丸ｺﾞｼｯｸM-PRO" panose="020F0600000000000000" pitchFamily="50" charset="-128"/>
              </a:rPr>
              <a:t>もゆたか</a:t>
            </a:r>
            <a:r>
              <a:rPr lang="ja-JP" altLang="en-US" sz="2600" dirty="0">
                <a:latin typeface="HG丸ｺﾞｼｯｸM-PRO" panose="020F0600000000000000" pitchFamily="50" charset="-128"/>
                <a:ea typeface="HG丸ｺﾞｼｯｸM-PRO" panose="020F0600000000000000" pitchFamily="50" charset="-128"/>
              </a:rPr>
              <a:t>で、いきいきとした森が生まれました。</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こころの森</a:t>
            </a:r>
            <a:r>
              <a:rPr lang="ja-JP" altLang="en-US" sz="2600" dirty="0" smtClean="0">
                <a:latin typeface="HG丸ｺﾞｼｯｸM-PRO" panose="020F0600000000000000" pitchFamily="50" charset="-128"/>
                <a:ea typeface="HG丸ｺﾞｼｯｸM-PRO" panose="020F0600000000000000" pitchFamily="50" charset="-128"/>
              </a:rPr>
              <a:t>がゆたかに</a:t>
            </a:r>
            <a:r>
              <a:rPr lang="ja-JP" altLang="en-US" sz="2600" dirty="0">
                <a:latin typeface="HG丸ｺﾞｼｯｸM-PRO" panose="020F0600000000000000" pitchFamily="50" charset="-128"/>
                <a:ea typeface="HG丸ｺﾞｼｯｸM-PRO" panose="020F0600000000000000" pitchFamily="50" charset="-128"/>
              </a:rPr>
              <a:t>なるのは</a:t>
            </a:r>
            <a:r>
              <a:rPr lang="ja-JP" altLang="en-US" sz="2600" dirty="0" smtClean="0">
                <a:latin typeface="HG丸ｺﾞｼｯｸM-PRO" panose="020F0600000000000000" pitchFamily="50" charset="-128"/>
                <a:ea typeface="HG丸ｺﾞｼｯｸM-PRO" panose="020F0600000000000000" pitchFamily="50" charset="-128"/>
              </a:rPr>
              <a:t>、誰</a:t>
            </a:r>
            <a:r>
              <a:rPr lang="ja-JP" altLang="en-US" sz="2600" dirty="0">
                <a:latin typeface="HG丸ｺﾞｼｯｸM-PRO" panose="020F0600000000000000" pitchFamily="50" charset="-128"/>
                <a:ea typeface="HG丸ｺﾞｼｯｸM-PRO" panose="020F0600000000000000" pitchFamily="50" charset="-128"/>
              </a:rPr>
              <a:t>も</a:t>
            </a:r>
            <a:r>
              <a:rPr lang="ja-JP" altLang="en-US" sz="2600" dirty="0" smtClean="0">
                <a:latin typeface="HG丸ｺﾞｼｯｸM-PRO" panose="020F0600000000000000" pitchFamily="50" charset="-128"/>
                <a:ea typeface="HG丸ｺﾞｼｯｸM-PRO" panose="020F0600000000000000" pitchFamily="50" charset="-128"/>
              </a:rPr>
              <a:t>がこころの</a:t>
            </a:r>
            <a:r>
              <a:rPr lang="ja-JP" altLang="en-US" sz="2600" dirty="0">
                <a:latin typeface="HG丸ｺﾞｼｯｸM-PRO" panose="020F0600000000000000" pitchFamily="50" charset="-128"/>
                <a:ea typeface="HG丸ｺﾞｼｯｸM-PRO" panose="020F0600000000000000" pitchFamily="50" charset="-128"/>
              </a:rPr>
              <a:t>根っこに</a:t>
            </a:r>
            <a:r>
              <a:rPr lang="ja-JP" altLang="en-US" sz="2600" dirty="0" smtClean="0">
                <a:latin typeface="HG丸ｺﾞｼｯｸM-PRO" panose="020F0600000000000000" pitchFamily="50" charset="-128"/>
                <a:ea typeface="HG丸ｺﾞｼｯｸM-PRO" panose="020F0600000000000000" pitchFamily="50" charset="-128"/>
              </a:rPr>
              <a:t>、もやもや</a:t>
            </a:r>
            <a:r>
              <a:rPr lang="ja-JP" altLang="en-US" sz="2600" dirty="0">
                <a:latin typeface="HG丸ｺﾞｼｯｸM-PRO" panose="020F0600000000000000" pitchFamily="50" charset="-128"/>
                <a:ea typeface="HG丸ｺﾞｼｯｸM-PRO" panose="020F0600000000000000" pitchFamily="50" charset="-128"/>
              </a:rPr>
              <a:t>と</a:t>
            </a:r>
            <a:r>
              <a:rPr lang="ja-JP" altLang="en-US" sz="2600" dirty="0" smtClean="0">
                <a:latin typeface="HG丸ｺﾞｼｯｸM-PRO" panose="020F0600000000000000" pitchFamily="50" charset="-128"/>
                <a:ea typeface="HG丸ｺﾞｼｯｸM-PRO" panose="020F0600000000000000" pitchFamily="50" charset="-128"/>
              </a:rPr>
              <a:t>したなやみ</a:t>
            </a:r>
            <a:r>
              <a:rPr lang="ja-JP" altLang="en-US" sz="2600" dirty="0">
                <a:latin typeface="HG丸ｺﾞｼｯｸM-PRO" panose="020F0600000000000000" pitchFamily="50" charset="-128"/>
                <a:ea typeface="HG丸ｺﾞｼｯｸM-PRO" panose="020F0600000000000000" pitchFamily="50" charset="-128"/>
              </a:rPr>
              <a:t>や、不安や、さびしさ</a:t>
            </a:r>
            <a:r>
              <a:rPr lang="ja-JP" altLang="en-US" sz="2600" dirty="0" smtClean="0">
                <a:latin typeface="HG丸ｺﾞｼｯｸM-PRO" panose="020F0600000000000000" pitchFamily="50" charset="-128"/>
                <a:ea typeface="HG丸ｺﾞｼｯｸM-PRO" panose="020F0600000000000000" pitchFamily="50" charset="-128"/>
              </a:rPr>
              <a:t>をかかえて</a:t>
            </a:r>
            <a:r>
              <a:rPr lang="ja-JP" altLang="en-US" sz="2600" dirty="0">
                <a:latin typeface="HG丸ｺﾞｼｯｸM-PRO" panose="020F0600000000000000" pitchFamily="50" charset="-128"/>
                <a:ea typeface="HG丸ｺﾞｼｯｸM-PRO" panose="020F0600000000000000" pitchFamily="50" charset="-128"/>
              </a:rPr>
              <a:t>いるからです。</a:t>
            </a:r>
          </a:p>
          <a:p>
            <a:pPr>
              <a:lnSpc>
                <a:spcPts val="3000"/>
              </a:lnSpc>
              <a:spcBef>
                <a:spcPts val="0"/>
              </a:spcBef>
              <a:spcAft>
                <a:spcPts val="1800"/>
              </a:spcAft>
            </a:pPr>
            <a:r>
              <a:rPr lang="ja-JP" altLang="en-US" sz="2600" dirty="0" smtClean="0">
                <a:latin typeface="HG丸ｺﾞｼｯｸM-PRO" panose="020F0600000000000000" pitchFamily="50" charset="-128"/>
                <a:ea typeface="HG丸ｺﾞｼｯｸM-PRO" panose="020F0600000000000000" pitchFamily="50" charset="-128"/>
              </a:rPr>
              <a:t>いちばんふかい</a:t>
            </a:r>
            <a:r>
              <a:rPr lang="ja-JP" altLang="en-US" sz="2600" dirty="0">
                <a:latin typeface="HG丸ｺﾞｼｯｸM-PRO" panose="020F0600000000000000" pitchFamily="50" charset="-128"/>
                <a:ea typeface="HG丸ｺﾞｼｯｸM-PRO" panose="020F0600000000000000" pitchFamily="50" charset="-128"/>
              </a:rPr>
              <a:t>ところにあるその「</a:t>
            </a:r>
            <a:r>
              <a:rPr lang="ja-JP" altLang="en-US" sz="2600" dirty="0" smtClean="0">
                <a:latin typeface="HG丸ｺﾞｼｯｸM-PRO" panose="020F0600000000000000" pitchFamily="50" charset="-128"/>
                <a:ea typeface="HG丸ｺﾞｼｯｸM-PRO" panose="020F0600000000000000" pitchFamily="50" charset="-128"/>
              </a:rPr>
              <a:t>ばい</a:t>
            </a:r>
            <a:r>
              <a:rPr lang="ja-JP" altLang="en-US" sz="2600" dirty="0">
                <a:latin typeface="HG丸ｺﾞｼｯｸM-PRO" panose="020F0600000000000000" pitchFamily="50" charset="-128"/>
                <a:ea typeface="HG丸ｺﾞｼｯｸM-PRO" panose="020F0600000000000000" pitchFamily="50" charset="-128"/>
              </a:rPr>
              <a:t>きん</a:t>
            </a:r>
            <a:r>
              <a:rPr lang="ja-JP" altLang="en-US" sz="2600" dirty="0" smtClean="0">
                <a:latin typeface="HG丸ｺﾞｼｯｸM-PRO" panose="020F0600000000000000" pitchFamily="50" charset="-128"/>
                <a:ea typeface="HG丸ｺﾞｼｯｸM-PRO" panose="020F0600000000000000" pitchFamily="50" charset="-128"/>
              </a:rPr>
              <a:t>」</a:t>
            </a:r>
            <a:r>
              <a:rPr lang="ja-JP" altLang="en-US" sz="2600" dirty="0">
                <a:latin typeface="HG丸ｺﾞｼｯｸM-PRO" panose="020F0600000000000000" pitchFamily="50" charset="-128"/>
                <a:ea typeface="HG丸ｺﾞｼｯｸM-PRO" panose="020F0600000000000000" pitchFamily="50" charset="-128"/>
              </a:rPr>
              <a:t>のよう</a:t>
            </a:r>
            <a:r>
              <a:rPr lang="ja-JP" altLang="en-US" sz="2600" dirty="0" smtClean="0">
                <a:latin typeface="HG丸ｺﾞｼｯｸM-PRO" panose="020F0600000000000000" pitchFamily="50" charset="-128"/>
                <a:ea typeface="HG丸ｺﾞｼｯｸM-PRO" panose="020F0600000000000000" pitchFamily="50" charset="-128"/>
              </a:rPr>
              <a:t>ななやみ</a:t>
            </a:r>
            <a:r>
              <a:rPr lang="ja-JP" altLang="en-US" sz="2600" dirty="0">
                <a:latin typeface="HG丸ｺﾞｼｯｸM-PRO" panose="020F0600000000000000" pitchFamily="50" charset="-128"/>
                <a:ea typeface="HG丸ｺﾞｼｯｸM-PRO" panose="020F0600000000000000" pitchFamily="50" charset="-128"/>
              </a:rPr>
              <a:t>こそが、</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私たちの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こころの根っこ</a:t>
            </a:r>
            <a:r>
              <a:rPr lang="ja-JP" altLang="en-US" sz="26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を育て、</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そして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こころとこころのつながり</a:t>
            </a:r>
            <a:r>
              <a:rPr lang="ja-JP" altLang="en-US" sz="26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を支えて</a:t>
            </a:r>
            <a:r>
              <a:rPr lang="ja-JP" altLang="en-US" sz="2600" dirty="0" smtClean="0">
                <a:latin typeface="HG丸ｺﾞｼｯｸM-PRO" panose="020F0600000000000000" pitchFamily="50" charset="-128"/>
                <a:ea typeface="HG丸ｺﾞｼｯｸM-PRO" panose="020F0600000000000000" pitchFamily="50" charset="-128"/>
              </a:rPr>
              <a:t>います</a:t>
            </a:r>
            <a:r>
              <a:rPr lang="ja-JP" altLang="en-US" sz="2600" dirty="0">
                <a:latin typeface="HG丸ｺﾞｼｯｸM-PRO" panose="020F0600000000000000" pitchFamily="50" charset="-128"/>
                <a:ea typeface="HG丸ｺﾞｼｯｸM-PRO" panose="020F0600000000000000" pitchFamily="50" charset="-128"/>
              </a:rPr>
              <a:t>。</a:t>
            </a:r>
          </a:p>
        </p:txBody>
      </p:sp>
      <p:sp>
        <p:nvSpPr>
          <p:cNvPr id="4" name="スライド番号プレースホルダー 3"/>
          <p:cNvSpPr>
            <a:spLocks noGrp="1"/>
          </p:cNvSpPr>
          <p:nvPr>
            <p:ph type="sldNum" sz="quarter" idx="12"/>
          </p:nvPr>
        </p:nvSpPr>
        <p:spPr/>
        <p:txBody>
          <a:bodyPr/>
          <a:lstStyle/>
          <a:p>
            <a:fld id="{F8D8928E-AA9A-4D89-BC1F-A2C05AB4BD92}" type="slidenum">
              <a:rPr kumimoji="1" lang="ja-JP" altLang="en-US" smtClean="0"/>
              <a:t>11</a:t>
            </a:fld>
            <a:endParaRPr kumimoji="1" lang="ja-JP" altLang="en-US"/>
          </a:p>
        </p:txBody>
      </p:sp>
    </p:spTree>
    <p:extLst>
      <p:ext uri="{BB962C8B-B14F-4D97-AF65-F5344CB8AC3E}">
        <p14:creationId xmlns:p14="http://schemas.microsoft.com/office/powerpoint/2010/main" val="764419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ミクのおはなし②</a:t>
            </a:r>
            <a:endParaRPr kumimoji="1" lang="ja-JP" altLang="en-US" dirty="0"/>
          </a:p>
        </p:txBody>
      </p:sp>
      <p:grpSp>
        <p:nvGrpSpPr>
          <p:cNvPr id="13" name="グループ化 12"/>
          <p:cNvGrpSpPr/>
          <p:nvPr/>
        </p:nvGrpSpPr>
        <p:grpSpPr>
          <a:xfrm>
            <a:off x="567918" y="1484710"/>
            <a:ext cx="10999968" cy="4638943"/>
            <a:chOff x="1097280" y="1484710"/>
            <a:chExt cx="9992677" cy="4638943"/>
          </a:xfrm>
          <a:solidFill>
            <a:schemeClr val="accent2">
              <a:lumMod val="20000"/>
              <a:lumOff val="80000"/>
            </a:schemeClr>
          </a:solidFill>
        </p:grpSpPr>
        <p:sp>
          <p:nvSpPr>
            <p:cNvPr id="5" name="円/楕円 4"/>
            <p:cNvSpPr/>
            <p:nvPr/>
          </p:nvSpPr>
          <p:spPr>
            <a:xfrm>
              <a:off x="1626643" y="1484710"/>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329100" y="2507967"/>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97280" y="3737383"/>
              <a:ext cx="9463314" cy="2386270"/>
            </a:xfrm>
            <a:custGeom>
              <a:avLst/>
              <a:gdLst>
                <a:gd name="connsiteX0" fmla="*/ 0 w 9463314"/>
                <a:gd name="connsiteY0" fmla="*/ 1190172 h 2380343"/>
                <a:gd name="connsiteX1" fmla="*/ 4731657 w 9463314"/>
                <a:gd name="connsiteY1" fmla="*/ 0 h 2380343"/>
                <a:gd name="connsiteX2" fmla="*/ 9463314 w 9463314"/>
                <a:gd name="connsiteY2" fmla="*/ 1190172 h 2380343"/>
                <a:gd name="connsiteX3" fmla="*/ 4731657 w 9463314"/>
                <a:gd name="connsiteY3" fmla="*/ 2380344 h 2380343"/>
                <a:gd name="connsiteX4" fmla="*/ 0 w 9463314"/>
                <a:gd name="connsiteY4" fmla="*/ 1190172 h 2380343"/>
                <a:gd name="connsiteX0" fmla="*/ 0 w 9463314"/>
                <a:gd name="connsiteY0" fmla="*/ 1254733 h 2444905"/>
                <a:gd name="connsiteX1" fmla="*/ 4731657 w 9463314"/>
                <a:gd name="connsiteY1" fmla="*/ 64561 h 2444905"/>
                <a:gd name="connsiteX2" fmla="*/ 9463314 w 9463314"/>
                <a:gd name="connsiteY2" fmla="*/ 1254733 h 2444905"/>
                <a:gd name="connsiteX3" fmla="*/ 4731657 w 9463314"/>
                <a:gd name="connsiteY3" fmla="*/ 2444905 h 2444905"/>
                <a:gd name="connsiteX4" fmla="*/ 0 w 9463314"/>
                <a:gd name="connsiteY4" fmla="*/ 1254733 h 2444905"/>
                <a:gd name="connsiteX0" fmla="*/ 0 w 9463314"/>
                <a:gd name="connsiteY0" fmla="*/ 1196098 h 2386270"/>
                <a:gd name="connsiteX1" fmla="*/ 4731657 w 9463314"/>
                <a:gd name="connsiteY1" fmla="*/ 5926 h 2386270"/>
                <a:gd name="connsiteX2" fmla="*/ 9463314 w 9463314"/>
                <a:gd name="connsiteY2" fmla="*/ 1196098 h 2386270"/>
                <a:gd name="connsiteX3" fmla="*/ 4731657 w 9463314"/>
                <a:gd name="connsiteY3" fmla="*/ 2386270 h 2386270"/>
                <a:gd name="connsiteX4" fmla="*/ 0 w 9463314"/>
                <a:gd name="connsiteY4" fmla="*/ 1196098 h 238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314" h="2386270">
                  <a:moveTo>
                    <a:pt x="0" y="1196098"/>
                  </a:moveTo>
                  <a:cubicBezTo>
                    <a:pt x="0" y="538784"/>
                    <a:pt x="2220035" y="-66646"/>
                    <a:pt x="4731657" y="5926"/>
                  </a:cubicBezTo>
                  <a:cubicBezTo>
                    <a:pt x="7243279" y="78498"/>
                    <a:pt x="9463314" y="538784"/>
                    <a:pt x="9463314" y="1196098"/>
                  </a:cubicBezTo>
                  <a:cubicBezTo>
                    <a:pt x="9463314" y="1853412"/>
                    <a:pt x="7344879" y="2386270"/>
                    <a:pt x="4731657" y="2386270"/>
                  </a:cubicBezTo>
                  <a:cubicBezTo>
                    <a:pt x="2118435" y="2386270"/>
                    <a:pt x="0" y="1853412"/>
                    <a:pt x="0" y="11960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p:cNvSpPr>
            <a:spLocks noGrp="1"/>
          </p:cNvSpPr>
          <p:nvPr>
            <p:ph type="sldNum" sz="quarter" idx="12"/>
          </p:nvPr>
        </p:nvSpPr>
        <p:spPr/>
        <p:txBody>
          <a:bodyPr/>
          <a:lstStyle/>
          <a:p>
            <a:fld id="{F8D8928E-AA9A-4D89-BC1F-A2C05AB4BD92}" type="slidenum">
              <a:rPr kumimoji="1" lang="ja-JP" altLang="en-US" smtClean="0"/>
              <a:t>12</a:t>
            </a:fld>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3309" y="3944652"/>
            <a:ext cx="1408507" cy="116583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0411" y="4861416"/>
            <a:ext cx="1967448" cy="1476863"/>
          </a:xfrm>
          <a:prstGeom prst="rect">
            <a:avLst/>
          </a:prstGeom>
        </p:spPr>
      </p:pic>
      <p:pic>
        <p:nvPicPr>
          <p:cNvPr id="15" name="図 14"/>
          <p:cNvPicPr>
            <a:picLocks noChangeAspect="1"/>
          </p:cNvPicPr>
          <p:nvPr/>
        </p:nvPicPr>
        <p:blipFill>
          <a:blip r:embed="rId5"/>
          <a:stretch>
            <a:fillRect/>
          </a:stretch>
        </p:blipFill>
        <p:spPr>
          <a:xfrm>
            <a:off x="6281872" y="1409878"/>
            <a:ext cx="4529721" cy="3316511"/>
          </a:xfrm>
          <a:prstGeom prst="rect">
            <a:avLst/>
          </a:prstGeom>
        </p:spPr>
      </p:pic>
      <p:pic>
        <p:nvPicPr>
          <p:cNvPr id="17" name="図 16"/>
          <p:cNvPicPr>
            <a:picLocks noChangeAspect="1"/>
          </p:cNvPicPr>
          <p:nvPr/>
        </p:nvPicPr>
        <p:blipFill>
          <a:blip r:embed="rId6"/>
          <a:stretch>
            <a:fillRect/>
          </a:stretch>
        </p:blipFill>
        <p:spPr>
          <a:xfrm>
            <a:off x="1249059" y="1409878"/>
            <a:ext cx="4840644" cy="4846740"/>
          </a:xfrm>
          <a:prstGeom prst="rect">
            <a:avLst/>
          </a:prstGeom>
        </p:spPr>
      </p:pic>
    </p:spTree>
    <p:extLst>
      <p:ext uri="{BB962C8B-B14F-4D97-AF65-F5344CB8AC3E}">
        <p14:creationId xmlns:p14="http://schemas.microsoft.com/office/powerpoint/2010/main" val="2721199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8D8928E-AA9A-4D89-BC1F-A2C05AB4BD92}" type="slidenum">
              <a:rPr kumimoji="1" lang="ja-JP" altLang="en-US" smtClean="0"/>
              <a:t>13</a:t>
            </a:fld>
            <a:endParaRPr kumimoji="1" lang="ja-JP" altLang="en-US"/>
          </a:p>
        </p:txBody>
      </p:sp>
      <p:sp>
        <p:nvSpPr>
          <p:cNvPr id="3" name="テキスト ボックス 2"/>
          <p:cNvSpPr txBox="1"/>
          <p:nvPr/>
        </p:nvSpPr>
        <p:spPr>
          <a:xfrm>
            <a:off x="497541" y="1021977"/>
            <a:ext cx="11241741" cy="4524315"/>
          </a:xfrm>
          <a:prstGeom prst="rect">
            <a:avLst/>
          </a:prstGeom>
          <a:noFill/>
        </p:spPr>
        <p:txBody>
          <a:bodyPr wrap="square" rtlCol="0">
            <a:spAutoFit/>
          </a:bodyPr>
          <a:lstStyle/>
          <a:p>
            <a:pPr>
              <a:lnSpc>
                <a:spcPct val="200000"/>
              </a:lnSpc>
            </a:pPr>
            <a:r>
              <a:rPr kumimoji="1" lang="ja-JP" altLang="en-US" sz="3600" b="1" dirty="0" smtClean="0">
                <a:latin typeface="HG丸ｺﾞｼｯｸM-PRO" panose="020F0600000000000000" pitchFamily="50" charset="-128"/>
                <a:ea typeface="HG丸ｺﾞｼｯｸM-PRO" panose="020F0600000000000000" pitchFamily="50" charset="-128"/>
              </a:rPr>
              <a:t>誰かのなやみは、ほかの誰かのこころをそっと動かす。</a:t>
            </a:r>
            <a:endParaRPr kumimoji="1" lang="en-US" altLang="ja-JP" sz="3600" b="1" dirty="0" smtClean="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a:latin typeface="HG丸ｺﾞｼｯｸM-PRO" panose="020F0600000000000000" pitchFamily="50" charset="-128"/>
                <a:ea typeface="HG丸ｺﾞｼｯｸM-PRO" panose="020F0600000000000000" pitchFamily="50" charset="-128"/>
              </a:rPr>
              <a:t>森の土の中で</a:t>
            </a:r>
            <a:r>
              <a:rPr kumimoji="1" lang="ja-JP" altLang="en-US" sz="3600" b="1" dirty="0" smtClean="0">
                <a:latin typeface="HG丸ｺﾞｼｯｸM-PRO" panose="020F0600000000000000" pitchFamily="50" charset="-128"/>
                <a:ea typeface="HG丸ｺﾞｼｯｸM-PRO" panose="020F0600000000000000" pitchFamily="50" charset="-128"/>
              </a:rPr>
              <a:t>、根っこが動き出すように。</a:t>
            </a:r>
            <a:endParaRPr kumimoji="1" lang="en-US" altLang="ja-JP" sz="3600" b="1" dirty="0" smtClean="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smtClean="0">
                <a:latin typeface="HG丸ｺﾞｼｯｸM-PRO" panose="020F0600000000000000" pitchFamily="50" charset="-128"/>
                <a:ea typeface="HG丸ｺﾞｼｯｸM-PRO" panose="020F0600000000000000" pitchFamily="50" charset="-128"/>
              </a:rPr>
              <a:t>こころの森を豊かにするために、</a:t>
            </a:r>
            <a:endParaRPr kumimoji="1" lang="en-US" altLang="ja-JP" sz="3600" b="1" dirty="0" smtClean="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smtClean="0">
                <a:latin typeface="HG丸ｺﾞｼｯｸM-PRO" panose="020F0600000000000000" pitchFamily="50" charset="-128"/>
                <a:ea typeface="HG丸ｺﾞｼｯｸM-PRO" panose="020F0600000000000000" pitchFamily="50" charset="-128"/>
              </a:rPr>
              <a:t>もやもやとしたなやみを、大切にしよう。</a:t>
            </a:r>
            <a:endParaRPr kumimoji="1" lang="ja-JP" altLang="en-US" sz="3600" b="1"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4776" y="4620248"/>
            <a:ext cx="1396318" cy="1785749"/>
          </a:xfrm>
          <a:prstGeom prst="rect">
            <a:avLst/>
          </a:prstGeom>
        </p:spPr>
      </p:pic>
    </p:spTree>
    <p:extLst>
      <p:ext uri="{BB962C8B-B14F-4D97-AF65-F5344CB8AC3E}">
        <p14:creationId xmlns:p14="http://schemas.microsoft.com/office/powerpoint/2010/main" val="75091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900"/>
                            </p:stCondLst>
                            <p:childTnLst>
                              <p:par>
                                <p:cTn id="9" presetID="10" presetClass="entr" presetSubtype="0" fill="hold" nodeType="afterEffect">
                                  <p:stCondLst>
                                    <p:cond delay="0"/>
                                  </p:stCondLst>
                                  <p:iterate type="lt">
                                    <p:tmPct val="2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200"/>
                            </p:stCondLst>
                            <p:childTnLst>
                              <p:par>
                                <p:cTn id="13" presetID="10" presetClass="entr" presetSubtype="0" fill="hold" nodeType="afterEffect">
                                  <p:stCondLst>
                                    <p:cond delay="0"/>
                                  </p:stCondLst>
                                  <p:iterate type="lt">
                                    <p:tmPct val="2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7100"/>
                            </p:stCondLst>
                            <p:childTnLst>
                              <p:par>
                                <p:cTn id="17" presetID="10" presetClass="entr" presetSubtype="0" fill="hold" nodeType="afterEffect">
                                  <p:stCondLst>
                                    <p:cond delay="0"/>
                                  </p:stCondLst>
                                  <p:iterate type="lt">
                                    <p:tmPct val="2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94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こころの中の</a:t>
            </a:r>
            <a:r>
              <a:rPr kumimoji="1" lang="ja-JP" altLang="en-US" dirty="0" err="1" smtClean="0"/>
              <a:t>ば</a:t>
            </a:r>
            <a:r>
              <a:rPr kumimoji="1" lang="ja-JP" altLang="en-US" dirty="0" smtClean="0"/>
              <a:t>い</a:t>
            </a:r>
            <a:r>
              <a:rPr lang="ja-JP" altLang="en-US" dirty="0"/>
              <a:t>きん</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2</a:t>
            </a:fld>
            <a:endParaRPr kumimoji="1" lang="ja-JP" altLang="en-US"/>
          </a:p>
        </p:txBody>
      </p:sp>
      <p:sp>
        <p:nvSpPr>
          <p:cNvPr id="4" name="テキスト ボックス 3"/>
          <p:cNvSpPr txBox="1"/>
          <p:nvPr/>
        </p:nvSpPr>
        <p:spPr>
          <a:xfrm>
            <a:off x="826822" y="1748985"/>
            <a:ext cx="5056094" cy="2655535"/>
          </a:xfrm>
          <a:prstGeom prst="rect">
            <a:avLst/>
          </a:prstGeom>
          <a:noFill/>
        </p:spPr>
        <p:txBody>
          <a:bodyPr wrap="square" rtlCol="0">
            <a:spAutoFit/>
          </a:bodyPr>
          <a:lstStyle/>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わたしたちは、ふとしたときに、</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すごくつらくなったり、</a:t>
            </a:r>
            <a:endParaRPr kumimoji="1" lang="en-US" altLang="ja-JP"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とてもさびしくなったり、</a:t>
            </a:r>
            <a:endParaRPr kumimoji="1" lang="en-US" altLang="ja-JP"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すべてがどうでもよくなったり</a:t>
            </a:r>
            <a:r>
              <a:rPr kumimoji="1" lang="en-US" altLang="ja-JP"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そんな気持ちが、</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こころの中にわいてくることがあります。</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6126480" y="1729099"/>
            <a:ext cx="5916706" cy="4247317"/>
          </a:xfrm>
          <a:prstGeom prst="rect">
            <a:avLst/>
          </a:prstGeom>
          <a:noFill/>
        </p:spPr>
        <p:txBody>
          <a:bodyPr wrap="square" rtlCol="0">
            <a:spAutoFit/>
          </a:bodyPr>
          <a:lstStyle/>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ふだん</a:t>
            </a:r>
            <a:r>
              <a:rPr kumimoji="1" lang="ja-JP" altLang="en-US" sz="2000" dirty="0">
                <a:latin typeface="HG丸ｺﾞｼｯｸM-PRO" panose="020F0600000000000000" pitchFamily="50" charset="-128"/>
                <a:ea typeface="HG丸ｺﾞｼｯｸM-PRO" panose="020F0600000000000000" pitchFamily="50" charset="-128"/>
              </a:rPr>
              <a:t>は</a:t>
            </a:r>
            <a:r>
              <a:rPr kumimoji="1" lang="ja-JP" altLang="en-US" sz="2000" dirty="0" smtClean="0">
                <a:latin typeface="HG丸ｺﾞｼｯｸM-PRO" panose="020F0600000000000000" pitchFamily="50" charset="-128"/>
                <a:ea typeface="HG丸ｺﾞｼｯｸM-PRO" panose="020F0600000000000000" pitchFamily="50" charset="-128"/>
              </a:rPr>
              <a:t>、そんな気持ちを「ばい</a:t>
            </a:r>
            <a:r>
              <a:rPr kumimoji="1" lang="ja-JP" altLang="en-US" sz="2000" dirty="0">
                <a:latin typeface="HG丸ｺﾞｼｯｸM-PRO" panose="020F0600000000000000" pitchFamily="50" charset="-128"/>
                <a:ea typeface="HG丸ｺﾞｼｯｸM-PRO" panose="020F0600000000000000" pitchFamily="50" charset="-128"/>
              </a:rPr>
              <a:t>きん</a:t>
            </a:r>
            <a:r>
              <a:rPr kumimoji="1" lang="ja-JP" altLang="en-US" sz="2000" dirty="0" smtClean="0">
                <a:latin typeface="HG丸ｺﾞｼｯｸM-PRO" panose="020F0600000000000000" pitchFamily="50" charset="-128"/>
                <a:ea typeface="HG丸ｺﾞｼｯｸM-PRO" panose="020F0600000000000000" pitchFamily="50" charset="-128"/>
              </a:rPr>
              <a:t>」みたいに、</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こころにとって悪いものだと</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a:latin typeface="HG丸ｺﾞｼｯｸM-PRO" panose="020F0600000000000000" pitchFamily="50" charset="-128"/>
                <a:ea typeface="HG丸ｺﾞｼｯｸM-PRO" panose="020F0600000000000000" pitchFamily="50" charset="-128"/>
              </a:rPr>
              <a:t>思ってしまう</a:t>
            </a:r>
            <a:r>
              <a:rPr kumimoji="1" lang="ja-JP" altLang="en-US" sz="2000" dirty="0" smtClean="0">
                <a:latin typeface="HG丸ｺﾞｼｯｸM-PRO" panose="020F0600000000000000" pitchFamily="50" charset="-128"/>
                <a:ea typeface="HG丸ｺﾞｼｯｸM-PRO" panose="020F0600000000000000" pitchFamily="50" charset="-128"/>
              </a:rPr>
              <a:t>かもしれません</a:t>
            </a:r>
            <a:r>
              <a:rPr kumimoji="1" lang="ja-JP" altLang="en-US" sz="2000" dirty="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でもきょうは、</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その</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「こころの中の</a:t>
            </a:r>
            <a:r>
              <a:rPr kumimoji="1" lang="ja-JP" altLang="en-US" sz="2000" b="1" dirty="0" err="1"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ば</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いきん」</a:t>
            </a:r>
            <a:r>
              <a:rPr kumimoji="1" lang="ja-JP" altLang="en-US" sz="2000" dirty="0" smtClean="0">
                <a:latin typeface="HG丸ｺﾞｼｯｸM-PRO" panose="020F0600000000000000" pitchFamily="50" charset="-128"/>
                <a:ea typeface="HG丸ｺﾞｼｯｸM-PRO" panose="020F0600000000000000" pitchFamily="50" charset="-128"/>
              </a:rPr>
              <a:t>について、</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みんなで一緒に考えてみましょう。</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実は</a:t>
            </a:r>
            <a:r>
              <a:rPr kumimoji="1" lang="ja-JP" altLang="en-US" sz="2000" dirty="0" smtClean="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その「ばいきん」</a:t>
            </a:r>
            <a:r>
              <a:rPr kumimoji="1" lang="ja-JP" altLang="en-US" sz="2000" dirty="0">
                <a:latin typeface="HG丸ｺﾞｼｯｸM-PRO" panose="020F0600000000000000" pitchFamily="50" charset="-128"/>
                <a:ea typeface="HG丸ｺﾞｼｯｸM-PRO" panose="020F0600000000000000" pitchFamily="50" charset="-128"/>
              </a:rPr>
              <a:t>のような</a:t>
            </a:r>
            <a:r>
              <a:rPr kumimoji="1" lang="ja-JP" altLang="en-US" sz="2000" dirty="0" smtClean="0">
                <a:latin typeface="HG丸ｺﾞｼｯｸM-PRO" panose="020F0600000000000000" pitchFamily="50" charset="-128"/>
                <a:ea typeface="HG丸ｺﾞｼｯｸM-PRO" panose="020F0600000000000000" pitchFamily="50" charset="-128"/>
              </a:rPr>
              <a:t>イヤな気持ちが、</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わたし</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たちのこころに大切な役目</a:t>
            </a:r>
            <a:r>
              <a:rPr kumimoji="1" lang="ja-JP" altLang="en-US" sz="2000" dirty="0" smtClean="0">
                <a:latin typeface="HG丸ｺﾞｼｯｸM-PRO" panose="020F0600000000000000" pitchFamily="50" charset="-128"/>
                <a:ea typeface="HG丸ｺﾞｼｯｸM-PRO" panose="020F0600000000000000" pitchFamily="50" charset="-128"/>
              </a:rPr>
              <a:t>を</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果たしているのです。</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54591">
            <a:off x="4425764" y="4958682"/>
            <a:ext cx="1263830" cy="126383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1317">
            <a:off x="1078069" y="4653191"/>
            <a:ext cx="1372304" cy="137230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32513">
            <a:off x="2763586" y="4601022"/>
            <a:ext cx="1225292" cy="1479217"/>
          </a:xfrm>
          <a:prstGeom prst="rect">
            <a:avLst/>
          </a:prstGeom>
        </p:spPr>
      </p:pic>
    </p:spTree>
    <p:extLst>
      <p:ext uri="{BB962C8B-B14F-4D97-AF65-F5344CB8AC3E}">
        <p14:creationId xmlns:p14="http://schemas.microsoft.com/office/powerpoint/2010/main" val="2842293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ミクのおはなし①</a:t>
            </a:r>
            <a:endParaRPr kumimoji="1" lang="ja-JP" altLang="en-US" dirty="0"/>
          </a:p>
        </p:txBody>
      </p:sp>
      <p:grpSp>
        <p:nvGrpSpPr>
          <p:cNvPr id="13" name="グループ化 12"/>
          <p:cNvGrpSpPr/>
          <p:nvPr/>
        </p:nvGrpSpPr>
        <p:grpSpPr>
          <a:xfrm>
            <a:off x="567918" y="1484710"/>
            <a:ext cx="10999968" cy="4638943"/>
            <a:chOff x="1097280" y="1484710"/>
            <a:chExt cx="9992677" cy="4638943"/>
          </a:xfrm>
          <a:solidFill>
            <a:schemeClr val="accent2">
              <a:lumMod val="20000"/>
              <a:lumOff val="80000"/>
            </a:schemeClr>
          </a:solidFill>
        </p:grpSpPr>
        <p:sp>
          <p:nvSpPr>
            <p:cNvPr id="5" name="円/楕円 4"/>
            <p:cNvSpPr/>
            <p:nvPr/>
          </p:nvSpPr>
          <p:spPr>
            <a:xfrm>
              <a:off x="1626643" y="1484710"/>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329100" y="2507967"/>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97280" y="3737383"/>
              <a:ext cx="9463314" cy="2386270"/>
            </a:xfrm>
            <a:custGeom>
              <a:avLst/>
              <a:gdLst>
                <a:gd name="connsiteX0" fmla="*/ 0 w 9463314"/>
                <a:gd name="connsiteY0" fmla="*/ 1190172 h 2380343"/>
                <a:gd name="connsiteX1" fmla="*/ 4731657 w 9463314"/>
                <a:gd name="connsiteY1" fmla="*/ 0 h 2380343"/>
                <a:gd name="connsiteX2" fmla="*/ 9463314 w 9463314"/>
                <a:gd name="connsiteY2" fmla="*/ 1190172 h 2380343"/>
                <a:gd name="connsiteX3" fmla="*/ 4731657 w 9463314"/>
                <a:gd name="connsiteY3" fmla="*/ 2380344 h 2380343"/>
                <a:gd name="connsiteX4" fmla="*/ 0 w 9463314"/>
                <a:gd name="connsiteY4" fmla="*/ 1190172 h 2380343"/>
                <a:gd name="connsiteX0" fmla="*/ 0 w 9463314"/>
                <a:gd name="connsiteY0" fmla="*/ 1254733 h 2444905"/>
                <a:gd name="connsiteX1" fmla="*/ 4731657 w 9463314"/>
                <a:gd name="connsiteY1" fmla="*/ 64561 h 2444905"/>
                <a:gd name="connsiteX2" fmla="*/ 9463314 w 9463314"/>
                <a:gd name="connsiteY2" fmla="*/ 1254733 h 2444905"/>
                <a:gd name="connsiteX3" fmla="*/ 4731657 w 9463314"/>
                <a:gd name="connsiteY3" fmla="*/ 2444905 h 2444905"/>
                <a:gd name="connsiteX4" fmla="*/ 0 w 9463314"/>
                <a:gd name="connsiteY4" fmla="*/ 1254733 h 2444905"/>
                <a:gd name="connsiteX0" fmla="*/ 0 w 9463314"/>
                <a:gd name="connsiteY0" fmla="*/ 1196098 h 2386270"/>
                <a:gd name="connsiteX1" fmla="*/ 4731657 w 9463314"/>
                <a:gd name="connsiteY1" fmla="*/ 5926 h 2386270"/>
                <a:gd name="connsiteX2" fmla="*/ 9463314 w 9463314"/>
                <a:gd name="connsiteY2" fmla="*/ 1196098 h 2386270"/>
                <a:gd name="connsiteX3" fmla="*/ 4731657 w 9463314"/>
                <a:gd name="connsiteY3" fmla="*/ 2386270 h 2386270"/>
                <a:gd name="connsiteX4" fmla="*/ 0 w 9463314"/>
                <a:gd name="connsiteY4" fmla="*/ 1196098 h 238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314" h="2386270">
                  <a:moveTo>
                    <a:pt x="0" y="1196098"/>
                  </a:moveTo>
                  <a:cubicBezTo>
                    <a:pt x="0" y="538784"/>
                    <a:pt x="2220035" y="-66646"/>
                    <a:pt x="4731657" y="5926"/>
                  </a:cubicBezTo>
                  <a:cubicBezTo>
                    <a:pt x="7243279" y="78498"/>
                    <a:pt x="9463314" y="538784"/>
                    <a:pt x="9463314" y="1196098"/>
                  </a:cubicBezTo>
                  <a:cubicBezTo>
                    <a:pt x="9463314" y="1853412"/>
                    <a:pt x="7344879" y="2386270"/>
                    <a:pt x="4731657" y="2386270"/>
                  </a:cubicBezTo>
                  <a:cubicBezTo>
                    <a:pt x="2118435" y="2386270"/>
                    <a:pt x="0" y="1853412"/>
                    <a:pt x="0" y="11960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p:cNvSpPr>
            <a:spLocks noGrp="1"/>
          </p:cNvSpPr>
          <p:nvPr>
            <p:ph type="sldNum" sz="quarter" idx="12"/>
          </p:nvPr>
        </p:nvSpPr>
        <p:spPr/>
        <p:txBody>
          <a:bodyPr/>
          <a:lstStyle/>
          <a:p>
            <a:fld id="{F8D8928E-AA9A-4D89-BC1F-A2C05AB4BD92}" type="slidenum">
              <a:rPr kumimoji="1" lang="ja-JP" altLang="en-US" smtClean="0"/>
              <a:t>3</a:t>
            </a:fld>
            <a:endParaRPr kumimoji="1" lang="ja-JP" altLang="en-US"/>
          </a:p>
        </p:txBody>
      </p:sp>
      <p:pic>
        <p:nvPicPr>
          <p:cNvPr id="11" name="図 10"/>
          <p:cNvPicPr>
            <a:picLocks noChangeAspect="1"/>
          </p:cNvPicPr>
          <p:nvPr/>
        </p:nvPicPr>
        <p:blipFill>
          <a:blip r:embed="rId3"/>
          <a:stretch>
            <a:fillRect/>
          </a:stretch>
        </p:blipFill>
        <p:spPr>
          <a:xfrm>
            <a:off x="838445" y="1429326"/>
            <a:ext cx="5371042" cy="4694327"/>
          </a:xfrm>
          <a:prstGeom prst="rect">
            <a:avLst/>
          </a:prstGeom>
        </p:spPr>
      </p:pic>
      <p:pic>
        <p:nvPicPr>
          <p:cNvPr id="12" name="図 11"/>
          <p:cNvPicPr>
            <a:picLocks noChangeAspect="1"/>
          </p:cNvPicPr>
          <p:nvPr/>
        </p:nvPicPr>
        <p:blipFill>
          <a:blip r:embed="rId4"/>
          <a:stretch>
            <a:fillRect/>
          </a:stretch>
        </p:blipFill>
        <p:spPr>
          <a:xfrm>
            <a:off x="6224826" y="1457816"/>
            <a:ext cx="5371042" cy="2938527"/>
          </a:xfrm>
          <a:prstGeom prst="rect">
            <a:avLst/>
          </a:prstGeom>
        </p:spPr>
      </p:pic>
      <p:pic>
        <p:nvPicPr>
          <p:cNvPr id="14" name="図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59264" y="4423237"/>
            <a:ext cx="3447928" cy="1480437"/>
          </a:xfrm>
          <a:prstGeom prst="rect">
            <a:avLst/>
          </a:prstGeom>
        </p:spPr>
      </p:pic>
    </p:spTree>
    <p:extLst>
      <p:ext uri="{BB962C8B-B14F-4D97-AF65-F5344CB8AC3E}">
        <p14:creationId xmlns:p14="http://schemas.microsoft.com/office/powerpoint/2010/main" val="1561675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ミクのこころの中で起こっていること</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4</a:t>
            </a:fld>
            <a:endParaRPr kumimoji="1" lang="ja-JP" altLang="en-US"/>
          </a:p>
        </p:txBody>
      </p:sp>
      <p:sp>
        <p:nvSpPr>
          <p:cNvPr id="4" name="テキスト ボックス 3"/>
          <p:cNvSpPr txBox="1"/>
          <p:nvPr/>
        </p:nvSpPr>
        <p:spPr>
          <a:xfrm>
            <a:off x="753036" y="1411941"/>
            <a:ext cx="10797987" cy="4634923"/>
          </a:xfrm>
          <a:prstGeom prst="rect">
            <a:avLst/>
          </a:prstGeom>
          <a:noFill/>
        </p:spPr>
        <p:txBody>
          <a:bodyPr wrap="square" rtlCol="0">
            <a:spAutoFit/>
          </a:bodyPr>
          <a:lstStyle/>
          <a:p>
            <a:pPr>
              <a:lnSpc>
                <a:spcPts val="5000"/>
              </a:lnSpc>
              <a:spcAft>
                <a:spcPts val="1200"/>
              </a:spcAft>
            </a:pPr>
            <a:r>
              <a:rPr kumimoji="1" lang="ja-JP" altLang="en-US" sz="2800" dirty="0" smtClean="0">
                <a:latin typeface="HG丸ｺﾞｼｯｸM-PRO" panose="020F0600000000000000" pitchFamily="50" charset="-128"/>
                <a:ea typeface="HG丸ｺﾞｼｯｸM-PRO" panose="020F0600000000000000" pitchFamily="50" charset="-128"/>
              </a:rPr>
              <a:t>　こころの中は、他の人からはよく見えません。ミクのこころの中も、きっとクラスの友だちや先生など周りの人たちからはよく見えないかもしれません。学級委員をしていたり、授業でよく発言したりしているから元気で明るく見えているかもしれません。</a:t>
            </a:r>
            <a:endParaRPr kumimoji="1" lang="en-US" altLang="ja-JP" sz="2800" dirty="0" smtClean="0">
              <a:latin typeface="HG丸ｺﾞｼｯｸM-PRO" panose="020F0600000000000000" pitchFamily="50" charset="-128"/>
              <a:ea typeface="HG丸ｺﾞｼｯｸM-PRO" panose="020F0600000000000000" pitchFamily="50" charset="-128"/>
            </a:endParaRPr>
          </a:p>
          <a:p>
            <a:pPr>
              <a:lnSpc>
                <a:spcPts val="5000"/>
              </a:lnSpc>
              <a:spcAft>
                <a:spcPts val="1200"/>
              </a:spcAft>
            </a:pPr>
            <a:r>
              <a:rPr kumimoji="1" lang="ja-JP" altLang="en-US" sz="2800" dirty="0">
                <a:latin typeface="HG丸ｺﾞｼｯｸM-PRO" panose="020F0600000000000000" pitchFamily="50" charset="-128"/>
                <a:ea typeface="HG丸ｺﾞｼｯｸM-PRO" panose="020F0600000000000000" pitchFamily="50" charset="-128"/>
              </a:rPr>
              <a:t>　</a:t>
            </a:r>
            <a:r>
              <a:rPr kumimoji="1" lang="ja-JP" altLang="en-US" sz="2800" dirty="0" smtClean="0">
                <a:latin typeface="HG丸ｺﾞｼｯｸM-PRO" panose="020F0600000000000000" pitchFamily="50" charset="-128"/>
                <a:ea typeface="HG丸ｺﾞｼｯｸM-PRO" panose="020F0600000000000000" pitchFamily="50" charset="-128"/>
              </a:rPr>
              <a:t>でも、ミクのこころの中には、なやみ事やイヤな気持ちもいろいろあるみたいです。</a:t>
            </a:r>
            <a:r>
              <a:rPr kumimoji="1" lang="ja-JP" altLang="en-US" sz="2800" b="1" u="sng" dirty="0" smtClean="0">
                <a:solidFill>
                  <a:srgbClr val="FF0000"/>
                </a:solidFill>
                <a:latin typeface="HG丸ｺﾞｼｯｸM-PRO" panose="020F0600000000000000" pitchFamily="50" charset="-128"/>
                <a:ea typeface="HG丸ｺﾞｼｯｸM-PRO" panose="020F0600000000000000" pitchFamily="50" charset="-128"/>
              </a:rPr>
              <a:t>ミクのこころの中で、どんなことが起こっているか、これからみんなで想像してみましょう。</a:t>
            </a:r>
            <a:endParaRPr kumimoji="1" lang="ja-JP" altLang="en-US" sz="280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5241664" y="5351930"/>
            <a:ext cx="1223682" cy="307777"/>
          </a:xfrm>
          <a:prstGeom prst="rect">
            <a:avLst/>
          </a:prstGeom>
          <a:noFill/>
        </p:spPr>
        <p:txBody>
          <a:bodyPr wrap="square" rtlCol="0">
            <a:spAutoFit/>
          </a:bodyPr>
          <a:lstStyle/>
          <a:p>
            <a:pPr algn="ctr"/>
            <a:r>
              <a:rPr kumimoji="1" lang="ja-JP" altLang="en-US" sz="1400" dirty="0" smtClean="0">
                <a:solidFill>
                  <a:srgbClr val="FF0000"/>
                </a:solidFill>
              </a:rPr>
              <a:t>そうぞう</a:t>
            </a:r>
            <a:endParaRPr kumimoji="1" lang="ja-JP" altLang="en-US" sz="1400" dirty="0">
              <a:solidFill>
                <a:srgbClr val="FF0000"/>
              </a:solidFill>
            </a:endParaRPr>
          </a:p>
        </p:txBody>
      </p:sp>
      <p:sp>
        <p:nvSpPr>
          <p:cNvPr id="6" name="テキスト ボックス 5"/>
          <p:cNvSpPr txBox="1"/>
          <p:nvPr/>
        </p:nvSpPr>
        <p:spPr>
          <a:xfrm>
            <a:off x="8757458" y="2626659"/>
            <a:ext cx="1223682" cy="307777"/>
          </a:xfrm>
          <a:prstGeom prst="rect">
            <a:avLst/>
          </a:prstGeom>
          <a:noFill/>
        </p:spPr>
        <p:txBody>
          <a:bodyPr wrap="square" rtlCol="0">
            <a:spAutoFit/>
          </a:bodyPr>
          <a:lstStyle/>
          <a:p>
            <a:pPr algn="ctr"/>
            <a:r>
              <a:rPr kumimoji="1" lang="ja-JP" altLang="en-US" sz="1400" dirty="0" smtClean="0"/>
              <a:t>じゅぎょう</a:t>
            </a:r>
            <a:endParaRPr kumimoji="1" lang="ja-JP" altLang="en-US" sz="1400" dirty="0"/>
          </a:p>
        </p:txBody>
      </p:sp>
    </p:spTree>
    <p:extLst>
      <p:ext uri="{BB962C8B-B14F-4D97-AF65-F5344CB8AC3E}">
        <p14:creationId xmlns:p14="http://schemas.microsoft.com/office/powerpoint/2010/main" val="40155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3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7600"/>
                            </p:stCondLst>
                            <p:childTnLst>
                              <p:par>
                                <p:cTn id="9" presetID="10" presetClass="entr" presetSubtype="0" fill="hold" nodeType="afterEffect">
                                  <p:stCondLst>
                                    <p:cond delay="0"/>
                                  </p:stCondLst>
                                  <p:iterate type="lt">
                                    <p:tmPct val="30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a:t>
            </a:r>
            <a:r>
              <a:rPr lang="ja-JP" altLang="en-US" dirty="0" smtClean="0"/>
              <a:t>を想像</a:t>
            </a:r>
            <a:r>
              <a:rPr lang="ja-JP" altLang="en-US" dirty="0"/>
              <a:t>しよう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5</a:t>
            </a:fld>
            <a:endParaRPr kumimoji="1" lang="ja-JP" altLang="en-US"/>
          </a:p>
        </p:txBody>
      </p:sp>
      <p:sp>
        <p:nvSpPr>
          <p:cNvPr id="4" name="テキスト ボックス 3"/>
          <p:cNvSpPr txBox="1"/>
          <p:nvPr/>
        </p:nvSpPr>
        <p:spPr>
          <a:xfrm>
            <a:off x="265348" y="1633567"/>
            <a:ext cx="7693510" cy="954107"/>
          </a:xfrm>
          <a:prstGeom prst="rect">
            <a:avLst/>
          </a:prstGeom>
          <a:noFill/>
        </p:spPr>
        <p:txBody>
          <a:bodyPr wrap="square" rtlCol="0">
            <a:spAutoFit/>
          </a:bodyPr>
          <a:lstStyle/>
          <a:p>
            <a:pPr>
              <a:spcAft>
                <a:spcPts val="1200"/>
              </a:spcAft>
            </a:pPr>
            <a:r>
              <a:rPr kumimoji="1" lang="ja-JP" altLang="en-US" sz="2800" dirty="0" smtClean="0">
                <a:latin typeface="HG丸ｺﾞｼｯｸM-PRO" panose="020F0600000000000000" pitchFamily="50" charset="-128"/>
                <a:ea typeface="HG丸ｺﾞｼｯｸM-PRO" panose="020F0600000000000000" pitchFamily="50" charset="-128"/>
              </a:rPr>
              <a:t>　ミクのこころの</a:t>
            </a:r>
            <a:r>
              <a:rPr kumimoji="1" lang="ja-JP" altLang="en-US" sz="2800" dirty="0">
                <a:latin typeface="HG丸ｺﾞｼｯｸM-PRO" panose="020F0600000000000000" pitchFamily="50" charset="-128"/>
                <a:ea typeface="HG丸ｺﾞｼｯｸM-PRO" panose="020F0600000000000000" pitchFamily="50" charset="-128"/>
              </a:rPr>
              <a:t>中</a:t>
            </a:r>
            <a:r>
              <a:rPr kumimoji="1" lang="ja-JP" altLang="en-US" sz="2800" dirty="0" smtClean="0">
                <a:latin typeface="HG丸ｺﾞｼｯｸM-PRO" panose="020F0600000000000000" pitchFamily="50" charset="-128"/>
                <a:ea typeface="HG丸ｺﾞｼｯｸM-PRO" panose="020F0600000000000000" pitchFamily="50" charset="-128"/>
              </a:rPr>
              <a:t>には、どんなもやもやしたなやみやイヤな気持ちがあるだろう？</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097279" y="2690468"/>
            <a:ext cx="7974907" cy="3473291"/>
          </a:xfrm>
          <a:prstGeom prst="roundRect">
            <a:avLst>
              <a:gd name="adj" fmla="val 13570"/>
            </a:avLst>
          </a:prstGeom>
          <a:solidFill>
            <a:schemeClr val="accent1">
              <a:lumMod val="60000"/>
              <a:lumOff val="40000"/>
            </a:schemeClr>
          </a:solidFill>
        </p:spPr>
        <p:txBody>
          <a:bodyPr wrap="square" rtlCol="0">
            <a:spAutoFit/>
          </a:bodyPr>
          <a:lstStyle/>
          <a:p>
            <a:pPr marL="444500" indent="-444500">
              <a:spcAft>
                <a:spcPts val="1800"/>
              </a:spcAft>
              <a:buFont typeface="+mj-lt"/>
              <a:buAutoNum type="arabicPeriod"/>
            </a:pPr>
            <a:r>
              <a:rPr kumimoji="1" lang="ja-JP" altLang="en-US" sz="2800" dirty="0" smtClean="0">
                <a:latin typeface="HG丸ｺﾞｼｯｸM-PRO" panose="020F0600000000000000" pitchFamily="50" charset="-128"/>
                <a:ea typeface="HG丸ｺﾞｼｯｸM-PRO" panose="020F0600000000000000" pitchFamily="50" charset="-128"/>
              </a:rPr>
              <a:t>ミクの悩みやイヤな気持ちを想像して、　</a:t>
            </a:r>
            <a:r>
              <a:rPr kumimoji="1" lang="ja-JP" altLang="en-US" sz="2800" dirty="0" err="1" smtClean="0">
                <a:latin typeface="HG丸ｺﾞｼｯｸM-PRO" panose="020F0600000000000000" pitchFamily="50" charset="-128"/>
                <a:ea typeface="HG丸ｺﾞｼｯｸM-PRO" panose="020F0600000000000000" pitchFamily="50" charset="-128"/>
              </a:rPr>
              <a:t>ば</a:t>
            </a:r>
            <a:r>
              <a:rPr kumimoji="1" lang="ja-JP" altLang="en-US" sz="2800" dirty="0" smtClean="0">
                <a:latin typeface="HG丸ｺﾞｼｯｸM-PRO" panose="020F0600000000000000" pitchFamily="50" charset="-128"/>
                <a:ea typeface="HG丸ｺﾞｼｯｸM-PRO" panose="020F0600000000000000" pitchFamily="50" charset="-128"/>
              </a:rPr>
              <a:t>い</a:t>
            </a:r>
            <a:r>
              <a:rPr kumimoji="1" lang="ja-JP" altLang="en-US" sz="2800" dirty="0">
                <a:latin typeface="HG丸ｺﾞｼｯｸM-PRO" panose="020F0600000000000000" pitchFamily="50" charset="-128"/>
                <a:ea typeface="HG丸ｺﾞｼｯｸM-PRO" panose="020F0600000000000000" pitchFamily="50" charset="-128"/>
              </a:rPr>
              <a:t>きん</a:t>
            </a:r>
            <a:r>
              <a:rPr kumimoji="1" lang="ja-JP" altLang="en-US" sz="2800" dirty="0" smtClean="0">
                <a:latin typeface="HG丸ｺﾞｼｯｸM-PRO" panose="020F0600000000000000" pitchFamily="50" charset="-128"/>
                <a:ea typeface="HG丸ｺﾞｼｯｸM-PRO" panose="020F0600000000000000" pitchFamily="50" charset="-128"/>
              </a:rPr>
              <a:t>ふせん紙にサインペンで書こう！</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444500" indent="-444500">
              <a:spcAft>
                <a:spcPts val="1800"/>
              </a:spcAft>
              <a:buFont typeface="+mj-lt"/>
              <a:buAutoNum type="arabicPeriod"/>
            </a:pPr>
            <a:r>
              <a:rPr kumimoji="1" lang="ja-JP" altLang="en-US" sz="2800" dirty="0" smtClean="0">
                <a:latin typeface="HG丸ｺﾞｼｯｸM-PRO" panose="020F0600000000000000" pitchFamily="50" charset="-128"/>
                <a:ea typeface="HG丸ｺﾞｼｯｸM-PRO" panose="020F0600000000000000" pitchFamily="50" charset="-128"/>
              </a:rPr>
              <a:t>ば</a:t>
            </a:r>
            <a:r>
              <a:rPr kumimoji="1" lang="ja-JP" altLang="en-US" sz="2800" dirty="0" err="1" smtClean="0">
                <a:latin typeface="HG丸ｺﾞｼｯｸM-PRO" panose="020F0600000000000000" pitchFamily="50" charset="-128"/>
                <a:ea typeface="HG丸ｺﾞｼｯｸM-PRO" panose="020F0600000000000000" pitchFamily="50" charset="-128"/>
              </a:rPr>
              <a:t>いきんふせん</a:t>
            </a:r>
            <a:r>
              <a:rPr kumimoji="1" lang="ja-JP" altLang="en-US" sz="2800" dirty="0" smtClean="0">
                <a:latin typeface="HG丸ｺﾞｼｯｸM-PRO" panose="020F0600000000000000" pitchFamily="50" charset="-128"/>
                <a:ea typeface="HG丸ｺﾞｼｯｸM-PRO" panose="020F0600000000000000" pitchFamily="50" charset="-128"/>
              </a:rPr>
              <a:t>紙に目玉シールを貼って、　気持ちを表情として表現しよう！</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444500" indent="-444500">
              <a:spcAft>
                <a:spcPts val="1800"/>
              </a:spcAft>
              <a:buFont typeface="+mj-lt"/>
              <a:buAutoNum type="arabicPeriod"/>
            </a:pPr>
            <a:r>
              <a:rPr kumimoji="1" lang="ja-JP" altLang="en-US" sz="2800" dirty="0" smtClean="0">
                <a:latin typeface="HG丸ｺﾞｼｯｸM-PRO" panose="020F0600000000000000" pitchFamily="50" charset="-128"/>
                <a:ea typeface="HG丸ｺﾞｼｯｸM-PRO" panose="020F0600000000000000" pitchFamily="50" charset="-128"/>
              </a:rPr>
              <a:t>ば</a:t>
            </a:r>
            <a:r>
              <a:rPr kumimoji="1" lang="ja-JP" altLang="en-US" sz="2800" dirty="0" err="1" smtClean="0">
                <a:latin typeface="HG丸ｺﾞｼｯｸM-PRO" panose="020F0600000000000000" pitchFamily="50" charset="-128"/>
                <a:ea typeface="HG丸ｺﾞｼｯｸM-PRO" panose="020F0600000000000000" pitchFamily="50" charset="-128"/>
              </a:rPr>
              <a:t>い</a:t>
            </a:r>
            <a:r>
              <a:rPr kumimoji="1" lang="ja-JP" altLang="en-US" sz="2800" dirty="0" err="1">
                <a:latin typeface="HG丸ｺﾞｼｯｸM-PRO" panose="020F0600000000000000" pitchFamily="50" charset="-128"/>
                <a:ea typeface="HG丸ｺﾞｼｯｸM-PRO" panose="020F0600000000000000" pitchFamily="50" charset="-128"/>
              </a:rPr>
              <a:t>きん</a:t>
            </a:r>
            <a:r>
              <a:rPr kumimoji="1" lang="ja-JP" altLang="en-US" sz="2800" dirty="0" err="1" smtClean="0">
                <a:latin typeface="HG丸ｺﾞｼｯｸM-PRO" panose="020F0600000000000000" pitchFamily="50" charset="-128"/>
                <a:ea typeface="HG丸ｺﾞｼｯｸM-PRO" panose="020F0600000000000000" pitchFamily="50" charset="-128"/>
              </a:rPr>
              <a:t>ふせん</a:t>
            </a:r>
            <a:r>
              <a:rPr kumimoji="1" lang="ja-JP" altLang="en-US" sz="2800" dirty="0" smtClean="0">
                <a:latin typeface="HG丸ｺﾞｼｯｸM-PRO" panose="020F0600000000000000" pitchFamily="50" charset="-128"/>
                <a:ea typeface="HG丸ｺﾞｼｯｸM-PRO" panose="020F0600000000000000" pitchFamily="50" charset="-128"/>
              </a:rPr>
              <a:t>紙を「こころの木シート」の根っこに、はり付けよう！</a:t>
            </a:r>
            <a:endParaRPr kumimoji="1" lang="ja-JP" altLang="en-US" sz="2800" dirty="0">
              <a:latin typeface="HG丸ｺﾞｼｯｸM-PRO" panose="020F0600000000000000" pitchFamily="50" charset="-128"/>
              <a:ea typeface="HG丸ｺﾞｼｯｸM-PRO" panose="020F0600000000000000" pitchFamily="50" charset="-128"/>
            </a:endParaRPr>
          </a:p>
        </p:txBody>
      </p:sp>
      <p:grpSp>
        <p:nvGrpSpPr>
          <p:cNvPr id="16" name="グループ化 15"/>
          <p:cNvGrpSpPr/>
          <p:nvPr/>
        </p:nvGrpSpPr>
        <p:grpSpPr>
          <a:xfrm>
            <a:off x="9453917" y="3032034"/>
            <a:ext cx="1120825" cy="753913"/>
            <a:chOff x="9453917" y="3032034"/>
            <a:chExt cx="1120825" cy="753913"/>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grpSp>
        <p:nvGrpSpPr>
          <p:cNvPr id="18" name="グループ化 17"/>
          <p:cNvGrpSpPr/>
          <p:nvPr/>
        </p:nvGrpSpPr>
        <p:grpSpPr>
          <a:xfrm>
            <a:off x="9654330" y="4420064"/>
            <a:ext cx="720000" cy="1120830"/>
            <a:chOff x="9654330" y="4420064"/>
            <a:chExt cx="720000" cy="1120830"/>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34587">
              <a:off x="9839206" y="4595102"/>
              <a:ext cx="522223" cy="208889"/>
            </a:xfrm>
            <a:prstGeom prst="rect">
              <a:avLst/>
            </a:prstGeom>
          </p:spPr>
        </p:pic>
      </p:grpSp>
      <p:grpSp>
        <p:nvGrpSpPr>
          <p:cNvPr id="17" name="グループ化 16"/>
          <p:cNvGrpSpPr/>
          <p:nvPr/>
        </p:nvGrpSpPr>
        <p:grpSpPr>
          <a:xfrm>
            <a:off x="10574659" y="3597220"/>
            <a:ext cx="1120825" cy="720000"/>
            <a:chOff x="10574659" y="3597220"/>
            <a:chExt cx="1120825" cy="720000"/>
          </a:xfrm>
        </p:grpSpPr>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10892" y="1687509"/>
            <a:ext cx="676308" cy="900000"/>
          </a:xfrm>
          <a:prstGeom prst="rect">
            <a:avLst/>
          </a:prstGeom>
        </p:spPr>
      </p:pic>
      <p:sp>
        <p:nvSpPr>
          <p:cNvPr id="13" name="円形吹き出し 12"/>
          <p:cNvSpPr/>
          <p:nvPr/>
        </p:nvSpPr>
        <p:spPr>
          <a:xfrm>
            <a:off x="8076494" y="1577268"/>
            <a:ext cx="1710781" cy="1097702"/>
          </a:xfrm>
          <a:prstGeom prst="wedgeEllipseCallout">
            <a:avLst>
              <a:gd name="adj1" fmla="val 61373"/>
              <a:gd name="adj2" fmla="val 1995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smtClean="0">
                <a:solidFill>
                  <a:schemeClr val="tx1"/>
                </a:solidFill>
              </a:rPr>
              <a:t>3</a:t>
            </a:r>
            <a:r>
              <a:rPr kumimoji="1" lang="ja-JP" altLang="en-US" dirty="0" smtClean="0">
                <a:solidFill>
                  <a:schemeClr val="tx1"/>
                </a:solidFill>
              </a:rPr>
              <a:t>人組で</a:t>
            </a:r>
            <a:endParaRPr kumimoji="1" lang="en-US" altLang="ja-JP" dirty="0" smtClean="0">
              <a:solidFill>
                <a:schemeClr val="tx1"/>
              </a:solidFill>
            </a:endParaRPr>
          </a:p>
          <a:p>
            <a:pPr algn="ctr"/>
            <a:r>
              <a:rPr kumimoji="1" lang="ja-JP" altLang="en-US" dirty="0" smtClean="0">
                <a:solidFill>
                  <a:schemeClr val="tx1"/>
                </a:solidFill>
              </a:rPr>
              <a:t>考えよう！</a:t>
            </a:r>
            <a:endParaRPr kumimoji="1" lang="ja-JP" altLang="en-US" dirty="0">
              <a:solidFill>
                <a:schemeClr val="tx1"/>
              </a:solidFill>
            </a:endParaRPr>
          </a:p>
        </p:txBody>
      </p:sp>
      <p:pic>
        <p:nvPicPr>
          <p:cNvPr id="14" name="図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85935" y="1319118"/>
            <a:ext cx="706243" cy="892364"/>
          </a:xfrm>
          <a:prstGeom prst="rect">
            <a:avLst/>
          </a:prstGeom>
        </p:spPr>
      </p:pic>
      <p:pic>
        <p:nvPicPr>
          <p:cNvPr id="15" name="図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39617" y="1630970"/>
            <a:ext cx="816328" cy="1044000"/>
          </a:xfrm>
          <a:prstGeom prst="rect">
            <a:avLst/>
          </a:prstGeom>
        </p:spPr>
      </p:pic>
      <p:sp>
        <p:nvSpPr>
          <p:cNvPr id="19" name="テキスト ボックス 18"/>
          <p:cNvSpPr txBox="1"/>
          <p:nvPr/>
        </p:nvSpPr>
        <p:spPr>
          <a:xfrm rot="3616072">
            <a:off x="9379954" y="4913500"/>
            <a:ext cx="1064954" cy="271869"/>
          </a:xfrm>
          <a:prstGeom prst="rect">
            <a:avLst/>
          </a:prstGeom>
          <a:noFill/>
        </p:spPr>
        <p:txBody>
          <a:bodyPr wrap="square" rtlCol="0">
            <a:spAutoFit/>
          </a:bodyPr>
          <a:lstStyle/>
          <a:p>
            <a:pPr>
              <a:lnSpc>
                <a:spcPts val="700"/>
              </a:lnSpc>
            </a:pPr>
            <a:r>
              <a:rPr kumimoji="1" lang="ja-JP" altLang="en-US" sz="800" dirty="0" smtClean="0">
                <a:latin typeface="kawaii手書き文字" panose="02000600000000000000" pitchFamily="2" charset="-128"/>
                <a:ea typeface="kawaii手書き文字" panose="02000600000000000000" pitchFamily="2" charset="-128"/>
              </a:rPr>
              <a:t>どうせ誰も</a:t>
            </a:r>
            <a:r>
              <a:rPr kumimoji="1" lang="ja-JP" altLang="en-US" sz="800" dirty="0">
                <a:latin typeface="kawaii手書き文字" panose="02000600000000000000" pitchFamily="2" charset="-128"/>
                <a:ea typeface="kawaii手書き文字" panose="02000600000000000000" pitchFamily="2" charset="-128"/>
              </a:rPr>
              <a:t>私</a:t>
            </a:r>
            <a:r>
              <a:rPr kumimoji="1" lang="ja-JP" altLang="en-US" sz="800" dirty="0" smtClean="0">
                <a:latin typeface="kawaii手書き文字" panose="02000600000000000000" pitchFamily="2" charset="-128"/>
                <a:ea typeface="kawaii手書き文字" panose="02000600000000000000" pitchFamily="2" charset="-128"/>
              </a:rPr>
              <a:t>を必要としていない</a:t>
            </a:r>
            <a:r>
              <a:rPr kumimoji="1" lang="en-US" altLang="ja-JP" sz="800" dirty="0" smtClean="0">
                <a:latin typeface="kawaii手書き文字" panose="02000600000000000000" pitchFamily="2" charset="-128"/>
                <a:ea typeface="kawaii手書き文字" panose="02000600000000000000" pitchFamily="2" charset="-128"/>
              </a:rPr>
              <a:t>…</a:t>
            </a:r>
            <a:endParaRPr kumimoji="1" lang="ja-JP" altLang="en-US" sz="800" dirty="0">
              <a:latin typeface="kawaii手書き文字" panose="02000600000000000000" pitchFamily="2" charset="-128"/>
              <a:ea typeface="kawaii手書き文字" panose="02000600000000000000" pitchFamily="2" charset="-128"/>
            </a:endParaRPr>
          </a:p>
        </p:txBody>
      </p:sp>
      <p:sp>
        <p:nvSpPr>
          <p:cNvPr id="20" name="テキスト ボックス 19"/>
          <p:cNvSpPr txBox="1"/>
          <p:nvPr/>
        </p:nvSpPr>
        <p:spPr>
          <a:xfrm rot="20583754">
            <a:off x="10661843" y="3854392"/>
            <a:ext cx="1174999" cy="215444"/>
          </a:xfrm>
          <a:prstGeom prst="rect">
            <a:avLst/>
          </a:prstGeom>
          <a:noFill/>
        </p:spPr>
        <p:txBody>
          <a:bodyPr wrap="square" rtlCol="0">
            <a:spAutoFit/>
          </a:bodyPr>
          <a:lstStyle/>
          <a:p>
            <a:r>
              <a:rPr kumimoji="1" lang="ja-JP" altLang="en-US" sz="800" dirty="0" smtClean="0">
                <a:latin typeface="kawaii手書き文字" panose="02000600000000000000" pitchFamily="2" charset="-128"/>
                <a:ea typeface="kawaii手書き文字" panose="02000600000000000000" pitchFamily="2" charset="-128"/>
              </a:rPr>
              <a:t>さびしいよぉ</a:t>
            </a:r>
            <a:r>
              <a:rPr kumimoji="1" lang="en-US" altLang="ja-JP" sz="800" dirty="0" smtClean="0">
                <a:latin typeface="kawaii手書き文字" panose="02000600000000000000" pitchFamily="2" charset="-128"/>
                <a:ea typeface="kawaii手書き文字" panose="02000600000000000000" pitchFamily="2" charset="-128"/>
              </a:rPr>
              <a:t>…</a:t>
            </a:r>
            <a:endParaRPr kumimoji="1" lang="ja-JP" altLang="en-US" sz="800" dirty="0">
              <a:latin typeface="kawaii手書き文字" panose="02000600000000000000" pitchFamily="2" charset="-128"/>
              <a:ea typeface="kawaii手書き文字" panose="02000600000000000000" pitchFamily="2" charset="-128"/>
            </a:endParaRPr>
          </a:p>
        </p:txBody>
      </p:sp>
      <p:sp>
        <p:nvSpPr>
          <p:cNvPr id="21" name="テキスト ボックス 20"/>
          <p:cNvSpPr txBox="1"/>
          <p:nvPr/>
        </p:nvSpPr>
        <p:spPr>
          <a:xfrm rot="1800000">
            <a:off x="9493183" y="3321028"/>
            <a:ext cx="923544" cy="338554"/>
          </a:xfrm>
          <a:prstGeom prst="rect">
            <a:avLst/>
          </a:prstGeom>
          <a:noFill/>
        </p:spPr>
        <p:txBody>
          <a:bodyPr wrap="square" rtlCol="0">
            <a:spAutoFit/>
          </a:bodyPr>
          <a:lstStyle/>
          <a:p>
            <a:r>
              <a:rPr kumimoji="1" lang="ja-JP" altLang="en-US" sz="8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800" dirty="0">
              <a:latin typeface="kawaii手書き文字" panose="02000600000000000000" pitchFamily="2" charset="-128"/>
              <a:ea typeface="kawaii手書き文字" panose="02000600000000000000" pitchFamily="2" charset="-128"/>
            </a:endParaRPr>
          </a:p>
        </p:txBody>
      </p:sp>
      <p:pic>
        <p:nvPicPr>
          <p:cNvPr id="22" name="図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289044">
            <a:off x="10960174" y="3806530"/>
            <a:ext cx="122519" cy="122519"/>
          </a:xfrm>
          <a:prstGeom prst="rect">
            <a:avLst/>
          </a:prstGeom>
        </p:spPr>
      </p:pic>
      <p:sp>
        <p:nvSpPr>
          <p:cNvPr id="23" name="テキスト ボックス 22"/>
          <p:cNvSpPr txBox="1"/>
          <p:nvPr/>
        </p:nvSpPr>
        <p:spPr>
          <a:xfrm>
            <a:off x="6135282" y="2717362"/>
            <a:ext cx="1223682" cy="276999"/>
          </a:xfrm>
          <a:prstGeom prst="rect">
            <a:avLst/>
          </a:prstGeom>
          <a:noFill/>
        </p:spPr>
        <p:txBody>
          <a:bodyPr wrap="square" rtlCol="0">
            <a:spAutoFit/>
          </a:bodyPr>
          <a:lstStyle/>
          <a:p>
            <a:pPr algn="ctr"/>
            <a:r>
              <a:rPr kumimoji="1" lang="ja-JP" altLang="en-US" sz="1200" dirty="0" smtClean="0"/>
              <a:t>そうぞう</a:t>
            </a:r>
            <a:endParaRPr kumimoji="1" lang="ja-JP" altLang="en-US" sz="1200" dirty="0"/>
          </a:p>
        </p:txBody>
      </p:sp>
      <p:sp>
        <p:nvSpPr>
          <p:cNvPr id="24" name="テキスト ボックス 23"/>
          <p:cNvSpPr txBox="1"/>
          <p:nvPr/>
        </p:nvSpPr>
        <p:spPr>
          <a:xfrm>
            <a:off x="5362687" y="240110"/>
            <a:ext cx="1223682" cy="338554"/>
          </a:xfrm>
          <a:prstGeom prst="rect">
            <a:avLst/>
          </a:prstGeom>
          <a:noFill/>
        </p:spPr>
        <p:txBody>
          <a:bodyPr wrap="square" rtlCol="0">
            <a:spAutoFit/>
          </a:bodyPr>
          <a:lstStyle/>
          <a:p>
            <a:pPr algn="ctr"/>
            <a:r>
              <a:rPr kumimoji="1" lang="ja-JP" altLang="en-US" sz="1600" dirty="0" smtClean="0"/>
              <a:t>そうぞう</a:t>
            </a:r>
            <a:endParaRPr kumimoji="1" lang="ja-JP" altLang="en-US" sz="1600" dirty="0"/>
          </a:p>
        </p:txBody>
      </p:sp>
    </p:spTree>
    <p:extLst>
      <p:ext uri="{BB962C8B-B14F-4D97-AF65-F5344CB8AC3E}">
        <p14:creationId xmlns:p14="http://schemas.microsoft.com/office/powerpoint/2010/main" val="314630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a:t>
            </a:r>
            <a:r>
              <a:rPr lang="ja-JP" altLang="en-US" dirty="0" smtClean="0"/>
              <a:t>を想像</a:t>
            </a:r>
            <a:r>
              <a:rPr lang="ja-JP" altLang="en-US" dirty="0"/>
              <a:t>しよう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6</a:t>
            </a:fld>
            <a:endParaRPr kumimoji="1" lang="ja-JP" altLang="en-US"/>
          </a:p>
        </p:txBody>
      </p:sp>
      <p:sp>
        <p:nvSpPr>
          <p:cNvPr id="5" name="テキスト ボックス 4"/>
          <p:cNvSpPr txBox="1"/>
          <p:nvPr/>
        </p:nvSpPr>
        <p:spPr>
          <a:xfrm>
            <a:off x="862011" y="2116112"/>
            <a:ext cx="7716431" cy="3915603"/>
          </a:xfrm>
          <a:prstGeom prst="roundRect">
            <a:avLst>
              <a:gd name="adj" fmla="val 13990"/>
            </a:avLst>
          </a:prstGeom>
          <a:solidFill>
            <a:srgbClr val="FFCC99"/>
          </a:solidFill>
        </p:spPr>
        <p:txBody>
          <a:bodyPr wrap="square" tIns="504000" rtlCol="0">
            <a:spAutoFit/>
          </a:bodyPr>
          <a:lstStyle/>
          <a:p>
            <a:pPr marL="457200" indent="-457200">
              <a:spcAft>
                <a:spcPts val="1800"/>
              </a:spcAft>
              <a:buFont typeface="Wingdings" panose="05000000000000000000" pitchFamily="2" charset="2"/>
              <a:buChar char="l"/>
            </a:pPr>
            <a:r>
              <a:rPr kumimoji="1" lang="ja-JP" altLang="en-US" sz="2400" dirty="0" smtClean="0">
                <a:latin typeface="HG丸ｺﾞｼｯｸM-PRO" panose="020F0600000000000000" pitchFamily="50" charset="-128"/>
                <a:ea typeface="HG丸ｺﾞｼｯｸM-PRO" panose="020F0600000000000000" pitchFamily="50" charset="-128"/>
              </a:rPr>
              <a:t>できるだけ「ミクのおはなし」に書いていない　ミクの気持ちを「自分だったらこう感じる」とか、「きっとミクだったらこんなふうに思うかも」とか、自由に想像をふくらませて書いてみよう！</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457200" indent="-457200">
              <a:spcAft>
                <a:spcPts val="1800"/>
              </a:spcAft>
              <a:buFont typeface="Wingdings" panose="05000000000000000000" pitchFamily="2" charset="2"/>
              <a:buChar char="l"/>
            </a:pPr>
            <a:r>
              <a:rPr kumimoji="1" lang="ja-JP" altLang="en-US" sz="2400" dirty="0" smtClean="0">
                <a:latin typeface="HG丸ｺﾞｼｯｸM-PRO" panose="020F0600000000000000" pitchFamily="50" charset="-128"/>
                <a:ea typeface="HG丸ｺﾞｼｯｸM-PRO" panose="020F0600000000000000" pitchFamily="50" charset="-128"/>
              </a:rPr>
              <a:t>時間</a:t>
            </a:r>
            <a:r>
              <a:rPr kumimoji="1" lang="ja-JP" altLang="en-US" sz="2400" dirty="0">
                <a:latin typeface="HG丸ｺﾞｼｯｸM-PRO" panose="020F0600000000000000" pitchFamily="50" charset="-128"/>
                <a:ea typeface="HG丸ｺﾞｼｯｸM-PRO" panose="020F0600000000000000" pitchFamily="50" charset="-128"/>
              </a:rPr>
              <a:t>いっぱい</a:t>
            </a:r>
            <a:r>
              <a:rPr kumimoji="1" lang="ja-JP" altLang="en-US" sz="2400" dirty="0" smtClean="0">
                <a:latin typeface="HG丸ｺﾞｼｯｸM-PRO" panose="020F0600000000000000" pitchFamily="50" charset="-128"/>
                <a:ea typeface="HG丸ｺﾞｼｯｸM-PRO" panose="020F0600000000000000" pitchFamily="50" charset="-128"/>
              </a:rPr>
              <a:t>、たくさん書いてみよう！</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457200" indent="-457200">
              <a:spcAft>
                <a:spcPts val="1800"/>
              </a:spcAft>
              <a:buFont typeface="Wingdings" panose="05000000000000000000" pitchFamily="2" charset="2"/>
              <a:buChar char="l"/>
            </a:pPr>
            <a:r>
              <a:rPr kumimoji="1" lang="ja-JP" altLang="en-US" sz="2400" dirty="0" smtClean="0">
                <a:latin typeface="HG丸ｺﾞｼｯｸM-PRO" panose="020F0600000000000000" pitchFamily="50" charset="-128"/>
                <a:ea typeface="HG丸ｺﾞｼｯｸM-PRO" panose="020F0600000000000000" pitchFamily="50" charset="-128"/>
              </a:rPr>
              <a:t>ば</a:t>
            </a:r>
            <a:r>
              <a:rPr kumimoji="1" lang="ja-JP" altLang="en-US" sz="2400" dirty="0" err="1" smtClean="0">
                <a:latin typeface="HG丸ｺﾞｼｯｸM-PRO" panose="020F0600000000000000" pitchFamily="50" charset="-128"/>
                <a:ea typeface="HG丸ｺﾞｼｯｸM-PRO" panose="020F0600000000000000" pitchFamily="50" charset="-128"/>
              </a:rPr>
              <a:t>い</a:t>
            </a:r>
            <a:r>
              <a:rPr kumimoji="1" lang="ja-JP" altLang="en-US" sz="2400" dirty="0" err="1">
                <a:latin typeface="HG丸ｺﾞｼｯｸM-PRO" panose="020F0600000000000000" pitchFamily="50" charset="-128"/>
                <a:ea typeface="HG丸ｺﾞｼｯｸM-PRO" panose="020F0600000000000000" pitchFamily="50" charset="-128"/>
              </a:rPr>
              <a:t>きん</a:t>
            </a:r>
            <a:r>
              <a:rPr kumimoji="1" lang="ja-JP" altLang="en-US" sz="2400" dirty="0" err="1" smtClean="0">
                <a:latin typeface="HG丸ｺﾞｼｯｸM-PRO" panose="020F0600000000000000" pitchFamily="50" charset="-128"/>
                <a:ea typeface="HG丸ｺﾞｼｯｸM-PRO" panose="020F0600000000000000" pitchFamily="50" charset="-128"/>
              </a:rPr>
              <a:t>ふせん</a:t>
            </a:r>
            <a:r>
              <a:rPr kumimoji="1" lang="ja-JP" altLang="en-US" sz="2400" dirty="0" smtClean="0">
                <a:latin typeface="HG丸ｺﾞｼｯｸM-PRO" panose="020F0600000000000000" pitchFamily="50" charset="-128"/>
                <a:ea typeface="HG丸ｺﾞｼｯｸM-PRO" panose="020F0600000000000000" pitchFamily="50" charset="-128"/>
              </a:rPr>
              <a:t>紙に書いてある文字が、かくれないように注意して はりつけよう！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1167770" y="1782694"/>
            <a:ext cx="3258453" cy="822305"/>
          </a:xfrm>
          <a:prstGeom prst="ellipse">
            <a:avLst/>
          </a:prstGeom>
          <a:solidFill>
            <a:srgbClr val="FFCC99"/>
          </a:solidFill>
        </p:spPr>
        <p:txBody>
          <a:bodyPr wrap="square" rtlCol="0">
            <a:spAutoFit/>
          </a:bodyPr>
          <a:lstStyle/>
          <a:p>
            <a:pPr algn="ctr">
              <a:spcAft>
                <a:spcPts val="1200"/>
              </a:spcAft>
            </a:pPr>
            <a:r>
              <a:rPr kumimoji="1" lang="ja-JP" altLang="en-US" sz="3200" b="1" dirty="0" smtClean="0">
                <a:latin typeface="HG丸ｺﾞｼｯｸM-PRO" panose="020F0600000000000000" pitchFamily="50" charset="-128"/>
                <a:ea typeface="HG丸ｺﾞｼｯｸM-PRO" panose="020F0600000000000000" pitchFamily="50" charset="-128"/>
              </a:rPr>
              <a:t>注意点</a:t>
            </a:r>
            <a:endParaRPr kumimoji="1" lang="ja-JP" altLang="en-US" sz="3200" b="1"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859" y="1474502"/>
            <a:ext cx="862840" cy="1089212"/>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971" y="1782694"/>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10681083" y="4073913"/>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4" name="グループ化 33"/>
          <p:cNvGrpSpPr/>
          <p:nvPr/>
        </p:nvGrpSpPr>
        <p:grpSpPr>
          <a:xfrm>
            <a:off x="9049838" y="3835617"/>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9048392" y="4462239"/>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9938113" y="3845689"/>
            <a:ext cx="710562" cy="390247"/>
            <a:chOff x="9938113" y="3845689"/>
            <a:chExt cx="710562" cy="390247"/>
          </a:xfrm>
        </p:grpSpPr>
        <p:pic>
          <p:nvPicPr>
            <p:cNvPr id="29" name="図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sp>
        <p:nvSpPr>
          <p:cNvPr id="36" name="テキスト ボックス 35"/>
          <p:cNvSpPr txBox="1"/>
          <p:nvPr/>
        </p:nvSpPr>
        <p:spPr>
          <a:xfrm>
            <a:off x="2783549" y="4200039"/>
            <a:ext cx="1223682" cy="276999"/>
          </a:xfrm>
          <a:prstGeom prst="rect">
            <a:avLst/>
          </a:prstGeom>
          <a:noFill/>
        </p:spPr>
        <p:txBody>
          <a:bodyPr wrap="square" rtlCol="0">
            <a:spAutoFit/>
          </a:bodyPr>
          <a:lstStyle/>
          <a:p>
            <a:pPr algn="ctr"/>
            <a:r>
              <a:rPr kumimoji="1" lang="ja-JP" altLang="en-US" sz="1200" dirty="0" smtClean="0"/>
              <a:t>そうぞう</a:t>
            </a:r>
            <a:endParaRPr kumimoji="1" lang="ja-JP" altLang="en-US" sz="1200" dirty="0"/>
          </a:p>
        </p:txBody>
      </p:sp>
      <p:sp>
        <p:nvSpPr>
          <p:cNvPr id="37" name="テキスト ボックス 36"/>
          <p:cNvSpPr txBox="1"/>
          <p:nvPr/>
        </p:nvSpPr>
        <p:spPr>
          <a:xfrm>
            <a:off x="5362687" y="240110"/>
            <a:ext cx="1223682" cy="338554"/>
          </a:xfrm>
          <a:prstGeom prst="rect">
            <a:avLst/>
          </a:prstGeom>
          <a:noFill/>
        </p:spPr>
        <p:txBody>
          <a:bodyPr wrap="square" rtlCol="0">
            <a:spAutoFit/>
          </a:bodyPr>
          <a:lstStyle/>
          <a:p>
            <a:pPr algn="ctr"/>
            <a:r>
              <a:rPr kumimoji="1" lang="ja-JP" altLang="en-US" sz="1600" dirty="0" smtClean="0"/>
              <a:t>そうぞう</a:t>
            </a:r>
            <a:endParaRPr kumimoji="1" lang="ja-JP" altLang="en-US" sz="1600" dirty="0"/>
          </a:p>
        </p:txBody>
      </p:sp>
    </p:spTree>
    <p:extLst>
      <p:ext uri="{BB962C8B-B14F-4D97-AF65-F5344CB8AC3E}">
        <p14:creationId xmlns:p14="http://schemas.microsoft.com/office/powerpoint/2010/main" val="115099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a:t>
            </a:r>
            <a:r>
              <a:rPr lang="ja-JP" altLang="en-US" dirty="0" smtClean="0"/>
              <a:t>の森を作ろう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7</a:t>
            </a:fld>
            <a:endParaRPr kumimoji="1" lang="ja-JP" altLang="en-US"/>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265" y="2455280"/>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3621377" y="4746499"/>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4" name="グループ化 33"/>
          <p:cNvGrpSpPr/>
          <p:nvPr/>
        </p:nvGrpSpPr>
        <p:grpSpPr>
          <a:xfrm>
            <a:off x="1990132" y="4508203"/>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1988686" y="5134825"/>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2878407" y="4518275"/>
            <a:ext cx="710562" cy="390247"/>
            <a:chOff x="9938113" y="3845689"/>
            <a:chExt cx="710562" cy="390247"/>
          </a:xfrm>
        </p:grpSpPr>
        <p:pic>
          <p:nvPicPr>
            <p:cNvPr id="29" name="図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36" name="図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158" y="1428510"/>
            <a:ext cx="869489" cy="1098631"/>
          </a:xfrm>
          <a:prstGeom prst="rect">
            <a:avLst/>
          </a:prstGeom>
        </p:spPr>
      </p:pic>
      <p:sp>
        <p:nvSpPr>
          <p:cNvPr id="37" name="テキスト ボックス 36"/>
          <p:cNvSpPr txBox="1"/>
          <p:nvPr/>
        </p:nvSpPr>
        <p:spPr>
          <a:xfrm>
            <a:off x="1637409" y="1602342"/>
            <a:ext cx="9575074" cy="523220"/>
          </a:xfrm>
          <a:prstGeom prst="rect">
            <a:avLst/>
          </a:prstGeom>
          <a:noFill/>
        </p:spPr>
        <p:txBody>
          <a:bodyPr wrap="square" rtlCol="0">
            <a:spAutoFit/>
          </a:bodyPr>
          <a:lstStyle/>
          <a:p>
            <a:pPr>
              <a:spcAft>
                <a:spcPts val="1200"/>
              </a:spcAft>
            </a:pPr>
            <a:r>
              <a:rPr kumimoji="1" lang="ja-JP" altLang="en-US" sz="2800" dirty="0">
                <a:latin typeface="HG丸ｺﾞｼｯｸM-PRO" panose="020F0600000000000000" pitchFamily="50" charset="-128"/>
                <a:ea typeface="HG丸ｺﾞｼｯｸM-PRO" panose="020F0600000000000000" pitchFamily="50" charset="-128"/>
              </a:rPr>
              <a:t>たくさんの</a:t>
            </a:r>
            <a:r>
              <a:rPr kumimoji="1" lang="ja-JP" altLang="en-US" sz="2800" dirty="0" smtClean="0">
                <a:latin typeface="HG丸ｺﾞｼｯｸM-PRO" panose="020F0600000000000000" pitchFamily="50" charset="-128"/>
                <a:ea typeface="HG丸ｺﾞｼｯｸM-PRO" panose="020F0600000000000000" pitchFamily="50" charset="-128"/>
              </a:rPr>
              <a:t>ミクのこころの木を集めて、森を作ろう！</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68854" y="2457266"/>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9" name="グループ化 58"/>
          <p:cNvGrpSpPr/>
          <p:nvPr/>
        </p:nvGrpSpPr>
        <p:grpSpPr>
          <a:xfrm>
            <a:off x="6922443" y="4650247"/>
            <a:ext cx="717612" cy="418496"/>
            <a:chOff x="10681083" y="4073913"/>
            <a:chExt cx="717612" cy="418496"/>
          </a:xfrm>
        </p:grpSpPr>
        <p:grpSp>
          <p:nvGrpSpPr>
            <p:cNvPr id="60" name="グループ化 59"/>
            <p:cNvGrpSpPr/>
            <p:nvPr/>
          </p:nvGrpSpPr>
          <p:grpSpPr>
            <a:xfrm>
              <a:off x="10755775" y="4073913"/>
              <a:ext cx="582507" cy="391818"/>
              <a:chOff x="9453917" y="3032034"/>
              <a:chExt cx="1120825" cy="753913"/>
            </a:xfrm>
          </p:grpSpPr>
          <p:pic>
            <p:nvPicPr>
              <p:cNvPr id="62" name="図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63" name="図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61" name="テキスト ボックス 6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4" name="グループ化 63"/>
          <p:cNvGrpSpPr/>
          <p:nvPr/>
        </p:nvGrpSpPr>
        <p:grpSpPr>
          <a:xfrm>
            <a:off x="5291198" y="4411951"/>
            <a:ext cx="728745" cy="380369"/>
            <a:chOff x="9049838" y="3835617"/>
            <a:chExt cx="728745" cy="380369"/>
          </a:xfrm>
        </p:grpSpPr>
        <p:grpSp>
          <p:nvGrpSpPr>
            <p:cNvPr id="65" name="グループ化 64"/>
            <p:cNvGrpSpPr/>
            <p:nvPr/>
          </p:nvGrpSpPr>
          <p:grpSpPr>
            <a:xfrm rot="16200000">
              <a:off x="9206939" y="3729740"/>
              <a:ext cx="380369" cy="592124"/>
              <a:chOff x="9654330" y="4420064"/>
              <a:chExt cx="720000" cy="1120830"/>
            </a:xfrm>
          </p:grpSpPr>
          <p:pic>
            <p:nvPicPr>
              <p:cNvPr id="67" name="図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68" name="図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66" name="テキスト ボックス 6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9" name="グループ化 68"/>
          <p:cNvGrpSpPr/>
          <p:nvPr/>
        </p:nvGrpSpPr>
        <p:grpSpPr>
          <a:xfrm>
            <a:off x="5289752" y="5038573"/>
            <a:ext cx="648000" cy="358330"/>
            <a:chOff x="9048392" y="4462239"/>
            <a:chExt cx="648000" cy="358330"/>
          </a:xfrm>
        </p:grpSpPr>
        <p:grpSp>
          <p:nvGrpSpPr>
            <p:cNvPr id="70" name="グループ化 69"/>
            <p:cNvGrpSpPr/>
            <p:nvPr/>
          </p:nvGrpSpPr>
          <p:grpSpPr>
            <a:xfrm>
              <a:off x="9100296" y="4462239"/>
              <a:ext cx="557813" cy="358330"/>
              <a:chOff x="10574659" y="3597220"/>
              <a:chExt cx="1120825" cy="720000"/>
            </a:xfrm>
          </p:grpSpPr>
          <p:pic>
            <p:nvPicPr>
              <p:cNvPr id="73" name="図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74" name="図 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71" name="テキスト ボックス 7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72" name="図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75" name="グループ化 74"/>
          <p:cNvGrpSpPr/>
          <p:nvPr/>
        </p:nvGrpSpPr>
        <p:grpSpPr>
          <a:xfrm>
            <a:off x="6179473" y="4422023"/>
            <a:ext cx="710562" cy="390247"/>
            <a:chOff x="9938113" y="3845689"/>
            <a:chExt cx="710562" cy="390247"/>
          </a:xfrm>
        </p:grpSpPr>
        <p:pic>
          <p:nvPicPr>
            <p:cNvPr id="76" name="図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77" name="図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78" name="テキスト ボックス 7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7" name="図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81669" y="2455280"/>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9" name="グループ化 78"/>
          <p:cNvGrpSpPr/>
          <p:nvPr/>
        </p:nvGrpSpPr>
        <p:grpSpPr>
          <a:xfrm>
            <a:off x="9900458" y="4627450"/>
            <a:ext cx="717612" cy="418496"/>
            <a:chOff x="10681083" y="4073913"/>
            <a:chExt cx="717612" cy="418496"/>
          </a:xfrm>
        </p:grpSpPr>
        <p:grpSp>
          <p:nvGrpSpPr>
            <p:cNvPr id="80" name="グループ化 79"/>
            <p:cNvGrpSpPr/>
            <p:nvPr/>
          </p:nvGrpSpPr>
          <p:grpSpPr>
            <a:xfrm>
              <a:off x="10755775" y="4073913"/>
              <a:ext cx="582507" cy="391818"/>
              <a:chOff x="9453917" y="3032034"/>
              <a:chExt cx="1120825" cy="753913"/>
            </a:xfrm>
          </p:grpSpPr>
          <p:pic>
            <p:nvPicPr>
              <p:cNvPr id="82" name="図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83" name="図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81" name="テキスト ボックス 8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4" name="グループ化 83"/>
          <p:cNvGrpSpPr/>
          <p:nvPr/>
        </p:nvGrpSpPr>
        <p:grpSpPr>
          <a:xfrm>
            <a:off x="8269213" y="4389154"/>
            <a:ext cx="728745" cy="380369"/>
            <a:chOff x="9049838" y="3835617"/>
            <a:chExt cx="728745" cy="380369"/>
          </a:xfrm>
        </p:grpSpPr>
        <p:grpSp>
          <p:nvGrpSpPr>
            <p:cNvPr id="85" name="グループ化 84"/>
            <p:cNvGrpSpPr/>
            <p:nvPr/>
          </p:nvGrpSpPr>
          <p:grpSpPr>
            <a:xfrm rot="16200000">
              <a:off x="9206939" y="3729740"/>
              <a:ext cx="380369" cy="592124"/>
              <a:chOff x="9654330" y="4420064"/>
              <a:chExt cx="720000" cy="1120830"/>
            </a:xfrm>
          </p:grpSpPr>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86" name="テキスト ボックス 8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9" name="グループ化 88"/>
          <p:cNvGrpSpPr/>
          <p:nvPr/>
        </p:nvGrpSpPr>
        <p:grpSpPr>
          <a:xfrm>
            <a:off x="8267767" y="5015776"/>
            <a:ext cx="648000" cy="358330"/>
            <a:chOff x="9048392" y="4462239"/>
            <a:chExt cx="648000" cy="358330"/>
          </a:xfrm>
        </p:grpSpPr>
        <p:grpSp>
          <p:nvGrpSpPr>
            <p:cNvPr id="90" name="グループ化 89"/>
            <p:cNvGrpSpPr/>
            <p:nvPr/>
          </p:nvGrpSpPr>
          <p:grpSpPr>
            <a:xfrm>
              <a:off x="9100296" y="4462239"/>
              <a:ext cx="557813" cy="358330"/>
              <a:chOff x="10574659" y="3597220"/>
              <a:chExt cx="1120825" cy="720000"/>
            </a:xfrm>
          </p:grpSpPr>
          <p:pic>
            <p:nvPicPr>
              <p:cNvPr id="93" name="図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94" name="図 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91" name="テキスト ボックス 9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92" name="図 9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95" name="グループ化 94"/>
          <p:cNvGrpSpPr/>
          <p:nvPr/>
        </p:nvGrpSpPr>
        <p:grpSpPr>
          <a:xfrm>
            <a:off x="9157488" y="4399226"/>
            <a:ext cx="710562" cy="390247"/>
            <a:chOff x="9938113" y="3845689"/>
            <a:chExt cx="710562" cy="390247"/>
          </a:xfrm>
        </p:grpSpPr>
        <p:pic>
          <p:nvPicPr>
            <p:cNvPr id="96" name="図 9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97" name="図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98" name="テキスト ボックス 9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spTree>
    <p:extLst>
      <p:ext uri="{BB962C8B-B14F-4D97-AF65-F5344CB8AC3E}">
        <p14:creationId xmlns:p14="http://schemas.microsoft.com/office/powerpoint/2010/main" val="1257763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共感きのこで森をつなげよう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8</a:t>
            </a:fld>
            <a:endParaRPr kumimoji="1" lang="ja-JP" altLang="en-US"/>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265" y="2455280"/>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3621377" y="4746499"/>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4" name="グループ化 33"/>
          <p:cNvGrpSpPr/>
          <p:nvPr/>
        </p:nvGrpSpPr>
        <p:grpSpPr>
          <a:xfrm>
            <a:off x="1990132" y="4508203"/>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1988686" y="5134825"/>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2878407" y="4518275"/>
            <a:ext cx="710562" cy="390247"/>
            <a:chOff x="9938113" y="3845689"/>
            <a:chExt cx="710562" cy="390247"/>
          </a:xfrm>
        </p:grpSpPr>
        <p:pic>
          <p:nvPicPr>
            <p:cNvPr id="29" name="図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36" name="図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158" y="1438931"/>
            <a:ext cx="869489" cy="1098631"/>
          </a:xfrm>
          <a:prstGeom prst="rect">
            <a:avLst/>
          </a:prstGeom>
        </p:spPr>
      </p:pic>
      <p:sp>
        <p:nvSpPr>
          <p:cNvPr id="37" name="テキスト ボックス 36"/>
          <p:cNvSpPr txBox="1"/>
          <p:nvPr/>
        </p:nvSpPr>
        <p:spPr>
          <a:xfrm>
            <a:off x="1637409" y="1464846"/>
            <a:ext cx="9381430" cy="954107"/>
          </a:xfrm>
          <a:prstGeom prst="rect">
            <a:avLst/>
          </a:prstGeom>
          <a:noFill/>
        </p:spPr>
        <p:txBody>
          <a:bodyPr wrap="square" rtlCol="0">
            <a:spAutoFit/>
          </a:bodyPr>
          <a:lstStyle/>
          <a:p>
            <a:pPr>
              <a:spcAft>
                <a:spcPts val="1200"/>
              </a:spcAft>
            </a:pPr>
            <a:r>
              <a:rPr kumimoji="1" lang="ja-JP" altLang="en-US" sz="2800" dirty="0" smtClean="0">
                <a:latin typeface="HG丸ｺﾞｼｯｸM-PRO" panose="020F0600000000000000" pitchFamily="50" charset="-128"/>
                <a:ea typeface="HG丸ｺﾞｼｯｸM-PRO" panose="020F0600000000000000" pitchFamily="50" charset="-128"/>
              </a:rPr>
              <a:t>共感できる </a:t>
            </a:r>
            <a:r>
              <a:rPr kumimoji="1" lang="ja-JP" altLang="en-US" sz="2800" dirty="0" err="1" smtClean="0">
                <a:latin typeface="HG丸ｺﾞｼｯｸM-PRO" panose="020F0600000000000000" pitchFamily="50" charset="-128"/>
                <a:ea typeface="HG丸ｺﾞｼｯｸM-PRO" panose="020F0600000000000000" pitchFamily="50" charset="-128"/>
              </a:rPr>
              <a:t>ば</a:t>
            </a:r>
            <a:r>
              <a:rPr kumimoji="1" lang="ja-JP" altLang="en-US" sz="2800" dirty="0" smtClean="0">
                <a:latin typeface="HG丸ｺﾞｼｯｸM-PRO" panose="020F0600000000000000" pitchFamily="50" charset="-128"/>
                <a:ea typeface="HG丸ｺﾞｼｯｸM-PRO" panose="020F0600000000000000" pitchFamily="50" charset="-128"/>
              </a:rPr>
              <a:t>い</a:t>
            </a:r>
            <a:r>
              <a:rPr kumimoji="1" lang="ja-JP" altLang="en-US" sz="2800" dirty="0">
                <a:latin typeface="HG丸ｺﾞｼｯｸM-PRO" panose="020F0600000000000000" pitchFamily="50" charset="-128"/>
                <a:ea typeface="HG丸ｺﾞｼｯｸM-PRO" panose="020F0600000000000000" pitchFamily="50" charset="-128"/>
              </a:rPr>
              <a:t>きん</a:t>
            </a:r>
            <a:r>
              <a:rPr kumimoji="1" lang="ja-JP" altLang="en-US" sz="2800" dirty="0" smtClean="0">
                <a:latin typeface="HG丸ｺﾞｼｯｸM-PRO" panose="020F0600000000000000" pitchFamily="50" charset="-128"/>
                <a:ea typeface="HG丸ｺﾞｼｯｸM-PRO" panose="020F0600000000000000" pitchFamily="50" charset="-128"/>
              </a:rPr>
              <a:t>ふせん紙 の近くに「共感きのこ」を 生やそう！</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68854" y="2457266"/>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9" name="グループ化 58"/>
          <p:cNvGrpSpPr/>
          <p:nvPr/>
        </p:nvGrpSpPr>
        <p:grpSpPr>
          <a:xfrm>
            <a:off x="6922443" y="4650247"/>
            <a:ext cx="717612" cy="418496"/>
            <a:chOff x="10681083" y="4073913"/>
            <a:chExt cx="717612" cy="418496"/>
          </a:xfrm>
        </p:grpSpPr>
        <p:grpSp>
          <p:nvGrpSpPr>
            <p:cNvPr id="60" name="グループ化 59"/>
            <p:cNvGrpSpPr/>
            <p:nvPr/>
          </p:nvGrpSpPr>
          <p:grpSpPr>
            <a:xfrm>
              <a:off x="10755775" y="4073913"/>
              <a:ext cx="582507" cy="391818"/>
              <a:chOff x="9453917" y="3032034"/>
              <a:chExt cx="1120825" cy="753913"/>
            </a:xfrm>
          </p:grpSpPr>
          <p:pic>
            <p:nvPicPr>
              <p:cNvPr id="62" name="図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63" name="図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61" name="テキスト ボックス 6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4" name="グループ化 63"/>
          <p:cNvGrpSpPr/>
          <p:nvPr/>
        </p:nvGrpSpPr>
        <p:grpSpPr>
          <a:xfrm>
            <a:off x="5291198" y="4411951"/>
            <a:ext cx="728745" cy="380369"/>
            <a:chOff x="9049838" y="3835617"/>
            <a:chExt cx="728745" cy="380369"/>
          </a:xfrm>
        </p:grpSpPr>
        <p:grpSp>
          <p:nvGrpSpPr>
            <p:cNvPr id="65" name="グループ化 64"/>
            <p:cNvGrpSpPr/>
            <p:nvPr/>
          </p:nvGrpSpPr>
          <p:grpSpPr>
            <a:xfrm rot="16200000">
              <a:off x="9206939" y="3729740"/>
              <a:ext cx="380369" cy="592124"/>
              <a:chOff x="9654330" y="4420064"/>
              <a:chExt cx="720000" cy="1120830"/>
            </a:xfrm>
          </p:grpSpPr>
          <p:pic>
            <p:nvPicPr>
              <p:cNvPr id="67" name="図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68" name="図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66" name="テキスト ボックス 6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9" name="グループ化 68"/>
          <p:cNvGrpSpPr/>
          <p:nvPr/>
        </p:nvGrpSpPr>
        <p:grpSpPr>
          <a:xfrm>
            <a:off x="5289752" y="5038573"/>
            <a:ext cx="648000" cy="358330"/>
            <a:chOff x="9048392" y="4462239"/>
            <a:chExt cx="648000" cy="358330"/>
          </a:xfrm>
        </p:grpSpPr>
        <p:grpSp>
          <p:nvGrpSpPr>
            <p:cNvPr id="70" name="グループ化 69"/>
            <p:cNvGrpSpPr/>
            <p:nvPr/>
          </p:nvGrpSpPr>
          <p:grpSpPr>
            <a:xfrm>
              <a:off x="9100296" y="4462239"/>
              <a:ext cx="557813" cy="358330"/>
              <a:chOff x="10574659" y="3597220"/>
              <a:chExt cx="1120825" cy="720000"/>
            </a:xfrm>
          </p:grpSpPr>
          <p:pic>
            <p:nvPicPr>
              <p:cNvPr id="73" name="図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74" name="図 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71" name="テキスト ボックス 7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72" name="図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75" name="グループ化 74"/>
          <p:cNvGrpSpPr/>
          <p:nvPr/>
        </p:nvGrpSpPr>
        <p:grpSpPr>
          <a:xfrm>
            <a:off x="6179473" y="4422023"/>
            <a:ext cx="710562" cy="390247"/>
            <a:chOff x="9938113" y="3845689"/>
            <a:chExt cx="710562" cy="390247"/>
          </a:xfrm>
        </p:grpSpPr>
        <p:pic>
          <p:nvPicPr>
            <p:cNvPr id="76" name="図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77" name="図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78" name="テキスト ボックス 7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7" name="図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81669" y="2455280"/>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9" name="グループ化 78"/>
          <p:cNvGrpSpPr/>
          <p:nvPr/>
        </p:nvGrpSpPr>
        <p:grpSpPr>
          <a:xfrm>
            <a:off x="9900458" y="4627450"/>
            <a:ext cx="717612" cy="418496"/>
            <a:chOff x="10681083" y="4073913"/>
            <a:chExt cx="717612" cy="418496"/>
          </a:xfrm>
        </p:grpSpPr>
        <p:grpSp>
          <p:nvGrpSpPr>
            <p:cNvPr id="80" name="グループ化 79"/>
            <p:cNvGrpSpPr/>
            <p:nvPr/>
          </p:nvGrpSpPr>
          <p:grpSpPr>
            <a:xfrm>
              <a:off x="10755775" y="4073913"/>
              <a:ext cx="582507" cy="391818"/>
              <a:chOff x="9453917" y="3032034"/>
              <a:chExt cx="1120825" cy="753913"/>
            </a:xfrm>
          </p:grpSpPr>
          <p:pic>
            <p:nvPicPr>
              <p:cNvPr id="82" name="図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83" name="図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81" name="テキスト ボックス 8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4" name="グループ化 83"/>
          <p:cNvGrpSpPr/>
          <p:nvPr/>
        </p:nvGrpSpPr>
        <p:grpSpPr>
          <a:xfrm>
            <a:off x="8269213" y="4389154"/>
            <a:ext cx="728745" cy="380369"/>
            <a:chOff x="9049838" y="3835617"/>
            <a:chExt cx="728745" cy="380369"/>
          </a:xfrm>
        </p:grpSpPr>
        <p:grpSp>
          <p:nvGrpSpPr>
            <p:cNvPr id="85" name="グループ化 84"/>
            <p:cNvGrpSpPr/>
            <p:nvPr/>
          </p:nvGrpSpPr>
          <p:grpSpPr>
            <a:xfrm rot="16200000">
              <a:off x="9206939" y="3729740"/>
              <a:ext cx="380369" cy="592124"/>
              <a:chOff x="9654330" y="4420064"/>
              <a:chExt cx="720000" cy="1120830"/>
            </a:xfrm>
          </p:grpSpPr>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86" name="テキスト ボックス 8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9" name="グループ化 88"/>
          <p:cNvGrpSpPr/>
          <p:nvPr/>
        </p:nvGrpSpPr>
        <p:grpSpPr>
          <a:xfrm>
            <a:off x="8267767" y="5015776"/>
            <a:ext cx="648000" cy="358330"/>
            <a:chOff x="9048392" y="4462239"/>
            <a:chExt cx="648000" cy="358330"/>
          </a:xfrm>
        </p:grpSpPr>
        <p:grpSp>
          <p:nvGrpSpPr>
            <p:cNvPr id="90" name="グループ化 89"/>
            <p:cNvGrpSpPr/>
            <p:nvPr/>
          </p:nvGrpSpPr>
          <p:grpSpPr>
            <a:xfrm>
              <a:off x="9100296" y="4462239"/>
              <a:ext cx="557813" cy="358330"/>
              <a:chOff x="10574659" y="3597220"/>
              <a:chExt cx="1120825" cy="720000"/>
            </a:xfrm>
          </p:grpSpPr>
          <p:pic>
            <p:nvPicPr>
              <p:cNvPr id="93" name="図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94" name="図 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91" name="テキスト ボックス 9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92" name="図 9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95" name="グループ化 94"/>
          <p:cNvGrpSpPr/>
          <p:nvPr/>
        </p:nvGrpSpPr>
        <p:grpSpPr>
          <a:xfrm>
            <a:off x="9157488" y="4399226"/>
            <a:ext cx="710562" cy="390247"/>
            <a:chOff x="9938113" y="3845689"/>
            <a:chExt cx="710562" cy="390247"/>
          </a:xfrm>
        </p:grpSpPr>
        <p:pic>
          <p:nvPicPr>
            <p:cNvPr id="96" name="図 9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97" name="図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98" name="テキスト ボックス 9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4" name="図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73854" y="4099478"/>
            <a:ext cx="427436" cy="637107"/>
          </a:xfrm>
          <a:prstGeom prst="rect">
            <a:avLst/>
          </a:prstGeom>
        </p:spPr>
      </p:pic>
      <p:pic>
        <p:nvPicPr>
          <p:cNvPr id="5" name="図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3269828" y="3872291"/>
            <a:ext cx="558936" cy="887506"/>
          </a:xfrm>
          <a:prstGeom prst="rect">
            <a:avLst/>
          </a:prstGeom>
        </p:spPr>
      </p:pic>
      <p:pic>
        <p:nvPicPr>
          <p:cNvPr id="8" name="図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08662" y="3833881"/>
            <a:ext cx="576852" cy="560773"/>
          </a:xfrm>
          <a:prstGeom prst="rect">
            <a:avLst/>
          </a:prstGeom>
        </p:spPr>
      </p:pic>
      <p:pic>
        <p:nvPicPr>
          <p:cNvPr id="9" name="図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41135" y="3884902"/>
            <a:ext cx="496244" cy="699811"/>
          </a:xfrm>
          <a:prstGeom prst="rect">
            <a:avLst/>
          </a:prstGeom>
        </p:spPr>
      </p:pic>
      <p:pic>
        <p:nvPicPr>
          <p:cNvPr id="10" name="図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496406" y="3788170"/>
            <a:ext cx="422667" cy="694551"/>
          </a:xfrm>
          <a:prstGeom prst="rect">
            <a:avLst/>
          </a:prstGeom>
        </p:spPr>
      </p:pic>
      <p:sp>
        <p:nvSpPr>
          <p:cNvPr id="99" name="テキスト ボックス 98"/>
          <p:cNvSpPr txBox="1"/>
          <p:nvPr/>
        </p:nvSpPr>
        <p:spPr>
          <a:xfrm>
            <a:off x="1168273" y="248291"/>
            <a:ext cx="1346327" cy="369332"/>
          </a:xfrm>
          <a:prstGeom prst="rect">
            <a:avLst/>
          </a:prstGeom>
          <a:noFill/>
        </p:spPr>
        <p:txBody>
          <a:bodyPr wrap="square" rtlCol="0">
            <a:spAutoFit/>
          </a:bodyPr>
          <a:lstStyle/>
          <a:p>
            <a:r>
              <a:rPr kumimoji="1" lang="ja-JP" altLang="en-US" dirty="0">
                <a:solidFill>
                  <a:srgbClr val="404040"/>
                </a:solidFill>
              </a:rPr>
              <a:t>きょうかん</a:t>
            </a:r>
          </a:p>
        </p:txBody>
      </p:sp>
      <p:sp>
        <p:nvSpPr>
          <p:cNvPr id="100" name="テキスト ボックス 99"/>
          <p:cNvSpPr txBox="1"/>
          <p:nvPr/>
        </p:nvSpPr>
        <p:spPr>
          <a:xfrm>
            <a:off x="1577600" y="1349370"/>
            <a:ext cx="1057671" cy="276999"/>
          </a:xfrm>
          <a:prstGeom prst="rect">
            <a:avLst/>
          </a:prstGeom>
          <a:noFill/>
        </p:spPr>
        <p:txBody>
          <a:bodyPr wrap="square" rtlCol="0">
            <a:spAutoFit/>
          </a:bodyPr>
          <a:lstStyle/>
          <a:p>
            <a:pPr algn="ctr"/>
            <a:r>
              <a:rPr kumimoji="1" lang="ja-JP" altLang="en-US" sz="1200" dirty="0"/>
              <a:t>きょうかん</a:t>
            </a:r>
          </a:p>
        </p:txBody>
      </p:sp>
      <p:sp>
        <p:nvSpPr>
          <p:cNvPr id="101" name="テキスト ボックス 100"/>
          <p:cNvSpPr txBox="1"/>
          <p:nvPr/>
        </p:nvSpPr>
        <p:spPr>
          <a:xfrm>
            <a:off x="8196584" y="1349370"/>
            <a:ext cx="1057671" cy="276999"/>
          </a:xfrm>
          <a:prstGeom prst="rect">
            <a:avLst/>
          </a:prstGeom>
          <a:noFill/>
        </p:spPr>
        <p:txBody>
          <a:bodyPr wrap="square" rtlCol="0">
            <a:spAutoFit/>
          </a:bodyPr>
          <a:lstStyle/>
          <a:p>
            <a:pPr algn="ctr"/>
            <a:r>
              <a:rPr kumimoji="1" lang="ja-JP" altLang="en-US" sz="1200" dirty="0"/>
              <a:t>きょうかん</a:t>
            </a:r>
          </a:p>
        </p:txBody>
      </p:sp>
    </p:spTree>
    <p:extLst>
      <p:ext uri="{BB962C8B-B14F-4D97-AF65-F5344CB8AC3E}">
        <p14:creationId xmlns:p14="http://schemas.microsoft.com/office/powerpoint/2010/main" val="333568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「マザーツリー」</a:t>
            </a:r>
            <a:r>
              <a:rPr kumimoji="1" lang="ja-JP" altLang="en-US" sz="3600" dirty="0" smtClean="0"/>
              <a:t>スザンヌ・シマード</a:t>
            </a:r>
            <a:endParaRPr kumimoji="1" lang="ja-JP" altLang="en-US" sz="3600"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9</a:t>
            </a:fld>
            <a:endParaRPr kumimoji="1" lang="ja-JP" altLang="en-US"/>
          </a:p>
        </p:txBody>
      </p:sp>
      <p:sp>
        <p:nvSpPr>
          <p:cNvPr id="4" name="テキスト ボックス 3"/>
          <p:cNvSpPr txBox="1"/>
          <p:nvPr/>
        </p:nvSpPr>
        <p:spPr>
          <a:xfrm>
            <a:off x="188259" y="4654089"/>
            <a:ext cx="3281084" cy="977191"/>
          </a:xfrm>
          <a:prstGeom prst="rect">
            <a:avLst/>
          </a:prstGeom>
          <a:noFill/>
        </p:spPr>
        <p:txBody>
          <a:bodyPr wrap="square" rtlCol="0">
            <a:spAutoFit/>
          </a:bodyPr>
          <a:lstStyle/>
          <a:p>
            <a:pPr algn="ctr">
              <a:lnSpc>
                <a:spcPct val="150000"/>
              </a:lnSpc>
            </a:pPr>
            <a:r>
              <a:rPr kumimoji="1" lang="ja-JP" altLang="en-US" sz="2000" b="1" dirty="0" smtClean="0">
                <a:latin typeface="+mn-ea"/>
              </a:rPr>
              <a:t>スザンヌ・シマードさん</a:t>
            </a:r>
            <a:endParaRPr kumimoji="1" lang="en-US" altLang="ja-JP" sz="2000" b="1" dirty="0" smtClean="0">
              <a:latin typeface="+mn-ea"/>
            </a:endParaRPr>
          </a:p>
          <a:p>
            <a:pPr algn="ctr">
              <a:lnSpc>
                <a:spcPct val="150000"/>
              </a:lnSpc>
            </a:pPr>
            <a:r>
              <a:rPr kumimoji="1" lang="ja-JP" altLang="en-US" sz="2000" b="1" dirty="0" smtClean="0">
                <a:latin typeface="+mn-ea"/>
              </a:rPr>
              <a:t>（</a:t>
            </a:r>
            <a:r>
              <a:rPr kumimoji="1" lang="ja-JP" altLang="en-US" sz="2000" b="1" dirty="0">
                <a:latin typeface="+mn-ea"/>
              </a:rPr>
              <a:t>カナダの森林生態学者</a:t>
            </a:r>
            <a:r>
              <a:rPr kumimoji="1" lang="ja-JP" altLang="en-US" sz="2000" b="1" dirty="0" smtClean="0">
                <a:latin typeface="+mn-ea"/>
              </a:rPr>
              <a:t>）</a:t>
            </a:r>
            <a:endParaRPr kumimoji="1" lang="ja-JP" altLang="en-US" sz="2000" b="1" dirty="0">
              <a:latin typeface="+mn-ea"/>
            </a:endParaRPr>
          </a:p>
        </p:txBody>
      </p:sp>
      <p:grpSp>
        <p:nvGrpSpPr>
          <p:cNvPr id="7" name="グループ化 6"/>
          <p:cNvGrpSpPr/>
          <p:nvPr/>
        </p:nvGrpSpPr>
        <p:grpSpPr>
          <a:xfrm>
            <a:off x="3467269" y="1587581"/>
            <a:ext cx="8527507" cy="4604807"/>
            <a:chOff x="4367820" y="1801331"/>
            <a:chExt cx="7183205" cy="4283481"/>
          </a:xfrm>
        </p:grpSpPr>
        <p:sp>
          <p:nvSpPr>
            <p:cNvPr id="5" name="正方形/長方形 4"/>
            <p:cNvSpPr/>
            <p:nvPr/>
          </p:nvSpPr>
          <p:spPr>
            <a:xfrm>
              <a:off x="4740518" y="1801331"/>
              <a:ext cx="6810507" cy="4178067"/>
            </a:xfrm>
            <a:prstGeom prst="rect">
              <a:avLst/>
            </a:prstGeom>
          </p:spPr>
          <p:txBody>
            <a:bodyPr wrap="square">
              <a:spAutoFit/>
            </a:bodyPr>
            <a:lstStyle/>
            <a:p>
              <a:pPr>
                <a:lnSpc>
                  <a:spcPts val="3200"/>
                </a:lnSpc>
              </a:pPr>
              <a:r>
                <a:rPr lang="ja-JP" altLang="en-US" sz="2200" b="1" dirty="0" smtClean="0"/>
                <a:t>植物には互いの強みと弱みがわかり、実に優雅に与え合い、受け取り合って、見事にバランスの取れた状態をつくり出す。</a:t>
              </a:r>
              <a:r>
                <a:rPr lang="ja-JP" altLang="en-US" sz="2200" dirty="0" smtClean="0"/>
                <a:t>菜園というシンプルな美しさのなかにもそのバランスを見いだすことができる。そして複雑なアリ社会のなかにも。複雑さのなかに、互いを結びつけ合う行動のなかに、すべてが一つになった全体のなかに、美しさがある。</a:t>
              </a:r>
              <a:r>
                <a:rPr lang="ja-JP" altLang="en-US" sz="2200" b="1" dirty="0" smtClean="0">
                  <a:solidFill>
                    <a:srgbClr val="FF0000"/>
                  </a:solidFill>
                </a:rPr>
                <a:t>これは私たち自身にも言えることだ ── 一人でする行動のなかにも、他者とともにする行動のなかにも。私たちの根や組織もまた、交じり合い、絡み合って、互いに近づいては離れ、そうしてそれを無数のさりげない瞬間に繰り返す。</a:t>
              </a:r>
              <a:endParaRPr lang="ja-JP" altLang="en-US" sz="2200" b="1" dirty="0">
                <a:solidFill>
                  <a:srgbClr val="FF0000"/>
                </a:solidFill>
              </a:endParaRPr>
            </a:p>
          </p:txBody>
        </p:sp>
        <p:sp>
          <p:nvSpPr>
            <p:cNvPr id="6" name="正方形/長方形 5"/>
            <p:cNvSpPr/>
            <p:nvPr/>
          </p:nvSpPr>
          <p:spPr>
            <a:xfrm>
              <a:off x="4367820" y="1801331"/>
              <a:ext cx="322730" cy="4283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8" name="Picture 4" descr="Suzanne Simard: Finding the Mother Tree - Lacuna Magaz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55689" y="1957550"/>
            <a:ext cx="3007781" cy="271338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826959" y="5761647"/>
            <a:ext cx="5772211" cy="323165"/>
          </a:xfrm>
          <a:prstGeom prst="rect">
            <a:avLst/>
          </a:prstGeom>
          <a:noFill/>
        </p:spPr>
        <p:txBody>
          <a:bodyPr wrap="square" rtlCol="0">
            <a:spAutoFit/>
          </a:bodyPr>
          <a:lstStyle/>
          <a:p>
            <a:r>
              <a:rPr kumimoji="1" lang="ja-JP" altLang="en-US" sz="1500" dirty="0" smtClean="0"/>
              <a:t>「マザーツリー 森に隠された「知性」をめぐる冒険」より</a:t>
            </a:r>
            <a:endParaRPr kumimoji="1" lang="ja-JP" altLang="en-US" sz="1500" dirty="0"/>
          </a:p>
        </p:txBody>
      </p:sp>
      <p:sp>
        <p:nvSpPr>
          <p:cNvPr id="10" name="テキスト ボックス 9"/>
          <p:cNvSpPr txBox="1"/>
          <p:nvPr/>
        </p:nvSpPr>
        <p:spPr>
          <a:xfrm>
            <a:off x="1296915" y="5038523"/>
            <a:ext cx="2170354" cy="276999"/>
          </a:xfrm>
          <a:prstGeom prst="rect">
            <a:avLst/>
          </a:prstGeom>
          <a:noFill/>
        </p:spPr>
        <p:txBody>
          <a:bodyPr wrap="square" rtlCol="0">
            <a:spAutoFit/>
          </a:bodyPr>
          <a:lstStyle/>
          <a:p>
            <a:pPr algn="ctr"/>
            <a:r>
              <a:rPr kumimoji="1" lang="ja-JP" altLang="en-US" sz="1200" dirty="0" smtClean="0"/>
              <a:t>しん</a:t>
            </a:r>
            <a:r>
              <a:rPr kumimoji="1" lang="ja-JP" altLang="en-US" sz="1200" dirty="0" err="1" smtClean="0"/>
              <a:t>りんせ</a:t>
            </a:r>
            <a:r>
              <a:rPr kumimoji="1" lang="ja-JP" altLang="en-US" sz="1200" dirty="0" smtClean="0"/>
              <a:t>いたいがくしゃ</a:t>
            </a:r>
            <a:endParaRPr kumimoji="1" lang="ja-JP" altLang="en-US" sz="1200" dirty="0"/>
          </a:p>
        </p:txBody>
      </p:sp>
      <p:sp>
        <p:nvSpPr>
          <p:cNvPr id="11" name="テキスト ボックス 10"/>
          <p:cNvSpPr txBox="1"/>
          <p:nvPr/>
        </p:nvSpPr>
        <p:spPr>
          <a:xfrm>
            <a:off x="3800065" y="1480005"/>
            <a:ext cx="1000535" cy="246221"/>
          </a:xfrm>
          <a:prstGeom prst="rect">
            <a:avLst/>
          </a:prstGeom>
          <a:noFill/>
        </p:spPr>
        <p:txBody>
          <a:bodyPr wrap="square" rtlCol="0">
            <a:spAutoFit/>
          </a:bodyPr>
          <a:lstStyle/>
          <a:p>
            <a:pPr algn="ctr"/>
            <a:r>
              <a:rPr kumimoji="1" lang="ja-JP" altLang="en-US" sz="1000" dirty="0" err="1"/>
              <a:t>しょく</a:t>
            </a:r>
            <a:r>
              <a:rPr kumimoji="1" lang="ja-JP" altLang="en-US" sz="1000" dirty="0"/>
              <a:t>ぶつ</a:t>
            </a:r>
          </a:p>
        </p:txBody>
      </p:sp>
      <p:sp>
        <p:nvSpPr>
          <p:cNvPr id="12" name="テキスト ボックス 11"/>
          <p:cNvSpPr txBox="1"/>
          <p:nvPr/>
        </p:nvSpPr>
        <p:spPr>
          <a:xfrm>
            <a:off x="4975411" y="1480005"/>
            <a:ext cx="540000" cy="246221"/>
          </a:xfrm>
          <a:prstGeom prst="rect">
            <a:avLst/>
          </a:prstGeom>
          <a:noFill/>
        </p:spPr>
        <p:txBody>
          <a:bodyPr wrap="square" rtlCol="0">
            <a:spAutoFit/>
          </a:bodyPr>
          <a:lstStyle/>
          <a:p>
            <a:pPr algn="ctr"/>
            <a:r>
              <a:rPr kumimoji="1" lang="ja-JP" altLang="en-US" sz="1000" dirty="0" smtClean="0"/>
              <a:t>たが</a:t>
            </a:r>
            <a:endParaRPr kumimoji="1" lang="ja-JP" altLang="en-US" sz="1000" dirty="0"/>
          </a:p>
        </p:txBody>
      </p:sp>
      <p:sp>
        <p:nvSpPr>
          <p:cNvPr id="13" name="テキスト ボックス 12"/>
          <p:cNvSpPr txBox="1"/>
          <p:nvPr/>
        </p:nvSpPr>
        <p:spPr>
          <a:xfrm>
            <a:off x="5843033" y="1480005"/>
            <a:ext cx="540000" cy="246221"/>
          </a:xfrm>
          <a:prstGeom prst="rect">
            <a:avLst/>
          </a:prstGeom>
          <a:noFill/>
        </p:spPr>
        <p:txBody>
          <a:bodyPr wrap="square" rtlCol="0">
            <a:spAutoFit/>
          </a:bodyPr>
          <a:lstStyle/>
          <a:p>
            <a:pPr algn="ctr"/>
            <a:r>
              <a:rPr kumimoji="1" lang="ja-JP" altLang="en-US" sz="1000" dirty="0"/>
              <a:t>つよ</a:t>
            </a:r>
          </a:p>
        </p:txBody>
      </p:sp>
      <p:sp>
        <p:nvSpPr>
          <p:cNvPr id="14" name="テキスト ボックス 13"/>
          <p:cNvSpPr txBox="1"/>
          <p:nvPr/>
        </p:nvSpPr>
        <p:spPr>
          <a:xfrm>
            <a:off x="6683956" y="1480005"/>
            <a:ext cx="540000" cy="246221"/>
          </a:xfrm>
          <a:prstGeom prst="rect">
            <a:avLst/>
          </a:prstGeom>
          <a:noFill/>
        </p:spPr>
        <p:txBody>
          <a:bodyPr wrap="square" rtlCol="0">
            <a:spAutoFit/>
          </a:bodyPr>
          <a:lstStyle/>
          <a:p>
            <a:pPr algn="ctr"/>
            <a:r>
              <a:rPr kumimoji="1" lang="ja-JP" altLang="en-US" sz="1000" dirty="0"/>
              <a:t>よわ</a:t>
            </a:r>
          </a:p>
        </p:txBody>
      </p:sp>
      <p:sp>
        <p:nvSpPr>
          <p:cNvPr id="15" name="テキスト ボックス 14"/>
          <p:cNvSpPr txBox="1"/>
          <p:nvPr/>
        </p:nvSpPr>
        <p:spPr>
          <a:xfrm>
            <a:off x="8622156" y="1480005"/>
            <a:ext cx="540000" cy="246221"/>
          </a:xfrm>
          <a:prstGeom prst="rect">
            <a:avLst/>
          </a:prstGeom>
          <a:noFill/>
        </p:spPr>
        <p:txBody>
          <a:bodyPr wrap="square" rtlCol="0">
            <a:spAutoFit/>
          </a:bodyPr>
          <a:lstStyle/>
          <a:p>
            <a:pPr algn="ctr"/>
            <a:r>
              <a:rPr kumimoji="1" lang="ja-JP" altLang="en-US" sz="1000" dirty="0"/>
              <a:t>じつ</a:t>
            </a:r>
          </a:p>
        </p:txBody>
      </p:sp>
      <p:sp>
        <p:nvSpPr>
          <p:cNvPr id="16" name="テキスト ボックス 15"/>
          <p:cNvSpPr txBox="1"/>
          <p:nvPr/>
        </p:nvSpPr>
        <p:spPr>
          <a:xfrm>
            <a:off x="9206331" y="1480005"/>
            <a:ext cx="720000" cy="246221"/>
          </a:xfrm>
          <a:prstGeom prst="rect">
            <a:avLst/>
          </a:prstGeom>
          <a:noFill/>
        </p:spPr>
        <p:txBody>
          <a:bodyPr wrap="square" rtlCol="0">
            <a:spAutoFit/>
          </a:bodyPr>
          <a:lstStyle/>
          <a:p>
            <a:pPr algn="ctr"/>
            <a:r>
              <a:rPr kumimoji="1" lang="ja-JP" altLang="en-US" sz="1000" dirty="0" smtClean="0"/>
              <a:t>ゆうが</a:t>
            </a:r>
            <a:endParaRPr kumimoji="1" lang="ja-JP" altLang="en-US" sz="1000" dirty="0"/>
          </a:p>
        </p:txBody>
      </p:sp>
      <p:sp>
        <p:nvSpPr>
          <p:cNvPr id="17" name="テキスト ボックス 16"/>
          <p:cNvSpPr txBox="1"/>
          <p:nvPr/>
        </p:nvSpPr>
        <p:spPr>
          <a:xfrm>
            <a:off x="10032928" y="1480005"/>
            <a:ext cx="540000" cy="246221"/>
          </a:xfrm>
          <a:prstGeom prst="rect">
            <a:avLst/>
          </a:prstGeom>
          <a:noFill/>
        </p:spPr>
        <p:txBody>
          <a:bodyPr wrap="square" rtlCol="0">
            <a:spAutoFit/>
          </a:bodyPr>
          <a:lstStyle/>
          <a:p>
            <a:pPr algn="ctr"/>
            <a:r>
              <a:rPr kumimoji="1" lang="ja-JP" altLang="en-US" sz="1000" dirty="0"/>
              <a:t>あた</a:t>
            </a:r>
          </a:p>
        </p:txBody>
      </p:sp>
      <p:sp>
        <p:nvSpPr>
          <p:cNvPr id="18" name="テキスト ボックス 17"/>
          <p:cNvSpPr txBox="1"/>
          <p:nvPr/>
        </p:nvSpPr>
        <p:spPr>
          <a:xfrm>
            <a:off x="10664187" y="1480005"/>
            <a:ext cx="360000" cy="246221"/>
          </a:xfrm>
          <a:prstGeom prst="rect">
            <a:avLst/>
          </a:prstGeom>
          <a:noFill/>
        </p:spPr>
        <p:txBody>
          <a:bodyPr wrap="square" rtlCol="0">
            <a:spAutoFit/>
          </a:bodyPr>
          <a:lstStyle/>
          <a:p>
            <a:pPr algn="ctr"/>
            <a:r>
              <a:rPr kumimoji="1" lang="ja-JP" altLang="en-US" sz="1000" dirty="0" smtClean="0"/>
              <a:t>あ</a:t>
            </a:r>
            <a:endParaRPr kumimoji="1" lang="ja-JP" altLang="en-US" sz="1000" dirty="0"/>
          </a:p>
        </p:txBody>
      </p:sp>
      <p:sp>
        <p:nvSpPr>
          <p:cNvPr id="19" name="テキスト ボックス 18"/>
          <p:cNvSpPr txBox="1"/>
          <p:nvPr/>
        </p:nvSpPr>
        <p:spPr>
          <a:xfrm>
            <a:off x="11495027" y="1480005"/>
            <a:ext cx="360000" cy="246221"/>
          </a:xfrm>
          <a:prstGeom prst="rect">
            <a:avLst/>
          </a:prstGeom>
          <a:noFill/>
        </p:spPr>
        <p:txBody>
          <a:bodyPr wrap="square" rtlCol="0">
            <a:spAutoFit/>
          </a:bodyPr>
          <a:lstStyle/>
          <a:p>
            <a:pPr algn="ctr"/>
            <a:r>
              <a:rPr kumimoji="1" lang="ja-JP" altLang="en-US" sz="1000" dirty="0" smtClean="0"/>
              <a:t>う</a:t>
            </a:r>
            <a:endParaRPr kumimoji="1" lang="ja-JP" altLang="en-US" sz="1000" dirty="0"/>
          </a:p>
        </p:txBody>
      </p:sp>
      <p:sp>
        <p:nvSpPr>
          <p:cNvPr id="20" name="テキスト ボックス 19"/>
          <p:cNvSpPr txBox="1"/>
          <p:nvPr/>
        </p:nvSpPr>
        <p:spPr>
          <a:xfrm>
            <a:off x="4219650" y="1920130"/>
            <a:ext cx="360000" cy="246221"/>
          </a:xfrm>
          <a:prstGeom prst="rect">
            <a:avLst/>
          </a:prstGeom>
          <a:noFill/>
        </p:spPr>
        <p:txBody>
          <a:bodyPr wrap="square" rtlCol="0">
            <a:spAutoFit/>
          </a:bodyPr>
          <a:lstStyle/>
          <a:p>
            <a:pPr algn="ctr"/>
            <a:r>
              <a:rPr kumimoji="1" lang="ja-JP" altLang="en-US" sz="1000" dirty="0" smtClean="0"/>
              <a:t>と</a:t>
            </a:r>
            <a:endParaRPr kumimoji="1" lang="ja-JP" altLang="en-US" sz="1000" dirty="0"/>
          </a:p>
        </p:txBody>
      </p:sp>
      <p:sp>
        <p:nvSpPr>
          <p:cNvPr id="21" name="テキスト ボックス 20"/>
          <p:cNvSpPr txBox="1"/>
          <p:nvPr/>
        </p:nvSpPr>
        <p:spPr>
          <a:xfrm>
            <a:off x="4781964" y="1906682"/>
            <a:ext cx="360000" cy="246221"/>
          </a:xfrm>
          <a:prstGeom prst="rect">
            <a:avLst/>
          </a:prstGeom>
          <a:noFill/>
        </p:spPr>
        <p:txBody>
          <a:bodyPr wrap="square" rtlCol="0">
            <a:spAutoFit/>
          </a:bodyPr>
          <a:lstStyle/>
          <a:p>
            <a:pPr algn="ctr"/>
            <a:r>
              <a:rPr kumimoji="1" lang="ja-JP" altLang="en-US" sz="1000" dirty="0"/>
              <a:t>あ</a:t>
            </a:r>
          </a:p>
        </p:txBody>
      </p:sp>
      <p:sp>
        <p:nvSpPr>
          <p:cNvPr id="22" name="テキスト ボックス 21"/>
          <p:cNvSpPr txBox="1"/>
          <p:nvPr/>
        </p:nvSpPr>
        <p:spPr>
          <a:xfrm>
            <a:off x="5850925" y="1918072"/>
            <a:ext cx="720000" cy="246221"/>
          </a:xfrm>
          <a:prstGeom prst="rect">
            <a:avLst/>
          </a:prstGeom>
          <a:noFill/>
        </p:spPr>
        <p:txBody>
          <a:bodyPr wrap="square" rtlCol="0">
            <a:spAutoFit/>
          </a:bodyPr>
          <a:lstStyle/>
          <a:p>
            <a:pPr algn="ctr"/>
            <a:r>
              <a:rPr kumimoji="1" lang="ja-JP" altLang="en-US" sz="1000" dirty="0" smtClean="0"/>
              <a:t>みごと</a:t>
            </a:r>
            <a:endParaRPr kumimoji="1" lang="ja-JP" altLang="en-US" sz="1000" dirty="0"/>
          </a:p>
        </p:txBody>
      </p:sp>
      <p:sp>
        <p:nvSpPr>
          <p:cNvPr id="23" name="テキスト ボックス 22"/>
          <p:cNvSpPr txBox="1"/>
          <p:nvPr/>
        </p:nvSpPr>
        <p:spPr>
          <a:xfrm>
            <a:off x="8107213" y="1906681"/>
            <a:ext cx="360000" cy="246221"/>
          </a:xfrm>
          <a:prstGeom prst="rect">
            <a:avLst/>
          </a:prstGeom>
          <a:noFill/>
        </p:spPr>
        <p:txBody>
          <a:bodyPr wrap="square" rtlCol="0">
            <a:spAutoFit/>
          </a:bodyPr>
          <a:lstStyle/>
          <a:p>
            <a:pPr algn="ctr"/>
            <a:r>
              <a:rPr kumimoji="1" lang="ja-JP" altLang="en-US" sz="1000" dirty="0" smtClean="0"/>
              <a:t>と</a:t>
            </a:r>
            <a:endParaRPr kumimoji="1" lang="ja-JP" altLang="en-US" sz="1000" dirty="0"/>
          </a:p>
        </p:txBody>
      </p:sp>
      <p:sp>
        <p:nvSpPr>
          <p:cNvPr id="24" name="テキスト ボックス 23"/>
          <p:cNvSpPr txBox="1"/>
          <p:nvPr/>
        </p:nvSpPr>
        <p:spPr>
          <a:xfrm>
            <a:off x="8839193" y="1906680"/>
            <a:ext cx="1000535" cy="246221"/>
          </a:xfrm>
          <a:prstGeom prst="rect">
            <a:avLst/>
          </a:prstGeom>
          <a:noFill/>
        </p:spPr>
        <p:txBody>
          <a:bodyPr wrap="square" rtlCol="0">
            <a:spAutoFit/>
          </a:bodyPr>
          <a:lstStyle/>
          <a:p>
            <a:pPr algn="ctr"/>
            <a:r>
              <a:rPr kumimoji="1" lang="ja-JP" altLang="en-US" sz="1000" dirty="0" err="1" smtClean="0"/>
              <a:t>じょ</a:t>
            </a:r>
            <a:r>
              <a:rPr kumimoji="1" lang="ja-JP" altLang="en-US" sz="1000" dirty="0" smtClean="0"/>
              <a:t>うたい</a:t>
            </a:r>
            <a:endParaRPr kumimoji="1" lang="ja-JP" altLang="en-US" sz="1000" dirty="0"/>
          </a:p>
        </p:txBody>
      </p:sp>
      <p:sp>
        <p:nvSpPr>
          <p:cNvPr id="25" name="テキスト ボックス 24"/>
          <p:cNvSpPr txBox="1"/>
          <p:nvPr/>
        </p:nvSpPr>
        <p:spPr>
          <a:xfrm>
            <a:off x="10664187" y="1921513"/>
            <a:ext cx="360000" cy="246221"/>
          </a:xfrm>
          <a:prstGeom prst="rect">
            <a:avLst/>
          </a:prstGeom>
          <a:noFill/>
        </p:spPr>
        <p:txBody>
          <a:bodyPr wrap="square" rtlCol="0">
            <a:spAutoFit/>
          </a:bodyPr>
          <a:lstStyle/>
          <a:p>
            <a:pPr algn="ctr"/>
            <a:r>
              <a:rPr kumimoji="1" lang="ja-JP" altLang="en-US" sz="1000" dirty="0" smtClean="0"/>
              <a:t>だ</a:t>
            </a:r>
            <a:endParaRPr kumimoji="1" lang="ja-JP" altLang="en-US" sz="1000" dirty="0"/>
          </a:p>
        </p:txBody>
      </p:sp>
      <p:sp>
        <p:nvSpPr>
          <p:cNvPr id="26" name="テキスト ボックス 25"/>
          <p:cNvSpPr txBox="1"/>
          <p:nvPr/>
        </p:nvSpPr>
        <p:spPr>
          <a:xfrm>
            <a:off x="11405027" y="1906679"/>
            <a:ext cx="540000" cy="246221"/>
          </a:xfrm>
          <a:prstGeom prst="rect">
            <a:avLst/>
          </a:prstGeom>
          <a:noFill/>
        </p:spPr>
        <p:txBody>
          <a:bodyPr wrap="square" rtlCol="0">
            <a:spAutoFit/>
          </a:bodyPr>
          <a:lstStyle/>
          <a:p>
            <a:pPr algn="ctr"/>
            <a:r>
              <a:rPr kumimoji="1" lang="ja-JP" altLang="en-US" sz="1000" dirty="0" smtClean="0"/>
              <a:t>さい</a:t>
            </a:r>
            <a:endParaRPr kumimoji="1" lang="ja-JP" altLang="en-US" sz="1000" dirty="0"/>
          </a:p>
        </p:txBody>
      </p:sp>
      <p:sp>
        <p:nvSpPr>
          <p:cNvPr id="27" name="テキスト ボックス 26"/>
          <p:cNvSpPr txBox="1"/>
          <p:nvPr/>
        </p:nvSpPr>
        <p:spPr>
          <a:xfrm>
            <a:off x="3859650" y="2300821"/>
            <a:ext cx="540000" cy="246221"/>
          </a:xfrm>
          <a:prstGeom prst="rect">
            <a:avLst/>
          </a:prstGeom>
          <a:noFill/>
        </p:spPr>
        <p:txBody>
          <a:bodyPr wrap="square" rtlCol="0">
            <a:spAutoFit/>
          </a:bodyPr>
          <a:lstStyle/>
          <a:p>
            <a:pPr algn="ctr"/>
            <a:r>
              <a:rPr kumimoji="1" lang="ja-JP" altLang="en-US" sz="1000" dirty="0" smtClean="0"/>
              <a:t>えん</a:t>
            </a:r>
            <a:endParaRPr kumimoji="1" lang="ja-JP" altLang="en-US" sz="1000" dirty="0"/>
          </a:p>
        </p:txBody>
      </p:sp>
      <p:sp>
        <p:nvSpPr>
          <p:cNvPr id="28" name="テキスト ボックス 27"/>
          <p:cNvSpPr txBox="1"/>
          <p:nvPr/>
        </p:nvSpPr>
        <p:spPr>
          <a:xfrm>
            <a:off x="6282480" y="2300820"/>
            <a:ext cx="720000" cy="246221"/>
          </a:xfrm>
          <a:prstGeom prst="rect">
            <a:avLst/>
          </a:prstGeom>
          <a:noFill/>
        </p:spPr>
        <p:txBody>
          <a:bodyPr wrap="square" rtlCol="0">
            <a:spAutoFit/>
          </a:bodyPr>
          <a:lstStyle/>
          <a:p>
            <a:pPr algn="ctr"/>
            <a:r>
              <a:rPr kumimoji="1" lang="ja-JP" altLang="en-US" sz="1000" dirty="0" smtClean="0"/>
              <a:t>うつく</a:t>
            </a:r>
            <a:endParaRPr kumimoji="1" lang="ja-JP" altLang="en-US" sz="1000" dirty="0"/>
          </a:p>
        </p:txBody>
      </p:sp>
      <p:sp>
        <p:nvSpPr>
          <p:cNvPr id="29" name="テキスト ボックス 28"/>
          <p:cNvSpPr txBox="1"/>
          <p:nvPr/>
        </p:nvSpPr>
        <p:spPr>
          <a:xfrm>
            <a:off x="10664187" y="2300820"/>
            <a:ext cx="360000" cy="246221"/>
          </a:xfrm>
          <a:prstGeom prst="rect">
            <a:avLst/>
          </a:prstGeom>
          <a:noFill/>
        </p:spPr>
        <p:txBody>
          <a:bodyPr wrap="square" rtlCol="0">
            <a:spAutoFit/>
          </a:bodyPr>
          <a:lstStyle/>
          <a:p>
            <a:pPr algn="ctr"/>
            <a:r>
              <a:rPr kumimoji="1" lang="ja-JP" altLang="en-US" sz="1000" dirty="0" smtClean="0"/>
              <a:t>み</a:t>
            </a:r>
            <a:endParaRPr kumimoji="1" lang="ja-JP" altLang="en-US" sz="1000" dirty="0"/>
          </a:p>
        </p:txBody>
      </p:sp>
      <p:sp>
        <p:nvSpPr>
          <p:cNvPr id="30" name="テキスト ボックス 29"/>
          <p:cNvSpPr txBox="1"/>
          <p:nvPr/>
        </p:nvSpPr>
        <p:spPr>
          <a:xfrm>
            <a:off x="6718842" y="2698388"/>
            <a:ext cx="720000" cy="246221"/>
          </a:xfrm>
          <a:prstGeom prst="rect">
            <a:avLst/>
          </a:prstGeom>
          <a:noFill/>
        </p:spPr>
        <p:txBody>
          <a:bodyPr wrap="square" rtlCol="0">
            <a:spAutoFit/>
          </a:bodyPr>
          <a:lstStyle/>
          <a:p>
            <a:pPr algn="ctr"/>
            <a:r>
              <a:rPr kumimoji="1" lang="ja-JP" altLang="en-US" sz="1000" dirty="0" smtClean="0"/>
              <a:t>ふくざつ</a:t>
            </a:r>
            <a:endParaRPr kumimoji="1" lang="ja-JP" altLang="en-US" sz="1000" dirty="0"/>
          </a:p>
        </p:txBody>
      </p:sp>
      <p:sp>
        <p:nvSpPr>
          <p:cNvPr id="31" name="テキスト ボックス 30"/>
          <p:cNvSpPr txBox="1"/>
          <p:nvPr/>
        </p:nvSpPr>
        <p:spPr>
          <a:xfrm>
            <a:off x="8087968" y="2698387"/>
            <a:ext cx="720000" cy="246221"/>
          </a:xfrm>
          <a:prstGeom prst="rect">
            <a:avLst/>
          </a:prstGeom>
          <a:noFill/>
        </p:spPr>
        <p:txBody>
          <a:bodyPr wrap="square" rtlCol="0">
            <a:spAutoFit/>
          </a:bodyPr>
          <a:lstStyle/>
          <a:p>
            <a:pPr algn="ctr"/>
            <a:r>
              <a:rPr kumimoji="1" lang="ja-JP" altLang="en-US" sz="1000" dirty="0" smtClean="0"/>
              <a:t>しゃかい</a:t>
            </a:r>
            <a:endParaRPr kumimoji="1" lang="ja-JP" altLang="en-US" sz="1000" dirty="0"/>
          </a:p>
        </p:txBody>
      </p:sp>
      <p:sp>
        <p:nvSpPr>
          <p:cNvPr id="32" name="テキスト ボックス 31"/>
          <p:cNvSpPr txBox="1"/>
          <p:nvPr/>
        </p:nvSpPr>
        <p:spPr>
          <a:xfrm>
            <a:off x="10357975" y="2710905"/>
            <a:ext cx="720000" cy="246221"/>
          </a:xfrm>
          <a:prstGeom prst="rect">
            <a:avLst/>
          </a:prstGeom>
          <a:noFill/>
        </p:spPr>
        <p:txBody>
          <a:bodyPr wrap="square" rtlCol="0">
            <a:spAutoFit/>
          </a:bodyPr>
          <a:lstStyle/>
          <a:p>
            <a:pPr algn="ctr"/>
            <a:r>
              <a:rPr kumimoji="1" lang="ja-JP" altLang="en-US" sz="1000" dirty="0" smtClean="0"/>
              <a:t>ふくざつ</a:t>
            </a:r>
            <a:endParaRPr kumimoji="1" lang="ja-JP" altLang="en-US" sz="1000" dirty="0"/>
          </a:p>
        </p:txBody>
      </p:sp>
      <p:sp>
        <p:nvSpPr>
          <p:cNvPr id="33" name="テキスト ボックス 32"/>
          <p:cNvSpPr txBox="1"/>
          <p:nvPr/>
        </p:nvSpPr>
        <p:spPr>
          <a:xfrm>
            <a:off x="4732305" y="3096032"/>
            <a:ext cx="540000" cy="246221"/>
          </a:xfrm>
          <a:prstGeom prst="rect">
            <a:avLst/>
          </a:prstGeom>
          <a:noFill/>
        </p:spPr>
        <p:txBody>
          <a:bodyPr wrap="square" rtlCol="0">
            <a:spAutoFit/>
          </a:bodyPr>
          <a:lstStyle/>
          <a:p>
            <a:pPr algn="ctr"/>
            <a:r>
              <a:rPr kumimoji="1" lang="ja-JP" altLang="en-US" sz="1000" dirty="0" smtClean="0"/>
              <a:t>たが</a:t>
            </a:r>
            <a:endParaRPr kumimoji="1" lang="ja-JP" altLang="en-US" sz="1000" dirty="0"/>
          </a:p>
        </p:txBody>
      </p:sp>
      <p:sp>
        <p:nvSpPr>
          <p:cNvPr id="34" name="テキスト ボックス 33"/>
          <p:cNvSpPr txBox="1"/>
          <p:nvPr/>
        </p:nvSpPr>
        <p:spPr>
          <a:xfrm>
            <a:off x="5554894" y="3096032"/>
            <a:ext cx="540000" cy="246221"/>
          </a:xfrm>
          <a:prstGeom prst="rect">
            <a:avLst/>
          </a:prstGeom>
          <a:noFill/>
        </p:spPr>
        <p:txBody>
          <a:bodyPr wrap="square" rtlCol="0">
            <a:spAutoFit/>
          </a:bodyPr>
          <a:lstStyle/>
          <a:p>
            <a:pPr algn="ctr"/>
            <a:r>
              <a:rPr kumimoji="1" lang="ja-JP" altLang="en-US" sz="1000" dirty="0" smtClean="0"/>
              <a:t>むす</a:t>
            </a:r>
            <a:endParaRPr kumimoji="1" lang="ja-JP" altLang="en-US" sz="1000" dirty="0"/>
          </a:p>
        </p:txBody>
      </p:sp>
      <p:sp>
        <p:nvSpPr>
          <p:cNvPr id="35" name="テキスト ボックス 34"/>
          <p:cNvSpPr txBox="1"/>
          <p:nvPr/>
        </p:nvSpPr>
        <p:spPr>
          <a:xfrm>
            <a:off x="7266663" y="3096114"/>
            <a:ext cx="720000" cy="246221"/>
          </a:xfrm>
          <a:prstGeom prst="rect">
            <a:avLst/>
          </a:prstGeom>
          <a:noFill/>
        </p:spPr>
        <p:txBody>
          <a:bodyPr wrap="square" rtlCol="0">
            <a:spAutoFit/>
          </a:bodyPr>
          <a:lstStyle/>
          <a:p>
            <a:pPr algn="ctr"/>
            <a:r>
              <a:rPr kumimoji="1" lang="ja-JP" altLang="en-US" sz="1000" dirty="0" smtClean="0"/>
              <a:t>こうどう</a:t>
            </a:r>
            <a:endParaRPr kumimoji="1" lang="ja-JP" altLang="en-US" sz="1000" dirty="0"/>
          </a:p>
        </p:txBody>
      </p:sp>
      <p:sp>
        <p:nvSpPr>
          <p:cNvPr id="36" name="テキスト ボックス 35"/>
          <p:cNvSpPr txBox="1"/>
          <p:nvPr/>
        </p:nvSpPr>
        <p:spPr>
          <a:xfrm>
            <a:off x="6760509" y="3121635"/>
            <a:ext cx="360000" cy="246221"/>
          </a:xfrm>
          <a:prstGeom prst="rect">
            <a:avLst/>
          </a:prstGeom>
          <a:noFill/>
        </p:spPr>
        <p:txBody>
          <a:bodyPr wrap="square" rtlCol="0">
            <a:spAutoFit/>
          </a:bodyPr>
          <a:lstStyle/>
          <a:p>
            <a:pPr algn="ctr"/>
            <a:r>
              <a:rPr kumimoji="1" lang="ja-JP" altLang="en-US" sz="1000" dirty="0"/>
              <a:t>あ</a:t>
            </a:r>
          </a:p>
        </p:txBody>
      </p:sp>
      <p:sp>
        <p:nvSpPr>
          <p:cNvPr id="37" name="テキスト ボックス 36"/>
          <p:cNvSpPr txBox="1"/>
          <p:nvPr/>
        </p:nvSpPr>
        <p:spPr>
          <a:xfrm>
            <a:off x="10303046" y="3144587"/>
            <a:ext cx="540000" cy="246221"/>
          </a:xfrm>
          <a:prstGeom prst="rect">
            <a:avLst/>
          </a:prstGeom>
          <a:noFill/>
        </p:spPr>
        <p:txBody>
          <a:bodyPr wrap="square" rtlCol="0">
            <a:spAutoFit/>
          </a:bodyPr>
          <a:lstStyle/>
          <a:p>
            <a:pPr algn="ctr"/>
            <a:r>
              <a:rPr kumimoji="1" lang="ja-JP" altLang="en-US" sz="1000" dirty="0" smtClean="0"/>
              <a:t>ひと</a:t>
            </a:r>
            <a:endParaRPr kumimoji="1" lang="ja-JP" altLang="en-US" sz="1000" dirty="0"/>
          </a:p>
        </p:txBody>
      </p:sp>
      <p:sp>
        <p:nvSpPr>
          <p:cNvPr id="38" name="テキスト ボックス 37"/>
          <p:cNvSpPr txBox="1"/>
          <p:nvPr/>
        </p:nvSpPr>
        <p:spPr>
          <a:xfrm>
            <a:off x="4205313" y="3534099"/>
            <a:ext cx="720000" cy="246221"/>
          </a:xfrm>
          <a:prstGeom prst="rect">
            <a:avLst/>
          </a:prstGeom>
          <a:noFill/>
        </p:spPr>
        <p:txBody>
          <a:bodyPr wrap="square" rtlCol="0">
            <a:spAutoFit/>
          </a:bodyPr>
          <a:lstStyle/>
          <a:p>
            <a:pPr algn="ctr"/>
            <a:r>
              <a:rPr kumimoji="1" lang="ja-JP" altLang="en-US" sz="1000" dirty="0" smtClean="0"/>
              <a:t>ぜんたい</a:t>
            </a:r>
            <a:endParaRPr kumimoji="1" lang="ja-JP" altLang="en-US" sz="1000" dirty="0"/>
          </a:p>
        </p:txBody>
      </p:sp>
      <p:sp>
        <p:nvSpPr>
          <p:cNvPr id="39" name="テキスト ボックス 38"/>
          <p:cNvSpPr txBox="1"/>
          <p:nvPr/>
        </p:nvSpPr>
        <p:spPr>
          <a:xfrm>
            <a:off x="6017478" y="3520651"/>
            <a:ext cx="720000" cy="252000"/>
          </a:xfrm>
          <a:prstGeom prst="rect">
            <a:avLst/>
          </a:prstGeom>
          <a:noFill/>
        </p:spPr>
        <p:txBody>
          <a:bodyPr wrap="square" rtlCol="0">
            <a:spAutoFit/>
          </a:bodyPr>
          <a:lstStyle/>
          <a:p>
            <a:pPr algn="ctr"/>
            <a:r>
              <a:rPr kumimoji="1" lang="ja-JP" altLang="en-US" sz="1000" dirty="0" smtClean="0"/>
              <a:t>うつく</a:t>
            </a:r>
            <a:endParaRPr kumimoji="1" lang="ja-JP" altLang="en-US" sz="1000" dirty="0"/>
          </a:p>
        </p:txBody>
      </p:sp>
      <p:sp>
        <p:nvSpPr>
          <p:cNvPr id="40" name="テキスト ボックス 39"/>
          <p:cNvSpPr txBox="1"/>
          <p:nvPr/>
        </p:nvSpPr>
        <p:spPr>
          <a:xfrm>
            <a:off x="8802156" y="3526430"/>
            <a:ext cx="720000" cy="246221"/>
          </a:xfrm>
          <a:prstGeom prst="rect">
            <a:avLst/>
          </a:prstGeom>
          <a:noFill/>
        </p:spPr>
        <p:txBody>
          <a:bodyPr wrap="square" rtlCol="0">
            <a:spAutoFit/>
          </a:bodyPr>
          <a:lstStyle/>
          <a:p>
            <a:pPr algn="ctr"/>
            <a:r>
              <a:rPr kumimoji="1" lang="ja-JP" altLang="en-US" sz="1000" b="1" dirty="0" smtClean="0">
                <a:solidFill>
                  <a:srgbClr val="FF0000"/>
                </a:solidFill>
              </a:rPr>
              <a:t>わたし</a:t>
            </a:r>
            <a:endParaRPr kumimoji="1" lang="ja-JP" altLang="en-US" sz="1000" b="1" dirty="0">
              <a:solidFill>
                <a:srgbClr val="FF0000"/>
              </a:solidFill>
            </a:endParaRPr>
          </a:p>
        </p:txBody>
      </p:sp>
      <p:sp>
        <p:nvSpPr>
          <p:cNvPr id="41" name="テキスト ボックス 40"/>
          <p:cNvSpPr txBox="1"/>
          <p:nvPr/>
        </p:nvSpPr>
        <p:spPr>
          <a:xfrm>
            <a:off x="9770463" y="3521562"/>
            <a:ext cx="720000" cy="246221"/>
          </a:xfrm>
          <a:prstGeom prst="rect">
            <a:avLst/>
          </a:prstGeom>
          <a:noFill/>
        </p:spPr>
        <p:txBody>
          <a:bodyPr wrap="square" rtlCol="0">
            <a:spAutoFit/>
          </a:bodyPr>
          <a:lstStyle/>
          <a:p>
            <a:pPr algn="ctr"/>
            <a:r>
              <a:rPr kumimoji="1" lang="ja-JP" altLang="en-US" sz="1000" b="1" dirty="0" smtClean="0">
                <a:solidFill>
                  <a:srgbClr val="FF0000"/>
                </a:solidFill>
              </a:rPr>
              <a:t>じしん</a:t>
            </a:r>
            <a:endParaRPr kumimoji="1" lang="ja-JP" altLang="en-US" sz="1000" b="1" dirty="0">
              <a:solidFill>
                <a:srgbClr val="FF0000"/>
              </a:solidFill>
            </a:endParaRPr>
          </a:p>
        </p:txBody>
      </p:sp>
      <p:sp>
        <p:nvSpPr>
          <p:cNvPr id="42" name="テキスト ボックス 41"/>
          <p:cNvSpPr txBox="1"/>
          <p:nvPr/>
        </p:nvSpPr>
        <p:spPr>
          <a:xfrm>
            <a:off x="10951763" y="3534098"/>
            <a:ext cx="360000" cy="246221"/>
          </a:xfrm>
          <a:prstGeom prst="rect">
            <a:avLst/>
          </a:prstGeom>
          <a:noFill/>
        </p:spPr>
        <p:txBody>
          <a:bodyPr wrap="square" rtlCol="0">
            <a:spAutoFit/>
          </a:bodyPr>
          <a:lstStyle/>
          <a:p>
            <a:pPr algn="ctr"/>
            <a:r>
              <a:rPr kumimoji="1" lang="ja-JP" altLang="en-US" sz="1000" b="1" dirty="0" smtClean="0">
                <a:solidFill>
                  <a:srgbClr val="FF0000"/>
                </a:solidFill>
              </a:rPr>
              <a:t>い</a:t>
            </a:r>
            <a:endParaRPr kumimoji="1" lang="ja-JP" altLang="en-US" sz="1000" dirty="0"/>
          </a:p>
        </p:txBody>
      </p:sp>
      <p:sp>
        <p:nvSpPr>
          <p:cNvPr id="43" name="テキスト ボックス 42"/>
          <p:cNvSpPr txBox="1"/>
          <p:nvPr/>
        </p:nvSpPr>
        <p:spPr>
          <a:xfrm>
            <a:off x="5464894" y="3964166"/>
            <a:ext cx="720000" cy="246221"/>
          </a:xfrm>
          <a:prstGeom prst="rect">
            <a:avLst/>
          </a:prstGeom>
          <a:noFill/>
        </p:spPr>
        <p:txBody>
          <a:bodyPr wrap="square" rtlCol="0">
            <a:spAutoFit/>
          </a:bodyPr>
          <a:lstStyle/>
          <a:p>
            <a:pPr algn="ctr"/>
            <a:r>
              <a:rPr kumimoji="1" lang="ja-JP" altLang="en-US" sz="1000" b="1" dirty="0" smtClean="0">
                <a:solidFill>
                  <a:srgbClr val="FF0000"/>
                </a:solidFill>
              </a:rPr>
              <a:t>ひとり</a:t>
            </a:r>
            <a:endParaRPr kumimoji="1" lang="ja-JP" altLang="en-US" sz="1000" b="1" dirty="0">
              <a:solidFill>
                <a:srgbClr val="FF0000"/>
              </a:solidFill>
            </a:endParaRPr>
          </a:p>
        </p:txBody>
      </p:sp>
      <p:sp>
        <p:nvSpPr>
          <p:cNvPr id="44" name="テキスト ボックス 43"/>
          <p:cNvSpPr txBox="1"/>
          <p:nvPr/>
        </p:nvSpPr>
        <p:spPr>
          <a:xfrm>
            <a:off x="6863956" y="3916771"/>
            <a:ext cx="720000" cy="246221"/>
          </a:xfrm>
          <a:prstGeom prst="rect">
            <a:avLst/>
          </a:prstGeom>
          <a:noFill/>
        </p:spPr>
        <p:txBody>
          <a:bodyPr wrap="square" rtlCol="0">
            <a:spAutoFit/>
          </a:bodyPr>
          <a:lstStyle/>
          <a:p>
            <a:pPr algn="ctr"/>
            <a:r>
              <a:rPr kumimoji="1" lang="ja-JP" altLang="en-US" sz="1000" b="1" dirty="0" smtClean="0">
                <a:solidFill>
                  <a:srgbClr val="FF0000"/>
                </a:solidFill>
              </a:rPr>
              <a:t>こうどう</a:t>
            </a:r>
            <a:endParaRPr kumimoji="1" lang="ja-JP" altLang="en-US" sz="1000" b="1" dirty="0">
              <a:solidFill>
                <a:srgbClr val="FF0000"/>
              </a:solidFill>
            </a:endParaRPr>
          </a:p>
        </p:txBody>
      </p:sp>
      <p:sp>
        <p:nvSpPr>
          <p:cNvPr id="45" name="テキスト ボックス 44"/>
          <p:cNvSpPr txBox="1"/>
          <p:nvPr/>
        </p:nvSpPr>
        <p:spPr>
          <a:xfrm>
            <a:off x="9114294" y="3949695"/>
            <a:ext cx="720000" cy="246221"/>
          </a:xfrm>
          <a:prstGeom prst="rect">
            <a:avLst/>
          </a:prstGeom>
          <a:noFill/>
        </p:spPr>
        <p:txBody>
          <a:bodyPr wrap="square" rtlCol="0">
            <a:spAutoFit/>
          </a:bodyPr>
          <a:lstStyle/>
          <a:p>
            <a:pPr algn="ctr"/>
            <a:r>
              <a:rPr kumimoji="1" lang="ja-JP" altLang="en-US" sz="1000" b="1" dirty="0" smtClean="0">
                <a:solidFill>
                  <a:srgbClr val="FF0000"/>
                </a:solidFill>
              </a:rPr>
              <a:t>たしゃ</a:t>
            </a:r>
            <a:endParaRPr kumimoji="1" lang="ja-JP" altLang="en-US" sz="1000" b="1" dirty="0">
              <a:solidFill>
                <a:srgbClr val="FF0000"/>
              </a:solidFill>
            </a:endParaRPr>
          </a:p>
        </p:txBody>
      </p:sp>
      <p:sp>
        <p:nvSpPr>
          <p:cNvPr id="46" name="テキスト ボックス 45"/>
          <p:cNvSpPr txBox="1"/>
          <p:nvPr/>
        </p:nvSpPr>
        <p:spPr>
          <a:xfrm>
            <a:off x="11331913" y="3952177"/>
            <a:ext cx="540000" cy="246221"/>
          </a:xfrm>
          <a:prstGeom prst="rect">
            <a:avLst/>
          </a:prstGeom>
          <a:noFill/>
        </p:spPr>
        <p:txBody>
          <a:bodyPr wrap="square" rtlCol="0">
            <a:spAutoFit/>
          </a:bodyPr>
          <a:lstStyle/>
          <a:p>
            <a:pPr algn="ctr"/>
            <a:r>
              <a:rPr kumimoji="1" lang="ja-JP" altLang="en-US" sz="1000" b="1" dirty="0" smtClean="0">
                <a:solidFill>
                  <a:srgbClr val="FF0000"/>
                </a:solidFill>
              </a:rPr>
              <a:t>こう</a:t>
            </a:r>
            <a:endParaRPr kumimoji="1" lang="ja-JP" altLang="en-US" sz="1000" b="1" dirty="0">
              <a:solidFill>
                <a:srgbClr val="FF0000"/>
              </a:solidFill>
            </a:endParaRPr>
          </a:p>
        </p:txBody>
      </p:sp>
      <p:sp>
        <p:nvSpPr>
          <p:cNvPr id="47" name="テキスト ボックス 46"/>
          <p:cNvSpPr txBox="1"/>
          <p:nvPr/>
        </p:nvSpPr>
        <p:spPr>
          <a:xfrm>
            <a:off x="3859650" y="4333498"/>
            <a:ext cx="540000" cy="246221"/>
          </a:xfrm>
          <a:prstGeom prst="rect">
            <a:avLst/>
          </a:prstGeom>
          <a:noFill/>
        </p:spPr>
        <p:txBody>
          <a:bodyPr wrap="square" rtlCol="0">
            <a:spAutoFit/>
          </a:bodyPr>
          <a:lstStyle/>
          <a:p>
            <a:pPr algn="ctr"/>
            <a:r>
              <a:rPr kumimoji="1" lang="ja-JP" altLang="en-US" sz="1000" b="1" dirty="0" smtClean="0">
                <a:solidFill>
                  <a:srgbClr val="FF0000"/>
                </a:solidFill>
              </a:rPr>
              <a:t>どう</a:t>
            </a:r>
            <a:endParaRPr kumimoji="1" lang="ja-JP" altLang="en-US" sz="1000" b="1" dirty="0">
              <a:solidFill>
                <a:srgbClr val="FF0000"/>
              </a:solidFill>
            </a:endParaRPr>
          </a:p>
        </p:txBody>
      </p:sp>
      <p:sp>
        <p:nvSpPr>
          <p:cNvPr id="48" name="テキスト ボックス 47"/>
          <p:cNvSpPr txBox="1"/>
          <p:nvPr/>
        </p:nvSpPr>
        <p:spPr>
          <a:xfrm>
            <a:off x="5727691" y="4348693"/>
            <a:ext cx="720000" cy="246221"/>
          </a:xfrm>
          <a:prstGeom prst="rect">
            <a:avLst/>
          </a:prstGeom>
          <a:noFill/>
        </p:spPr>
        <p:txBody>
          <a:bodyPr wrap="square" rtlCol="0">
            <a:spAutoFit/>
          </a:bodyPr>
          <a:lstStyle/>
          <a:p>
            <a:pPr algn="ctr"/>
            <a:r>
              <a:rPr kumimoji="1" lang="ja-JP" altLang="en-US" sz="1000" b="1" dirty="0" smtClean="0">
                <a:solidFill>
                  <a:srgbClr val="FF0000"/>
                </a:solidFill>
              </a:rPr>
              <a:t>わたし</a:t>
            </a:r>
            <a:endParaRPr kumimoji="1" lang="ja-JP" altLang="en-US" sz="1000" b="1" dirty="0">
              <a:solidFill>
                <a:srgbClr val="FF0000"/>
              </a:solidFill>
            </a:endParaRPr>
          </a:p>
        </p:txBody>
      </p:sp>
      <p:sp>
        <p:nvSpPr>
          <p:cNvPr id="49" name="テキスト ボックス 48"/>
          <p:cNvSpPr txBox="1"/>
          <p:nvPr/>
        </p:nvSpPr>
        <p:spPr>
          <a:xfrm>
            <a:off x="7032302" y="4347856"/>
            <a:ext cx="360000" cy="246221"/>
          </a:xfrm>
          <a:prstGeom prst="rect">
            <a:avLst/>
          </a:prstGeom>
          <a:noFill/>
        </p:spPr>
        <p:txBody>
          <a:bodyPr wrap="square" rtlCol="0">
            <a:spAutoFit/>
          </a:bodyPr>
          <a:lstStyle/>
          <a:p>
            <a:pPr algn="ctr"/>
            <a:r>
              <a:rPr kumimoji="1" lang="ja-JP" altLang="en-US" sz="1000" b="1" dirty="0" smtClean="0">
                <a:solidFill>
                  <a:srgbClr val="FF0000"/>
                </a:solidFill>
              </a:rPr>
              <a:t>ね</a:t>
            </a:r>
            <a:endParaRPr kumimoji="1" lang="ja-JP" altLang="en-US" sz="1000" dirty="0"/>
          </a:p>
        </p:txBody>
      </p:sp>
      <p:sp>
        <p:nvSpPr>
          <p:cNvPr id="50" name="テキスト ボックス 49"/>
          <p:cNvSpPr txBox="1"/>
          <p:nvPr/>
        </p:nvSpPr>
        <p:spPr>
          <a:xfrm>
            <a:off x="7545666" y="4347856"/>
            <a:ext cx="720000" cy="246221"/>
          </a:xfrm>
          <a:prstGeom prst="rect">
            <a:avLst/>
          </a:prstGeom>
          <a:noFill/>
        </p:spPr>
        <p:txBody>
          <a:bodyPr wrap="square" rtlCol="0">
            <a:spAutoFit/>
          </a:bodyPr>
          <a:lstStyle/>
          <a:p>
            <a:pPr algn="ctr"/>
            <a:r>
              <a:rPr kumimoji="1" lang="ja-JP" altLang="en-US" sz="1000" b="1" dirty="0" smtClean="0">
                <a:solidFill>
                  <a:srgbClr val="FF0000"/>
                </a:solidFill>
              </a:rPr>
              <a:t>そしき</a:t>
            </a:r>
            <a:endParaRPr kumimoji="1" lang="ja-JP" altLang="en-US" sz="1000" b="1" dirty="0">
              <a:solidFill>
                <a:srgbClr val="FF0000"/>
              </a:solidFill>
            </a:endParaRPr>
          </a:p>
        </p:txBody>
      </p:sp>
      <p:sp>
        <p:nvSpPr>
          <p:cNvPr id="51" name="テキスト ボックス 50"/>
          <p:cNvSpPr txBox="1"/>
          <p:nvPr/>
        </p:nvSpPr>
        <p:spPr>
          <a:xfrm>
            <a:off x="9280847" y="4354664"/>
            <a:ext cx="360000" cy="246221"/>
          </a:xfrm>
          <a:prstGeom prst="rect">
            <a:avLst/>
          </a:prstGeom>
          <a:noFill/>
        </p:spPr>
        <p:txBody>
          <a:bodyPr wrap="square" rtlCol="0">
            <a:spAutoFit/>
          </a:bodyPr>
          <a:lstStyle/>
          <a:p>
            <a:pPr algn="ctr"/>
            <a:r>
              <a:rPr kumimoji="1" lang="ja-JP" altLang="en-US" sz="1000" b="1" dirty="0" smtClean="0">
                <a:solidFill>
                  <a:srgbClr val="FF0000"/>
                </a:solidFill>
              </a:rPr>
              <a:t>ま</a:t>
            </a:r>
            <a:endParaRPr kumimoji="1" lang="ja-JP" altLang="en-US" sz="1000" dirty="0"/>
          </a:p>
        </p:txBody>
      </p:sp>
      <p:sp>
        <p:nvSpPr>
          <p:cNvPr id="52" name="テキスト ボックス 51"/>
          <p:cNvSpPr txBox="1"/>
          <p:nvPr/>
        </p:nvSpPr>
        <p:spPr>
          <a:xfrm>
            <a:off x="10109481" y="4343222"/>
            <a:ext cx="360000" cy="246221"/>
          </a:xfrm>
          <a:prstGeom prst="rect">
            <a:avLst/>
          </a:prstGeom>
          <a:noFill/>
        </p:spPr>
        <p:txBody>
          <a:bodyPr wrap="square" rtlCol="0">
            <a:spAutoFit/>
          </a:bodyPr>
          <a:lstStyle/>
          <a:p>
            <a:pPr algn="ctr"/>
            <a:r>
              <a:rPr kumimoji="1" lang="ja-JP" altLang="en-US" sz="1000" b="1" dirty="0" smtClean="0">
                <a:solidFill>
                  <a:srgbClr val="FF0000"/>
                </a:solidFill>
              </a:rPr>
              <a:t>あ</a:t>
            </a:r>
            <a:endParaRPr kumimoji="1" lang="ja-JP" altLang="en-US" sz="1000" dirty="0"/>
          </a:p>
        </p:txBody>
      </p:sp>
      <p:sp>
        <p:nvSpPr>
          <p:cNvPr id="53" name="テキスト ボックス 52"/>
          <p:cNvSpPr txBox="1"/>
          <p:nvPr/>
        </p:nvSpPr>
        <p:spPr>
          <a:xfrm>
            <a:off x="10885680" y="4333497"/>
            <a:ext cx="540000" cy="246221"/>
          </a:xfrm>
          <a:prstGeom prst="rect">
            <a:avLst/>
          </a:prstGeom>
          <a:noFill/>
        </p:spPr>
        <p:txBody>
          <a:bodyPr wrap="square" rtlCol="0">
            <a:spAutoFit/>
          </a:bodyPr>
          <a:lstStyle/>
          <a:p>
            <a:pPr algn="ctr"/>
            <a:r>
              <a:rPr kumimoji="1" lang="ja-JP" altLang="en-US" sz="1000" b="1" dirty="0" smtClean="0">
                <a:solidFill>
                  <a:srgbClr val="FF0000"/>
                </a:solidFill>
              </a:rPr>
              <a:t>から</a:t>
            </a:r>
            <a:endParaRPr kumimoji="1" lang="ja-JP" altLang="en-US" sz="1000" b="1" dirty="0">
              <a:solidFill>
                <a:srgbClr val="FF0000"/>
              </a:solidFill>
            </a:endParaRPr>
          </a:p>
        </p:txBody>
      </p:sp>
      <p:sp>
        <p:nvSpPr>
          <p:cNvPr id="54" name="テキスト ボックス 53"/>
          <p:cNvSpPr txBox="1"/>
          <p:nvPr/>
        </p:nvSpPr>
        <p:spPr>
          <a:xfrm>
            <a:off x="3968830" y="4737168"/>
            <a:ext cx="360000" cy="246221"/>
          </a:xfrm>
          <a:prstGeom prst="rect">
            <a:avLst/>
          </a:prstGeom>
          <a:noFill/>
        </p:spPr>
        <p:txBody>
          <a:bodyPr wrap="square" rtlCol="0">
            <a:spAutoFit/>
          </a:bodyPr>
          <a:lstStyle/>
          <a:p>
            <a:pPr algn="ctr"/>
            <a:r>
              <a:rPr kumimoji="1" lang="ja-JP" altLang="en-US" sz="1000" b="1" dirty="0" smtClean="0">
                <a:solidFill>
                  <a:srgbClr val="FF0000"/>
                </a:solidFill>
              </a:rPr>
              <a:t>あ</a:t>
            </a:r>
            <a:endParaRPr kumimoji="1" lang="ja-JP" altLang="en-US" sz="1000" dirty="0"/>
          </a:p>
        </p:txBody>
      </p:sp>
      <p:sp>
        <p:nvSpPr>
          <p:cNvPr id="55" name="テキスト ボックス 54"/>
          <p:cNvSpPr txBox="1"/>
          <p:nvPr/>
        </p:nvSpPr>
        <p:spPr>
          <a:xfrm>
            <a:off x="5020157" y="4745514"/>
            <a:ext cx="540000" cy="246221"/>
          </a:xfrm>
          <a:prstGeom prst="rect">
            <a:avLst/>
          </a:prstGeom>
          <a:noFill/>
        </p:spPr>
        <p:txBody>
          <a:bodyPr wrap="square" rtlCol="0">
            <a:spAutoFit/>
          </a:bodyPr>
          <a:lstStyle/>
          <a:p>
            <a:pPr algn="ctr"/>
            <a:r>
              <a:rPr kumimoji="1" lang="ja-JP" altLang="en-US" sz="1000" b="1" dirty="0" smtClean="0">
                <a:solidFill>
                  <a:srgbClr val="FF0000"/>
                </a:solidFill>
              </a:rPr>
              <a:t>たが</a:t>
            </a:r>
            <a:endParaRPr kumimoji="1" lang="ja-JP" altLang="en-US" sz="1000" b="1" dirty="0">
              <a:solidFill>
                <a:srgbClr val="FF0000"/>
              </a:solidFill>
            </a:endParaRPr>
          </a:p>
        </p:txBody>
      </p:sp>
      <p:sp>
        <p:nvSpPr>
          <p:cNvPr id="56" name="テキスト ボックス 55"/>
          <p:cNvSpPr txBox="1"/>
          <p:nvPr/>
        </p:nvSpPr>
        <p:spPr>
          <a:xfrm>
            <a:off x="5836722" y="4748404"/>
            <a:ext cx="540000" cy="246221"/>
          </a:xfrm>
          <a:prstGeom prst="rect">
            <a:avLst/>
          </a:prstGeom>
          <a:noFill/>
        </p:spPr>
        <p:txBody>
          <a:bodyPr wrap="square" rtlCol="0">
            <a:spAutoFit/>
          </a:bodyPr>
          <a:lstStyle/>
          <a:p>
            <a:pPr algn="ctr"/>
            <a:r>
              <a:rPr kumimoji="1" lang="ja-JP" altLang="en-US" sz="1000" b="1" dirty="0" smtClean="0">
                <a:solidFill>
                  <a:srgbClr val="FF0000"/>
                </a:solidFill>
              </a:rPr>
              <a:t>ちか</a:t>
            </a:r>
            <a:endParaRPr kumimoji="1" lang="ja-JP" altLang="en-US" sz="1000" b="1" dirty="0">
              <a:solidFill>
                <a:srgbClr val="FF0000"/>
              </a:solidFill>
            </a:endParaRPr>
          </a:p>
        </p:txBody>
      </p:sp>
      <p:sp>
        <p:nvSpPr>
          <p:cNvPr id="57" name="テキスト ボックス 56"/>
          <p:cNvSpPr txBox="1"/>
          <p:nvPr/>
        </p:nvSpPr>
        <p:spPr>
          <a:xfrm>
            <a:off x="7195736" y="4754837"/>
            <a:ext cx="540000" cy="246221"/>
          </a:xfrm>
          <a:prstGeom prst="rect">
            <a:avLst/>
          </a:prstGeom>
          <a:noFill/>
        </p:spPr>
        <p:txBody>
          <a:bodyPr wrap="square" rtlCol="0">
            <a:spAutoFit/>
          </a:bodyPr>
          <a:lstStyle/>
          <a:p>
            <a:pPr algn="ctr"/>
            <a:r>
              <a:rPr kumimoji="1" lang="ja-JP" altLang="en-US" sz="1000" b="1" dirty="0">
                <a:solidFill>
                  <a:srgbClr val="FF0000"/>
                </a:solidFill>
              </a:rPr>
              <a:t>はな</a:t>
            </a:r>
          </a:p>
        </p:txBody>
      </p:sp>
      <p:sp>
        <p:nvSpPr>
          <p:cNvPr id="58" name="テキスト ボックス 57"/>
          <p:cNvSpPr txBox="1"/>
          <p:nvPr/>
        </p:nvSpPr>
        <p:spPr>
          <a:xfrm>
            <a:off x="10051713" y="4745514"/>
            <a:ext cx="764439" cy="246221"/>
          </a:xfrm>
          <a:prstGeom prst="rect">
            <a:avLst/>
          </a:prstGeom>
          <a:noFill/>
        </p:spPr>
        <p:txBody>
          <a:bodyPr wrap="square" rtlCol="0">
            <a:spAutoFit/>
          </a:bodyPr>
          <a:lstStyle/>
          <a:p>
            <a:pPr algn="ctr"/>
            <a:r>
              <a:rPr kumimoji="1" lang="ja-JP" altLang="en-US" sz="1000" b="1" dirty="0" smtClean="0">
                <a:solidFill>
                  <a:srgbClr val="FF0000"/>
                </a:solidFill>
              </a:rPr>
              <a:t>むすう</a:t>
            </a:r>
            <a:endParaRPr kumimoji="1" lang="ja-JP" altLang="en-US" sz="1000" b="1" dirty="0">
              <a:solidFill>
                <a:srgbClr val="FF0000"/>
              </a:solidFill>
            </a:endParaRPr>
          </a:p>
        </p:txBody>
      </p:sp>
      <p:sp>
        <p:nvSpPr>
          <p:cNvPr id="59" name="テキスト ボックス 58"/>
          <p:cNvSpPr txBox="1"/>
          <p:nvPr/>
        </p:nvSpPr>
        <p:spPr>
          <a:xfrm>
            <a:off x="4400259" y="5157162"/>
            <a:ext cx="900000" cy="252000"/>
          </a:xfrm>
          <a:prstGeom prst="rect">
            <a:avLst/>
          </a:prstGeom>
          <a:noFill/>
        </p:spPr>
        <p:txBody>
          <a:bodyPr wrap="square" rtlCol="0">
            <a:spAutoFit/>
          </a:bodyPr>
          <a:lstStyle/>
          <a:p>
            <a:pPr algn="ctr"/>
            <a:r>
              <a:rPr kumimoji="1" lang="ja-JP" altLang="en-US" sz="1000" b="1" dirty="0" smtClean="0">
                <a:solidFill>
                  <a:srgbClr val="FF0000"/>
                </a:solidFill>
              </a:rPr>
              <a:t>しゅんかん</a:t>
            </a:r>
            <a:endParaRPr kumimoji="1" lang="ja-JP" altLang="en-US" sz="1000" b="1" dirty="0">
              <a:solidFill>
                <a:srgbClr val="FF0000"/>
              </a:solidFill>
            </a:endParaRPr>
          </a:p>
        </p:txBody>
      </p:sp>
      <p:sp>
        <p:nvSpPr>
          <p:cNvPr id="60" name="テキスト ボックス 59"/>
          <p:cNvSpPr txBox="1"/>
          <p:nvPr/>
        </p:nvSpPr>
        <p:spPr>
          <a:xfrm>
            <a:off x="5358737" y="5142684"/>
            <a:ext cx="360000" cy="400110"/>
          </a:xfrm>
          <a:prstGeom prst="rect">
            <a:avLst/>
          </a:prstGeom>
          <a:noFill/>
        </p:spPr>
        <p:txBody>
          <a:bodyPr wrap="square" rtlCol="0">
            <a:spAutoFit/>
          </a:bodyPr>
          <a:lstStyle/>
          <a:p>
            <a:pPr algn="ctr"/>
            <a:r>
              <a:rPr kumimoji="1" lang="ja-JP" altLang="en-US" sz="1000" b="1" dirty="0" smtClean="0">
                <a:solidFill>
                  <a:srgbClr val="FF0000"/>
                </a:solidFill>
              </a:rPr>
              <a:t>くま</a:t>
            </a:r>
            <a:endParaRPr kumimoji="1" lang="ja-JP" altLang="en-US" sz="1000" dirty="0"/>
          </a:p>
        </p:txBody>
      </p:sp>
      <p:sp>
        <p:nvSpPr>
          <p:cNvPr id="61" name="テキスト ボックス 60"/>
          <p:cNvSpPr txBox="1"/>
          <p:nvPr/>
        </p:nvSpPr>
        <p:spPr>
          <a:xfrm>
            <a:off x="5850925" y="5157162"/>
            <a:ext cx="540000" cy="246221"/>
          </a:xfrm>
          <a:prstGeom prst="rect">
            <a:avLst/>
          </a:prstGeom>
          <a:noFill/>
        </p:spPr>
        <p:txBody>
          <a:bodyPr wrap="square" rtlCol="0">
            <a:spAutoFit/>
          </a:bodyPr>
          <a:lstStyle/>
          <a:p>
            <a:pPr algn="ctr"/>
            <a:r>
              <a:rPr kumimoji="1" lang="ja-JP" altLang="en-US" sz="1000" b="1" dirty="0" smtClean="0">
                <a:solidFill>
                  <a:srgbClr val="FF0000"/>
                </a:solidFill>
              </a:rPr>
              <a:t>かえ</a:t>
            </a:r>
            <a:endParaRPr kumimoji="1" lang="ja-JP" altLang="en-US" sz="1000" b="1" dirty="0">
              <a:solidFill>
                <a:srgbClr val="FF0000"/>
              </a:solidFill>
            </a:endParaRPr>
          </a:p>
        </p:txBody>
      </p:sp>
    </p:spTree>
    <p:extLst>
      <p:ext uri="{BB962C8B-B14F-4D97-AF65-F5344CB8AC3E}">
        <p14:creationId xmlns:p14="http://schemas.microsoft.com/office/powerpoint/2010/main" val="2830838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ennot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ユーザー定義 2">
      <a:majorFont>
        <a:latin typeface="Meiryo UI"/>
        <a:ea typeface="メイリオ"/>
        <a:cs typeface=""/>
      </a:majorFont>
      <a:minorFont>
        <a:latin typeface="Meiryo UI"/>
        <a:ea typeface="メイリオ"/>
        <a:cs typeface=""/>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nnote" id="{4F3E1A45-5F6A-4E6F-B3E7-317FE4704AD8}" vid="{4A29B4F5-F5FF-4A51-A574-6BE69E4ED6F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34CC6E-87EF-4BEF-97A2-41B8B02460F5}"/>
</file>

<file path=customXml/itemProps2.xml><?xml version="1.0" encoding="utf-8"?>
<ds:datastoreItem xmlns:ds="http://schemas.openxmlformats.org/officeDocument/2006/customXml" ds:itemID="{EA71BD19-7D6B-4572-84CC-A7EA5C5011F7}"/>
</file>

<file path=customXml/itemProps3.xml><?xml version="1.0" encoding="utf-8"?>
<ds:datastoreItem xmlns:ds="http://schemas.openxmlformats.org/officeDocument/2006/customXml" ds:itemID="{A1D15318-5A76-48E2-9BB9-696D756F197D}"/>
</file>

<file path=docProps/app.xml><?xml version="1.0" encoding="utf-8"?>
<Properties xmlns="http://schemas.openxmlformats.org/officeDocument/2006/extended-properties" xmlns:vt="http://schemas.openxmlformats.org/officeDocument/2006/docPropsVTypes">
  <Template>ennote</Template>
  <TotalTime>3453</TotalTime>
  <Words>726</Words>
  <Application>Microsoft Office PowerPoint</Application>
  <PresentationFormat>ワイド画面</PresentationFormat>
  <Paragraphs>164</Paragraphs>
  <Slides>13</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HG丸ｺﾞｼｯｸM-PRO</vt:lpstr>
      <vt:lpstr>kawaii手書き文字</vt:lpstr>
      <vt:lpstr>Meiryo UI</vt:lpstr>
      <vt:lpstr>ＭＳ Ｐゴシック</vt:lpstr>
      <vt:lpstr>メイリオ</vt:lpstr>
      <vt:lpstr>Calibri</vt:lpstr>
      <vt:lpstr>Wingdings</vt:lpstr>
      <vt:lpstr>ennote</vt:lpstr>
      <vt:lpstr>こころの根っこを育てよう</vt:lpstr>
      <vt:lpstr>こころの中のばいきん</vt:lpstr>
      <vt:lpstr>ミクのおはなし①</vt:lpstr>
      <vt:lpstr>ミクのこころの中で起こっていること</vt:lpstr>
      <vt:lpstr>ミクのこころを想像しよう</vt:lpstr>
      <vt:lpstr>ミクのこころを想像しよう</vt:lpstr>
      <vt:lpstr>ミクのこころの森を作ろう</vt:lpstr>
      <vt:lpstr>共感きのこで森をつなげよう</vt:lpstr>
      <vt:lpstr>「マザーツリー」スザンヌ・シマード</vt:lpstr>
      <vt:lpstr>菌根菌ネットワーク</vt:lpstr>
      <vt:lpstr>こころの森を味わおう</vt:lpstr>
      <vt:lpstr>ミクのおはなし②</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畠山 正文</dc:creator>
  <cp:lastModifiedBy>畠山 正文</cp:lastModifiedBy>
  <cp:revision>96</cp:revision>
  <dcterms:created xsi:type="dcterms:W3CDTF">2015-12-11T07:38:00Z</dcterms:created>
  <dcterms:modified xsi:type="dcterms:W3CDTF">2026-02-01T09:07:19Z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1041-10.8.0.5392</vt:lpwstr>
  </property>
  <property fmtid="{D5CDD505-2E9C-101B-9397-08002B2CF9AE}" pid="3" name="ContentTypeId">
    <vt:lpwstr>0x010100B3E7916579E48942A578B93BD249C02F</vt:lpwstr>
  </property>
</Properties>
</file>