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sldIdLst>
    <p:sldId id="256" r:id="rId5"/>
    <p:sldId id="270" r:id="rId6"/>
    <p:sldId id="257" r:id="rId7"/>
    <p:sldId id="259" r:id="rId8"/>
    <p:sldId id="260" r:id="rId9"/>
    <p:sldId id="261" r:id="rId10"/>
    <p:sldId id="262" r:id="rId11"/>
    <p:sldId id="263" r:id="rId12"/>
    <p:sldId id="265" r:id="rId13"/>
    <p:sldId id="266" r:id="rId14"/>
    <p:sldId id="264" r:id="rId15"/>
    <p:sldId id="258" r:id="rId16"/>
    <p:sldId id="268" r:id="rId17"/>
  </p:sldIdLst>
  <p:sldSz cx="12192000" cy="6858000"/>
  <p:notesSz cx="6735763" cy="98663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0066"/>
    <a:srgbClr val="774F27"/>
    <a:srgbClr val="623003"/>
    <a:srgbClr val="FFCC99"/>
    <a:srgbClr val="262626"/>
    <a:srgbClr val="61D45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370" autoAdjust="0"/>
  </p:normalViewPr>
  <p:slideViewPr>
    <p:cSldViewPr snapToGrid="0">
      <p:cViewPr varScale="1">
        <p:scale>
          <a:sx n="50" d="100"/>
          <a:sy n="50" d="100"/>
        </p:scale>
        <p:origin x="1244" y="0"/>
      </p:cViewPr>
      <p:guideLst/>
    </p:cSldViewPr>
  </p:slideViewPr>
  <p:notesTextViewPr>
    <p:cViewPr>
      <p:scale>
        <a:sx n="1" d="1"/>
        <a:sy n="1" d="1"/>
      </p:scale>
      <p:origin x="0" y="0"/>
    </p:cViewPr>
  </p:notesTextViewPr>
  <p:notesViewPr>
    <p:cSldViewPr snapToGrid="0">
      <p:cViewPr varScale="1">
        <p:scale>
          <a:sx n="52" d="100"/>
          <a:sy n="52" d="100"/>
        </p:scale>
        <p:origin x="27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4857" tIns="47428" rIns="94857" bIns="474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29"/>
          </a:xfrm>
          <a:prstGeom prst="rect">
            <a:avLst/>
          </a:prstGeom>
        </p:spPr>
        <p:txBody>
          <a:bodyPr vert="horz" lIns="94857" tIns="47428" rIns="94857" bIns="47428" rtlCol="0"/>
          <a:lstStyle>
            <a:lvl1pPr algn="r">
              <a:defRPr sz="1200"/>
            </a:lvl1pPr>
          </a:lstStyle>
          <a:p>
            <a:fld id="{A9D3EEC1-696D-4414-82B7-B018F53CB5C3}" type="datetimeFigureOut">
              <a:rPr kumimoji="1" lang="ja-JP" altLang="en-US" smtClean="0"/>
              <a:t>2026/2/20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4857" tIns="47428" rIns="94857" bIns="47428"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7" tIns="47428" rIns="94857" bIns="474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4857" tIns="47428" rIns="94857" bIns="474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0" cy="495028"/>
          </a:xfrm>
          <a:prstGeom prst="rect">
            <a:avLst/>
          </a:prstGeom>
        </p:spPr>
        <p:txBody>
          <a:bodyPr vert="horz" lIns="94857" tIns="47428" rIns="94857" bIns="47428" rtlCol="0" anchor="b"/>
          <a:lstStyle>
            <a:lvl1pPr algn="r">
              <a:defRPr sz="1200"/>
            </a:lvl1pPr>
          </a:lstStyle>
          <a:p>
            <a:fld id="{E5E86F34-5B63-490D-A4D0-4AAFC318EB89}" type="slidenum">
              <a:rPr kumimoji="1" lang="ja-JP" altLang="en-US" smtClean="0"/>
              <a:t>‹#›</a:t>
            </a:fld>
            <a:endParaRPr kumimoji="1" lang="ja-JP" altLang="en-US"/>
          </a:p>
        </p:txBody>
      </p:sp>
    </p:spTree>
    <p:extLst>
      <p:ext uri="{BB962C8B-B14F-4D97-AF65-F5344CB8AC3E}">
        <p14:creationId xmlns:p14="http://schemas.microsoft.com/office/powerpoint/2010/main" val="82946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今日は、こころの根っこを育てよう～マザーツリーのひみつ～というタイトルで勉強します。</a:t>
            </a:r>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1</a:t>
            </a:fld>
            <a:endParaRPr kumimoji="1" lang="ja-JP" altLang="en-US"/>
          </a:p>
        </p:txBody>
      </p:sp>
    </p:spTree>
    <p:extLst>
      <p:ext uri="{BB962C8B-B14F-4D97-AF65-F5344CB8AC3E}">
        <p14:creationId xmlns:p14="http://schemas.microsoft.com/office/powerpoint/2010/main" val="185028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菌根菌ネットワークの仕組みについて見てみましょう。</a:t>
            </a:r>
            <a:br>
              <a:rPr kumimoji="1" lang="en-US" altLang="ja-JP" dirty="0"/>
            </a:br>
            <a:r>
              <a:rPr kumimoji="1" lang="ja-JP" altLang="en-US" dirty="0"/>
              <a:t>　＊アニメーション</a:t>
            </a:r>
            <a:endParaRPr kumimoji="1" lang="en-US" altLang="ja-JP" dirty="0"/>
          </a:p>
          <a:p>
            <a:r>
              <a:rPr kumimoji="1" lang="ja-JP" altLang="en-US" dirty="0"/>
              <a:t>枯れそうな木があれば、絡み合った根っこや菌が助け合います。森全体で支え合って生きているのです。</a:t>
            </a:r>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10</a:t>
            </a:fld>
            <a:endParaRPr kumimoji="1" lang="ja-JP" altLang="en-US"/>
          </a:p>
        </p:txBody>
      </p:sp>
    </p:spTree>
    <p:extLst>
      <p:ext uri="{BB962C8B-B14F-4D97-AF65-F5344CB8AC3E}">
        <p14:creationId xmlns:p14="http://schemas.microsoft.com/office/powerpoint/2010/main" val="99505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みんなで作った こころの森 を、もう一度じっくりながめてみましょう。</a:t>
            </a:r>
            <a:endParaRPr kumimoji="1" lang="en-US" altLang="ja-JP" dirty="0"/>
          </a:p>
          <a:p>
            <a:r>
              <a:rPr kumimoji="1" lang="ja-JP" altLang="en-US" dirty="0"/>
              <a:t>ミクのこころには、ばいきんのように見える もやもや したなやみが、たくさんありました。</a:t>
            </a:r>
          </a:p>
          <a:p>
            <a:r>
              <a:rPr kumimoji="1" lang="ja-JP" altLang="en-US" dirty="0"/>
              <a:t>でも、そのばいきんを 誰かにわかってもらえたとき、こんなにもゆたかで、いきいきとした森が生まれました。</a:t>
            </a:r>
            <a:endParaRPr kumimoji="1" lang="en-US" altLang="ja-JP" dirty="0"/>
          </a:p>
          <a:p>
            <a:r>
              <a:rPr kumimoji="1" lang="ja-JP" altLang="en-US" dirty="0"/>
              <a:t>こころの森がゆたかになるのは、誰もがこころの根っこに、もやもやとしたなやみや、不安や、さびしさをかかえているからです。</a:t>
            </a:r>
            <a:endParaRPr kumimoji="1" lang="en-US" altLang="ja-JP" dirty="0"/>
          </a:p>
          <a:p>
            <a:r>
              <a:rPr kumimoji="1" lang="ja-JP" altLang="en-US" dirty="0"/>
              <a:t>いちばんふかいところにあるその「ばいきん」のようななやみこそが、私たちの こころの根っこを育て、そして こころとこころのつながりを支えています。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11</a:t>
            </a:fld>
            <a:endParaRPr kumimoji="1" lang="ja-JP" altLang="en-US"/>
          </a:p>
        </p:txBody>
      </p:sp>
    </p:spTree>
    <p:extLst>
      <p:ext uri="{BB962C8B-B14F-4D97-AF65-F5344CB8AC3E}">
        <p14:creationId xmlns:p14="http://schemas.microsoft.com/office/powerpoint/2010/main" val="103229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ミクのおはなし②</a:t>
            </a:r>
            <a:endParaRPr kumimoji="1" lang="en-US" altLang="ja-JP" dirty="0"/>
          </a:p>
          <a:p>
            <a:r>
              <a:rPr kumimoji="1" lang="ja-JP" altLang="en-US" dirty="0"/>
              <a:t>（セリフ）</a:t>
            </a:r>
            <a:endParaRPr kumimoji="1" lang="en-US" altLang="ja-JP" dirty="0"/>
          </a:p>
          <a:p>
            <a:r>
              <a:rPr kumimoji="1" lang="ja-JP" altLang="en-US" dirty="0"/>
              <a:t>その日の放課後、ミクはゆっくり靴をはいて、学校の玄関を出ました。外は少し暗くなっていて、風が冷たく感じられました。</a:t>
            </a:r>
            <a:endParaRPr kumimoji="1" lang="en-US" altLang="ja-JP" dirty="0"/>
          </a:p>
          <a:p>
            <a:r>
              <a:rPr kumimoji="1" lang="ja-JP" altLang="en-US" dirty="0"/>
              <a:t>前のほうにリナの姿がありました。リナは後ろを歩くミクに気づくと、「今日、おばあちゃん家に行くからこっち行くんだ。一緒に帰ろう。」とリナが言います。</a:t>
            </a:r>
          </a:p>
          <a:p>
            <a:r>
              <a:rPr kumimoji="1" lang="ja-JP" altLang="en-US" dirty="0"/>
              <a:t>二人は</a:t>
            </a:r>
            <a:r>
              <a:rPr kumimoji="1" lang="en-US" altLang="ja-JP" dirty="0"/>
              <a:t>6</a:t>
            </a:r>
            <a:r>
              <a:rPr kumimoji="1" lang="ja-JP" altLang="en-US" dirty="0"/>
              <a:t>時間目の図工の話を少ししたあと、ミクがつぶやきました。「私、カナコとうまく話せなくなっちゃった</a:t>
            </a:r>
            <a:r>
              <a:rPr kumimoji="1" lang="en-US" altLang="ja-JP" dirty="0"/>
              <a:t>…</a:t>
            </a:r>
            <a:r>
              <a:rPr kumimoji="1" lang="ja-JP" altLang="en-US" dirty="0"/>
              <a:t>」　言葉にした後、ミクは気持ちが込み上げて泣きそうになるのを必死でこらえました。リナはうつむいて「ああ</a:t>
            </a:r>
            <a:r>
              <a:rPr kumimoji="1" lang="en-US" altLang="ja-JP" dirty="0"/>
              <a:t>…</a:t>
            </a:r>
            <a:r>
              <a:rPr kumimoji="1" lang="ja-JP" altLang="en-US" dirty="0"/>
              <a:t>」と答えました。それから少し間があいて、「カナコ、雰囲気変わったよね</a:t>
            </a:r>
            <a:r>
              <a:rPr kumimoji="1" lang="en-US" altLang="ja-JP" dirty="0"/>
              <a:t>…</a:t>
            </a:r>
            <a:r>
              <a:rPr kumimoji="1" lang="ja-JP" altLang="en-US" dirty="0"/>
              <a:t>」とリナも呟きました。ミクはうなずきました。「うん。なんか違うよね。」　リナは空を見上げながら言います。「なんか</a:t>
            </a:r>
            <a:r>
              <a:rPr kumimoji="1" lang="en-US" altLang="ja-JP" dirty="0"/>
              <a:t>…</a:t>
            </a:r>
            <a:r>
              <a:rPr kumimoji="1" lang="ja-JP" altLang="en-US" dirty="0"/>
              <a:t>そういうの、つらいよね。」</a:t>
            </a:r>
          </a:p>
          <a:p>
            <a:r>
              <a:rPr kumimoji="1" lang="ja-JP" altLang="en-US" dirty="0"/>
              <a:t>二人が交わした会話はそれだけでした。それからまた二人は黙って とぼとぼと 歩きました。   ミクの心の奥に、なんだかふわっと小さなあたたかさが残りました。</a:t>
            </a:r>
          </a:p>
          <a:p>
            <a:r>
              <a:rPr kumimoji="1" lang="ja-JP" altLang="en-US" dirty="0"/>
              <a:t>ミクの家の前で「ウチここなんだ」とミクが言いました。「じゃあね」とほほえみながら手をふるリナに、ミクは短く「また」と返しました。</a:t>
            </a:r>
          </a:p>
          <a:p>
            <a:r>
              <a:rPr kumimoji="1" lang="ja-JP" altLang="en-US" dirty="0"/>
              <a:t>その夜、ミクの心の中で、モヤモヤした “ばいきん” のまわりに、小さなきのこが、そっと姿を現しているのを感じました。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12</a:t>
            </a:fld>
            <a:endParaRPr kumimoji="1" lang="ja-JP" altLang="en-US"/>
          </a:p>
        </p:txBody>
      </p:sp>
    </p:spTree>
    <p:extLst>
      <p:ext uri="{BB962C8B-B14F-4D97-AF65-F5344CB8AC3E}">
        <p14:creationId xmlns:p14="http://schemas.microsoft.com/office/powerpoint/2010/main" val="1659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誰かのなやみは、ほかの誰かのこころをそっと動かす。</a:t>
            </a:r>
            <a:endParaRPr kumimoji="1" lang="en-US" altLang="ja-JP" dirty="0"/>
          </a:p>
          <a:p>
            <a:r>
              <a:rPr kumimoji="1" lang="ja-JP" altLang="en-US" dirty="0"/>
              <a:t>森の土の中で、根っこが動き出すように。</a:t>
            </a:r>
            <a:endParaRPr kumimoji="1" lang="en-US" altLang="ja-JP" dirty="0"/>
          </a:p>
          <a:p>
            <a:r>
              <a:rPr kumimoji="1" lang="ja-JP" altLang="en-US" dirty="0"/>
              <a:t>こころの森を豊かにするために、もやもやとしたなやみを、大切にしよう。</a:t>
            </a:r>
          </a:p>
          <a:p>
            <a:endParaRPr kumimoji="1" lang="en-US" altLang="ja-JP" dirty="0"/>
          </a:p>
          <a:p>
            <a:r>
              <a:rPr kumimoji="1" lang="ja-JP" altLang="en-US" dirty="0"/>
              <a:t>それでは、今日の気づきを書いてみましょう。</a:t>
            </a:r>
            <a:endParaRPr kumimoji="1" lang="en-US" altLang="ja-JP" dirty="0"/>
          </a:p>
          <a:p>
            <a:r>
              <a:rPr kumimoji="1" lang="en-US" altLang="ja-JP" dirty="0"/>
              <a:t>【</a:t>
            </a:r>
            <a:r>
              <a:rPr kumimoji="1" lang="ja-JP" altLang="en-US" dirty="0"/>
              <a:t>数人に発表してもらっても良い</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13</a:t>
            </a:fld>
            <a:endParaRPr kumimoji="1" lang="ja-JP" altLang="en-US"/>
          </a:p>
        </p:txBody>
      </p:sp>
    </p:spTree>
    <p:extLst>
      <p:ext uri="{BB962C8B-B14F-4D97-AF65-F5344CB8AC3E}">
        <p14:creationId xmlns:p14="http://schemas.microsoft.com/office/powerpoint/2010/main" val="230531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私たちは、ふとしたときに、すごくつらくなったり、とてもさびしくなったり、すべてがどうでもよくなったり</a:t>
            </a:r>
            <a:r>
              <a:rPr kumimoji="1" lang="en-US" altLang="ja-JP" dirty="0"/>
              <a:t>…</a:t>
            </a:r>
            <a:r>
              <a:rPr kumimoji="1" lang="ja-JP" altLang="en-US" dirty="0"/>
              <a:t>そんな気持ちが、こころの中にわいてくることがあります。</a:t>
            </a:r>
            <a:endParaRPr kumimoji="1" lang="en-US" altLang="ja-JP" dirty="0"/>
          </a:p>
          <a:p>
            <a:r>
              <a:rPr kumimoji="1" lang="ja-JP" altLang="en-US" dirty="0"/>
              <a:t>ふだんは、そんな気持ちを「ばいきん」みたいに、こころにとって悪いものだと思ってしまうかもしれません。</a:t>
            </a:r>
            <a:endParaRPr kumimoji="1" lang="en-US" altLang="ja-JP" dirty="0"/>
          </a:p>
          <a:p>
            <a:r>
              <a:rPr kumimoji="1" lang="ja-JP" altLang="en-US" dirty="0"/>
              <a:t>でもきょうは、その「こころの中のばいきん」について、みんなで一緒に考えてみましょう。</a:t>
            </a:r>
            <a:endParaRPr kumimoji="1" lang="en-US" altLang="ja-JP" dirty="0"/>
          </a:p>
          <a:p>
            <a:r>
              <a:rPr kumimoji="1" lang="ja-JP" altLang="en-US" dirty="0"/>
              <a:t>実は、その「ばいきん」のようなイヤな気持ちが、わたしたちのこころに大切な役目を果たしているのです。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2</a:t>
            </a:fld>
            <a:endParaRPr kumimoji="1" lang="ja-JP" altLang="en-US"/>
          </a:p>
        </p:txBody>
      </p:sp>
    </p:spTree>
    <p:extLst>
      <p:ext uri="{BB962C8B-B14F-4D97-AF65-F5344CB8AC3E}">
        <p14:creationId xmlns:p14="http://schemas.microsoft.com/office/powerpoint/2010/main" val="4166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267180"/>
          </a:xfrm>
        </p:spPr>
        <p:txBody>
          <a:bodyPr/>
          <a:lstStyle/>
          <a:p>
            <a:r>
              <a:rPr kumimoji="1" lang="ja-JP" altLang="en-US" dirty="0"/>
              <a:t>ミクのおはなし①</a:t>
            </a:r>
            <a:endParaRPr kumimoji="1" lang="en-US" altLang="ja-JP" dirty="0"/>
          </a:p>
          <a:p>
            <a:r>
              <a:rPr kumimoji="1" lang="ja-JP" altLang="en-US" dirty="0"/>
              <a:t>（セリフ）</a:t>
            </a:r>
            <a:endParaRPr kumimoji="1" lang="en-US" altLang="ja-JP" dirty="0"/>
          </a:p>
          <a:p>
            <a:r>
              <a:rPr kumimoji="1" lang="ja-JP" altLang="en-US" dirty="0"/>
              <a:t>ミクとカナコは保育園の頃からの幼なじみ。家も近くて毎日のように遊んでいました。学校に入ってからも、クラスが違っていても、席が離れていても、休み時間や帰り道は自然と一緒にいて楽しく過ごしていました。</a:t>
            </a:r>
            <a:endParaRPr kumimoji="1" lang="en-US" altLang="ja-JP" dirty="0"/>
          </a:p>
          <a:p>
            <a:r>
              <a:rPr kumimoji="1" lang="ja-JP" altLang="en-US" dirty="0"/>
              <a:t>けれど、学年が上がるにつれて、少しずつ変わってきました。カナコには新しい友だちができて別のグループの子と過ごすことが増えていきます。はじめのうちはミクも一緒にそのグループに入ろうとしましたが、会話のテンポが合わなかったり、話題についていけなかったりすることがありました。「まあ、カナコは友だちが多いから仕方ないよね」そう自分に言い聞かせながらも、心の中ではどこかさびしい気持ちがひろがっていきます。</a:t>
            </a:r>
            <a:endParaRPr kumimoji="1" lang="en-US" altLang="ja-JP" dirty="0"/>
          </a:p>
          <a:p>
            <a:r>
              <a:rPr kumimoji="1" lang="ja-JP" altLang="en-US" dirty="0"/>
              <a:t>気づけば、休み時間に一人で本を読んでいたり、課題のワークをしていたりすることが増えていました。周りの子に話しかけたいと思っても、「うまく話せなかったらどうしよう」と考えてしまい、声をかける勇気が出ません。「やっぱり私って“陰キャ”なのかな</a:t>
            </a:r>
            <a:r>
              <a:rPr kumimoji="1" lang="en-US" altLang="ja-JP" dirty="0"/>
              <a:t>…</a:t>
            </a:r>
            <a:r>
              <a:rPr kumimoji="1" lang="ja-JP" altLang="en-US" dirty="0"/>
              <a:t>」「“コミュ障”だからな</a:t>
            </a:r>
            <a:r>
              <a:rPr kumimoji="1" lang="en-US" altLang="ja-JP" dirty="0"/>
              <a:t>…</a:t>
            </a:r>
            <a:r>
              <a:rPr kumimoji="1" lang="ja-JP" altLang="en-US" dirty="0"/>
              <a:t>」そんな言葉が心の中でぐるぐるし始めました。</a:t>
            </a:r>
          </a:p>
          <a:p>
            <a:r>
              <a:rPr kumimoji="1" lang="ja-JP" altLang="en-US" dirty="0"/>
              <a:t>それでもミクは頑張って明るくふるまおうとします。学級委員に立候補したり、積極的に授業で発言したり</a:t>
            </a:r>
            <a:r>
              <a:rPr kumimoji="1" lang="en-US" altLang="ja-JP" dirty="0"/>
              <a:t>…</a:t>
            </a:r>
            <a:r>
              <a:rPr kumimoji="1" lang="ja-JP" altLang="en-US" dirty="0"/>
              <a:t>。先生や両親からは「ミクはすごい積極的だよね」と言われてホッとする自分もいます。でも同時に、「本当の自分はちがうのに」とモヤモヤが胸の奥にたまっていきます。</a:t>
            </a:r>
            <a:endParaRPr kumimoji="1" lang="en-US" altLang="ja-JP" dirty="0"/>
          </a:p>
          <a:p>
            <a:r>
              <a:rPr kumimoji="1" lang="ja-JP" altLang="en-US" dirty="0"/>
              <a:t>そんなある日、給食の時間にカナコが別の友だちと楽しそうに話しているのを見て、ミクはふと「私は存在している意味あるのかな</a:t>
            </a:r>
            <a:r>
              <a:rPr kumimoji="1" lang="en-US" altLang="ja-JP" dirty="0"/>
              <a:t>…</a:t>
            </a:r>
            <a:r>
              <a:rPr kumimoji="1" lang="ja-JP" altLang="en-US" dirty="0"/>
              <a:t>」と思ってしまいました。ひとりぼっちだと思う気持ちが強くなって、友だちに笑顔を作るのもつらくなってしまいました。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3</a:t>
            </a:fld>
            <a:endParaRPr kumimoji="1" lang="ja-JP" altLang="en-US"/>
          </a:p>
        </p:txBody>
      </p:sp>
    </p:spTree>
    <p:extLst>
      <p:ext uri="{BB962C8B-B14F-4D97-AF65-F5344CB8AC3E}">
        <p14:creationId xmlns:p14="http://schemas.microsoft.com/office/powerpoint/2010/main" val="68793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こころの中は、他の人からはよく見えません。</a:t>
            </a:r>
            <a:endParaRPr kumimoji="1" lang="en-US" altLang="ja-JP" dirty="0"/>
          </a:p>
          <a:p>
            <a:r>
              <a:rPr kumimoji="1" lang="ja-JP" altLang="en-US" dirty="0"/>
              <a:t>ミクのこころの中も、きっとクラスの友だちや先生など周りの人たちからはよく見えないかもしれません。</a:t>
            </a:r>
            <a:endParaRPr kumimoji="1" lang="en-US" altLang="ja-JP" dirty="0"/>
          </a:p>
          <a:p>
            <a:r>
              <a:rPr kumimoji="1" lang="ja-JP" altLang="en-US" dirty="0"/>
              <a:t>学級委員をしていたり、授業でよく発言したりしているから元気で明るく見えているかもしれません。</a:t>
            </a:r>
            <a:endParaRPr kumimoji="1" lang="en-US" altLang="ja-JP" dirty="0"/>
          </a:p>
          <a:p>
            <a:r>
              <a:rPr kumimoji="1" lang="ja-JP" altLang="en-US" dirty="0"/>
              <a:t>でも、ミクのこころの中には、なやみ事やイヤな気持ちもいろいろあるみたいです。</a:t>
            </a:r>
            <a:endParaRPr kumimoji="1" lang="en-US" altLang="ja-JP" dirty="0"/>
          </a:p>
          <a:p>
            <a:r>
              <a:rPr kumimoji="1" lang="ja-JP" altLang="en-US" dirty="0"/>
              <a:t>ミクのこころの中で、どんなことが起こっているか、これからみんなで想像してみましょう。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4</a:t>
            </a:fld>
            <a:endParaRPr kumimoji="1" lang="ja-JP" altLang="en-US"/>
          </a:p>
        </p:txBody>
      </p:sp>
    </p:spTree>
    <p:extLst>
      <p:ext uri="{BB962C8B-B14F-4D97-AF65-F5344CB8AC3E}">
        <p14:creationId xmlns:p14="http://schemas.microsoft.com/office/powerpoint/2010/main" val="183323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en-US" altLang="ja-JP" dirty="0"/>
              <a:t>3</a:t>
            </a:r>
            <a:r>
              <a:rPr kumimoji="1" lang="ja-JP" altLang="en-US" dirty="0"/>
              <a:t>人組を作って下さい。（４人組でも可）</a:t>
            </a:r>
            <a:endParaRPr kumimoji="1" lang="en-US" altLang="ja-JP" dirty="0"/>
          </a:p>
          <a:p>
            <a:r>
              <a:rPr kumimoji="1" lang="ja-JP" altLang="en-US" dirty="0"/>
              <a:t>グループの代表者は箱（木のワークシート、付箋紙、目玉シール）を取りに来て下さい。</a:t>
            </a:r>
            <a:endParaRPr kumimoji="1" lang="en-US" altLang="ja-JP" dirty="0"/>
          </a:p>
          <a:p>
            <a:r>
              <a:rPr kumimoji="1" lang="ja-JP" altLang="en-US" dirty="0"/>
              <a:t>「１．ミクの悩みやイヤな気持ちを想像して、ばいきんふせん紙にサインペンでたくさん書こう。言葉で表現しづらい人は絵やイラストで表現しても構いません。」</a:t>
            </a:r>
            <a:endParaRPr kumimoji="1" lang="en-US" altLang="ja-JP" dirty="0"/>
          </a:p>
          <a:p>
            <a:r>
              <a:rPr kumimoji="1" lang="ja-JP" altLang="en-US" dirty="0"/>
              <a:t>「２．書けた人は、ばいきんふせん紙に目玉シールを貼って、　気持ちを表情として表現してみましょう。」</a:t>
            </a:r>
            <a:endParaRPr kumimoji="1" lang="en-US" altLang="ja-JP" dirty="0"/>
          </a:p>
          <a:p>
            <a:r>
              <a:rPr kumimoji="1" lang="ja-JP" altLang="en-US" dirty="0"/>
              <a:t>「３．ばいきんふせん紙を「こころの木シート」の根っこに、はり付けよう」</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5</a:t>
            </a:fld>
            <a:endParaRPr kumimoji="1" lang="ja-JP" altLang="en-US"/>
          </a:p>
        </p:txBody>
      </p:sp>
    </p:spTree>
    <p:extLst>
      <p:ext uri="{BB962C8B-B14F-4D97-AF65-F5344CB8AC3E}">
        <p14:creationId xmlns:p14="http://schemas.microsoft.com/office/powerpoint/2010/main" val="166518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70">
              <a:defRPr/>
            </a:pPr>
            <a:r>
              <a:rPr kumimoji="1" lang="ja-JP" altLang="en-US" dirty="0"/>
              <a:t>（セリフ）</a:t>
            </a:r>
            <a:endParaRPr kumimoji="1" lang="en-US" altLang="ja-JP" dirty="0"/>
          </a:p>
          <a:p>
            <a:pPr defTabSz="948570">
              <a:defRPr/>
            </a:pPr>
            <a:r>
              <a:rPr kumimoji="1" lang="ja-JP" altLang="en-US" dirty="0"/>
              <a:t>できるだけ「ミクのおはなし」に書いていない　ミクの気持ちを「自分だったらこう感じる」とか、「きっとミクだったらこんなふうに思うかも」とか、自由に想像をふくらませて書いてみましょう。</a:t>
            </a:r>
            <a:endParaRPr kumimoji="1" lang="en-US" altLang="ja-JP" dirty="0"/>
          </a:p>
          <a:p>
            <a:pPr defTabSz="948570">
              <a:defRPr/>
            </a:pPr>
            <a:r>
              <a:rPr kumimoji="1" lang="ja-JP" altLang="en-US" dirty="0"/>
              <a:t>時間いっぱい、たくさん書いてみましょう。</a:t>
            </a:r>
            <a:endParaRPr kumimoji="1" lang="en-US" altLang="ja-JP" dirty="0"/>
          </a:p>
          <a:p>
            <a:pPr defTabSz="948570">
              <a:defRPr/>
            </a:pPr>
            <a:r>
              <a:rPr kumimoji="1" lang="ja-JP" altLang="en-US" dirty="0"/>
              <a:t>ばいきんふせん紙に書いてある文字が、かくれないように注意して はりつけましょう。</a:t>
            </a:r>
            <a:endParaRPr kumimoji="1" lang="en-US" altLang="ja-JP" dirty="0"/>
          </a:p>
          <a:p>
            <a:pPr defTabSz="948570">
              <a:defRPr/>
            </a:pPr>
            <a:r>
              <a:rPr kumimoji="1" lang="ja-JP" altLang="en-US" dirty="0"/>
              <a:t>また、後で、きのこシールを貼るので、付箋紙は間隔をあけて根っこに貼りましょう。</a:t>
            </a:r>
            <a:endParaRPr kumimoji="1" lang="en-US" altLang="ja-JP" dirty="0"/>
          </a:p>
          <a:p>
            <a:pPr defTabSz="948570">
              <a:defRPr/>
            </a:pPr>
            <a:r>
              <a:rPr kumimoji="1" lang="ja-JP" altLang="en-US" dirty="0"/>
              <a:t>こんな感じに付箋が貼られると良いです。時間は１５分程度です。それでは始めて下さい。</a:t>
            </a:r>
            <a:endParaRPr kumimoji="1" lang="en-US" altLang="ja-JP" dirty="0"/>
          </a:p>
          <a:p>
            <a:pPr defTabSz="948570">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6</a:t>
            </a:fld>
            <a:endParaRPr kumimoji="1" lang="ja-JP" altLang="en-US"/>
          </a:p>
        </p:txBody>
      </p:sp>
    </p:spTree>
    <p:extLst>
      <p:ext uri="{BB962C8B-B14F-4D97-AF65-F5344CB8AC3E}">
        <p14:creationId xmlns:p14="http://schemas.microsoft.com/office/powerpoint/2010/main" val="4113379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70">
              <a:defRPr/>
            </a:pPr>
            <a:r>
              <a:rPr kumimoji="1" lang="ja-JP" altLang="en-US" dirty="0"/>
              <a:t>（セリフ）</a:t>
            </a:r>
            <a:endParaRPr kumimoji="1" lang="en-US" altLang="ja-JP" dirty="0"/>
          </a:p>
          <a:p>
            <a:pPr defTabSz="948570">
              <a:defRPr/>
            </a:pPr>
            <a:r>
              <a:rPr kumimoji="1" lang="ja-JP" altLang="en-US" dirty="0"/>
              <a:t>黒板にグループの木のワークシートを貼りに来て下さい。</a:t>
            </a:r>
            <a:endParaRPr kumimoji="1" lang="en-US" altLang="ja-JP" dirty="0"/>
          </a:p>
          <a:p>
            <a:pPr defTabSz="948570">
              <a:defRPr/>
            </a:pPr>
            <a:r>
              <a:rPr kumimoji="1" lang="ja-JP" altLang="en-US" dirty="0"/>
              <a:t>グループの木を集めて●●学級（●●には５年１組や担任の先生の名前を入れても良い）の心の森を作ります。</a:t>
            </a:r>
            <a:endParaRPr kumimoji="1" lang="en-US" altLang="ja-JP" dirty="0"/>
          </a:p>
          <a:p>
            <a:pPr defTabSz="948570">
              <a:defRPr/>
            </a:pPr>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7</a:t>
            </a:fld>
            <a:endParaRPr kumimoji="1" lang="ja-JP" altLang="en-US"/>
          </a:p>
        </p:txBody>
      </p:sp>
    </p:spTree>
    <p:extLst>
      <p:ext uri="{BB962C8B-B14F-4D97-AF65-F5344CB8AC3E}">
        <p14:creationId xmlns:p14="http://schemas.microsoft.com/office/powerpoint/2010/main" val="124597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次に「自分も同じような経験がある」「わかるなあ」と思う付箋紙の近くに共感きのこシールを貼りましょう。</a:t>
            </a:r>
            <a:endParaRPr kumimoji="1" lang="en-US" altLang="ja-JP" dirty="0"/>
          </a:p>
          <a:p>
            <a:r>
              <a:rPr kumimoji="1" lang="ja-JP" altLang="en-US" dirty="0"/>
              <a:t>時間は１５分程度です。</a:t>
            </a:r>
            <a:endParaRPr kumimoji="1" lang="en-US" altLang="ja-JP" dirty="0"/>
          </a:p>
          <a:p>
            <a:r>
              <a:rPr kumimoji="1" lang="en-US" altLang="ja-JP" dirty="0"/>
              <a:t>【</a:t>
            </a:r>
            <a:r>
              <a:rPr kumimoji="1" lang="ja-JP" altLang="en-US" dirty="0"/>
              <a:t>先生や</a:t>
            </a:r>
            <a:r>
              <a:rPr kumimoji="1" lang="en-US" altLang="ja-JP" dirty="0"/>
              <a:t>SC</a:t>
            </a:r>
            <a:r>
              <a:rPr kumimoji="1" lang="ja-JP" altLang="en-US" dirty="0"/>
              <a:t>も共感きのこを貼ると良い。特に一つもきのこが貼られていないグループが無いように配慮したい。</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8</a:t>
            </a:fld>
            <a:endParaRPr kumimoji="1" lang="ja-JP" altLang="en-US"/>
          </a:p>
        </p:txBody>
      </p:sp>
    </p:spTree>
    <p:extLst>
      <p:ext uri="{BB962C8B-B14F-4D97-AF65-F5344CB8AC3E}">
        <p14:creationId xmlns:p14="http://schemas.microsoft.com/office/powerpoint/2010/main" val="287623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（セリフ）</a:t>
            </a:r>
            <a:endParaRPr kumimoji="1" lang="en-US" altLang="ja-JP" dirty="0"/>
          </a:p>
          <a:p>
            <a:r>
              <a:rPr kumimoji="1" lang="ja-JP" altLang="en-US" dirty="0"/>
              <a:t>カナダの森林生態学者のシマードさんは、次のように語っています。</a:t>
            </a:r>
            <a:endParaRPr kumimoji="1" lang="en-US" altLang="ja-JP" dirty="0"/>
          </a:p>
          <a:p>
            <a:r>
              <a:rPr kumimoji="1" lang="ja-JP" altLang="en-US" dirty="0"/>
              <a:t>植物には互いの強みと弱みがわかり、与え合い、受け取り合って、バランスの取れた状態をつくります。</a:t>
            </a:r>
            <a:endParaRPr kumimoji="1" lang="en-US" altLang="ja-JP" dirty="0"/>
          </a:p>
          <a:p>
            <a:r>
              <a:rPr kumimoji="1" lang="ja-JP" altLang="en-US" dirty="0"/>
              <a:t>植物だけではなく、アリのなかにも、互いを結びつけ合い、すべてが一つになったなかに、美しさがあります。</a:t>
            </a:r>
            <a:endParaRPr kumimoji="1" lang="en-US" altLang="ja-JP" dirty="0"/>
          </a:p>
          <a:p>
            <a:r>
              <a:rPr kumimoji="1" lang="ja-JP" altLang="en-US" dirty="0"/>
              <a:t>これは私たち自身にも言えます。</a:t>
            </a:r>
            <a:endParaRPr kumimoji="1" lang="en-US" altLang="ja-JP" dirty="0"/>
          </a:p>
          <a:p>
            <a:r>
              <a:rPr kumimoji="1" lang="ja-JP" altLang="en-US" dirty="0"/>
              <a:t>一人でする行動のなかにも、他者とともにする行動のなかにも、私たちの根もまた、交じり合い、絡み合っています。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E86F34-5B63-490D-A4D0-4AAFC318EB89}" type="slidenum">
              <a:rPr kumimoji="1" lang="ja-JP" altLang="en-US" smtClean="0"/>
              <a:t>9</a:t>
            </a:fld>
            <a:endParaRPr kumimoji="1" lang="ja-JP" altLang="en-US"/>
          </a:p>
        </p:txBody>
      </p:sp>
    </p:spTree>
    <p:extLst>
      <p:ext uri="{BB962C8B-B14F-4D97-AF65-F5344CB8AC3E}">
        <p14:creationId xmlns:p14="http://schemas.microsoft.com/office/powerpoint/2010/main" val="421447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stretch>
            <a:fillRect/>
          </a:stretch>
        </p:blipFill>
        <p:spPr>
          <a:xfrm>
            <a:off x="7093" y="0"/>
            <a:ext cx="12177814" cy="6858000"/>
          </a:xfrm>
          <a:prstGeom prst="rect">
            <a:avLst/>
          </a:prstGeom>
        </p:spPr>
      </p:pic>
      <p:sp>
        <p:nvSpPr>
          <p:cNvPr id="2" name="Title 1"/>
          <p:cNvSpPr>
            <a:spLocks noGrp="1"/>
          </p:cNvSpPr>
          <p:nvPr>
            <p:ph type="ctrTitle"/>
          </p:nvPr>
        </p:nvSpPr>
        <p:spPr>
          <a:xfrm>
            <a:off x="1097280" y="119584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066800" y="4779344"/>
            <a:ext cx="10058400" cy="1143000"/>
          </a:xfrm>
        </p:spPr>
        <p:txBody>
          <a:bodyPr lIns="91440" rIns="91440">
            <a:normAutofit/>
          </a:bodyPr>
          <a:lstStyle>
            <a:lvl1pPr marL="0" indent="0" algn="l">
              <a:buNone/>
              <a:defRPr sz="36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5B2B7B32-A3C8-429B-ABA2-3291B77E3679}" type="datetime1">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53756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B861F4-1C18-4D86-A3E0-507F3B8A8DAB}" type="datetime1">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48089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0590AB-838A-40BB-9476-FA0CAD38C845}" type="datetime1">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2761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194F93-69E8-432F-AA6F-DDA25AC43690}" type="datetime1">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0778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555F48-E979-4F6F-A107-EE766CBAE5E4}" type="datetime1">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93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5FC851-9E9D-4CAE-B190-AE3A72FF5AEB}" type="datetime1">
              <a:rPr kumimoji="1" lang="ja-JP" altLang="en-US" smtClean="0"/>
              <a:t>2026/2/20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094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A45874-705A-4481-BCF4-B622CEB12CF2}" type="datetime1">
              <a:rPr kumimoji="1" lang="ja-JP" altLang="en-US" smtClean="0"/>
              <a:t>2026/2/20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8605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24D914E-A266-43D1-ACFB-2438C30E3286}" type="datetime1">
              <a:rPr kumimoji="1" lang="ja-JP" altLang="en-US" smtClean="0"/>
              <a:t>2026/2/20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lvl1pPr>
              <a:defRPr sz="2800"/>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8766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305A78-029C-42CE-95D2-C16EF386A3F8}" type="datetime1">
              <a:rPr kumimoji="1" lang="ja-JP" altLang="en-US" smtClean="0"/>
              <a:t>2026/2/20</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pic>
        <p:nvPicPr>
          <p:cNvPr id="2" name="図 1"/>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5" y="607566"/>
            <a:ext cx="12188825" cy="5734001"/>
          </a:xfrm>
          <a:prstGeom prst="rect">
            <a:avLst/>
          </a:prstGeom>
        </p:spPr>
      </p:pic>
    </p:spTree>
    <p:extLst>
      <p:ext uri="{BB962C8B-B14F-4D97-AF65-F5344CB8AC3E}">
        <p14:creationId xmlns:p14="http://schemas.microsoft.com/office/powerpoint/2010/main" val="272314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3AA8A7-1B78-4BF7-9471-2C86044A892F}" type="datetime1">
              <a:rPr kumimoji="1" lang="ja-JP" altLang="en-US" smtClean="0"/>
              <a:t>2026/2/20</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764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C4E1DCF-1C2C-44CC-9845-E3B50A7CCDB6}" type="datetime1">
              <a:rPr kumimoji="1" lang="ja-JP" altLang="en-US" smtClean="0"/>
              <a:t>2026/2/20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82764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コンテンツ プレースホルダー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H="1">
            <a:off x="181882" y="5588000"/>
            <a:ext cx="512807" cy="763248"/>
          </a:xfrm>
          <a:prstGeom prst="rect">
            <a:avLst/>
          </a:prstGeom>
        </p:spPr>
      </p:pic>
      <p:grpSp>
        <p:nvGrpSpPr>
          <p:cNvPr id="14" name="グループ化 13"/>
          <p:cNvGrpSpPr/>
          <p:nvPr userDrawn="1"/>
        </p:nvGrpSpPr>
        <p:grpSpPr>
          <a:xfrm>
            <a:off x="9535776" y="5513294"/>
            <a:ext cx="2322165" cy="902130"/>
            <a:chOff x="9535776" y="5513294"/>
            <a:chExt cx="2322165" cy="902130"/>
          </a:xfrm>
        </p:grpSpPr>
        <p:pic>
          <p:nvPicPr>
            <p:cNvPr id="8" name="図 7"/>
            <p:cNvPicPr>
              <a:picLocks noChangeAspect="1"/>
            </p:cNvPicPr>
            <p:nvPr userDrawn="1"/>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945906" y="5513294"/>
              <a:ext cx="912035" cy="890104"/>
            </a:xfrm>
            <a:prstGeom prst="rect">
              <a:avLst/>
            </a:prstGeom>
          </p:spPr>
        </p:pic>
        <p:pic>
          <p:nvPicPr>
            <p:cNvPr id="11" name="図 10"/>
            <p:cNvPicPr>
              <a:picLocks noChangeAspect="1"/>
            </p:cNvPicPr>
            <p:nvPr userDrawn="1"/>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43856" t="17059" r="19085" b="33137"/>
            <a:stretch/>
          </p:blipFill>
          <p:spPr>
            <a:xfrm>
              <a:off x="10515485" y="5540188"/>
              <a:ext cx="640196" cy="860369"/>
            </a:xfrm>
            <a:prstGeom prst="rect">
              <a:avLst/>
            </a:prstGeom>
          </p:spPr>
        </p:pic>
        <p:pic>
          <p:nvPicPr>
            <p:cNvPr id="12" name="図 11"/>
            <p:cNvPicPr>
              <a:picLocks noChangeAspect="1"/>
            </p:cNvPicPr>
            <p:nvPr userDrawn="1"/>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079611" y="5895988"/>
              <a:ext cx="532235" cy="519436"/>
            </a:xfrm>
            <a:prstGeom prst="rect">
              <a:avLst/>
            </a:prstGeom>
          </p:spPr>
        </p:pic>
        <p:pic>
          <p:nvPicPr>
            <p:cNvPr id="13" name="図 12"/>
            <p:cNvPicPr>
              <a:picLocks noChangeAspect="1"/>
            </p:cNvPicPr>
            <p:nvPr userDrawn="1"/>
          </p:nvPicPr>
          <p:blipFill rotWithShape="1">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l="35621" t="22353" r="21438" b="32745"/>
            <a:stretch/>
          </p:blipFill>
          <p:spPr>
            <a:xfrm>
              <a:off x="9535776" y="5768545"/>
              <a:ext cx="604413" cy="632012"/>
            </a:xfrm>
            <a:prstGeom prst="rect">
              <a:avLst/>
            </a:prstGeom>
          </p:spPr>
        </p:pic>
      </p:grpSp>
      <p:sp>
        <p:nvSpPr>
          <p:cNvPr id="7" name="Rectangle 6"/>
          <p:cNvSpPr/>
          <p:nvPr/>
        </p:nvSpPr>
        <p:spPr>
          <a:xfrm>
            <a:off x="1" y="6400800"/>
            <a:ext cx="12192000"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288671"/>
            <a:ext cx="10058400" cy="4580423"/>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CF29AF-6A6A-45C7-B97D-127C35D81E23}" type="datetime1">
              <a:rPr kumimoji="1" lang="ja-JP" altLang="en-US" smtClean="0"/>
              <a:t>2026/2/20</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32891"/>
            <a:ext cx="1312025" cy="365125"/>
          </a:xfrm>
          <a:prstGeom prst="rect">
            <a:avLst/>
          </a:prstGeom>
        </p:spPr>
        <p:txBody>
          <a:bodyPr vert="horz" lIns="91440" tIns="45720" rIns="91440" bIns="45720" rtlCol="0" anchor="ctr"/>
          <a:lstStyle>
            <a:lvl1pPr algn="r">
              <a:defRPr sz="2800">
                <a:solidFill>
                  <a:srgbClr val="FFFFFF"/>
                </a:solidFill>
              </a:defRPr>
            </a:lvl1pPr>
          </a:lstStyle>
          <a:p>
            <a:fld id="{F8D8928E-AA9A-4D89-BC1F-A2C05AB4BD92}" type="slidenum">
              <a:rPr kumimoji="1" lang="ja-JP" altLang="en-US" smtClean="0"/>
              <a:t>‹#›</a:t>
            </a:fld>
            <a:endParaRPr kumimoji="1" lang="ja-JP" altLang="en-US" dirty="0"/>
          </a:p>
        </p:txBody>
      </p:sp>
      <p:cxnSp>
        <p:nvCxnSpPr>
          <p:cNvPr id="10" name="Straight Connector 9"/>
          <p:cNvCxnSpPr/>
          <p:nvPr/>
        </p:nvCxnSpPr>
        <p:spPr>
          <a:xfrm>
            <a:off x="1193532" y="128064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1" y="-26895"/>
            <a:ext cx="1494098" cy="1653989"/>
          </a:xfrm>
          <a:prstGeom prst="rect">
            <a:avLst/>
          </a:prstGeom>
        </p:spPr>
      </p:pic>
    </p:spTree>
    <p:extLst>
      <p:ext uri="{BB962C8B-B14F-4D97-AF65-F5344CB8AC3E}">
        <p14:creationId xmlns:p14="http://schemas.microsoft.com/office/powerpoint/2010/main" val="217446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gif"/><Relationship Id="rId13" Type="http://schemas.openxmlformats.org/officeDocument/2006/relationships/image" Target="../media/image54.gif"/><Relationship Id="rId3" Type="http://schemas.openxmlformats.org/officeDocument/2006/relationships/image" Target="../media/image44.gif"/><Relationship Id="rId7" Type="http://schemas.openxmlformats.org/officeDocument/2006/relationships/image" Target="../media/image48.gif"/><Relationship Id="rId12" Type="http://schemas.openxmlformats.org/officeDocument/2006/relationships/image" Target="../media/image53.gif"/><Relationship Id="rId17" Type="http://schemas.openxmlformats.org/officeDocument/2006/relationships/image" Target="../media/image58.gif"/><Relationship Id="rId2" Type="http://schemas.openxmlformats.org/officeDocument/2006/relationships/notesSlide" Target="../notesSlides/notesSlide10.xml"/><Relationship Id="rId16" Type="http://schemas.openxmlformats.org/officeDocument/2006/relationships/image" Target="../media/image57.gif"/><Relationship Id="rId1" Type="http://schemas.openxmlformats.org/officeDocument/2006/relationships/slideLayout" Target="../slideLayouts/slideLayout6.xml"/><Relationship Id="rId6" Type="http://schemas.openxmlformats.org/officeDocument/2006/relationships/image" Target="../media/image47.gif"/><Relationship Id="rId11" Type="http://schemas.openxmlformats.org/officeDocument/2006/relationships/image" Target="../media/image52.gif"/><Relationship Id="rId5" Type="http://schemas.openxmlformats.org/officeDocument/2006/relationships/image" Target="../media/image46.gif"/><Relationship Id="rId15" Type="http://schemas.openxmlformats.org/officeDocument/2006/relationships/image" Target="../media/image56.gif"/><Relationship Id="rId10" Type="http://schemas.openxmlformats.org/officeDocument/2006/relationships/image" Target="../media/image51.gif"/><Relationship Id="rId4" Type="http://schemas.openxmlformats.org/officeDocument/2006/relationships/image" Target="../media/image45.gif"/><Relationship Id="rId9" Type="http://schemas.openxmlformats.org/officeDocument/2006/relationships/image" Target="../media/image50.gif"/><Relationship Id="rId14" Type="http://schemas.openxmlformats.org/officeDocument/2006/relationships/image" Target="../media/image55.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25.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3.png"/><Relationship Id="rId1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25.png"/><Relationship Id="rId19"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5609" y="1195842"/>
            <a:ext cx="11233673" cy="2892064"/>
          </a:xfrm>
        </p:spPr>
        <p:txBody>
          <a:bodyPr>
            <a:normAutofit/>
          </a:bodyPr>
          <a:lstStyle/>
          <a:p>
            <a:r>
              <a:rPr lang="ja-JP" altLang="en-US" sz="6600" dirty="0">
                <a:ln w="38100">
                  <a:solidFill>
                    <a:srgbClr val="262626"/>
                  </a:solidFill>
                </a:ln>
                <a:latin typeface="HG丸ｺﾞｼｯｸM-PRO" panose="020F0600000000000000" pitchFamily="50" charset="-128"/>
                <a:ea typeface="HG丸ｺﾞｼｯｸM-PRO" panose="020F0600000000000000" pitchFamily="50" charset="-128"/>
              </a:rPr>
              <a:t>こころの根っこを育てよう</a:t>
            </a:r>
            <a:endParaRPr kumimoji="1" lang="ja-JP" altLang="en-US" sz="6600" dirty="0">
              <a:ln w="38100">
                <a:solidFill>
                  <a:srgbClr val="262626"/>
                </a:solidFill>
              </a:ln>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505610" y="4087906"/>
            <a:ext cx="10058400" cy="1143000"/>
          </a:xfrm>
        </p:spPr>
        <p:txBody>
          <a:bodyPr>
            <a:normAutofit/>
          </a:bodyPr>
          <a:lstStyle/>
          <a:p>
            <a:r>
              <a:rPr kumimoji="1" lang="ja-JP" altLang="en-US" sz="4000" dirty="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rPr>
              <a:t>～マザーツリーのひみつ～</a:t>
            </a:r>
          </a:p>
        </p:txBody>
      </p:sp>
      <p:sp>
        <p:nvSpPr>
          <p:cNvPr id="4" name="テキスト ボックス 3"/>
          <p:cNvSpPr txBox="1"/>
          <p:nvPr/>
        </p:nvSpPr>
        <p:spPr>
          <a:xfrm>
            <a:off x="3316493" y="6145306"/>
            <a:ext cx="5559014" cy="584775"/>
          </a:xfrm>
          <a:prstGeom prst="rect">
            <a:avLst/>
          </a:prstGeom>
          <a:noFill/>
        </p:spPr>
        <p:txBody>
          <a:bodyPr wrap="square" rtlCol="0">
            <a:spAutoFit/>
          </a:bodyPr>
          <a:lstStyle/>
          <a:p>
            <a:pPr algn="ctr"/>
            <a:r>
              <a:rPr kumimoji="1" lang="ja-JP" altLang="en-US" sz="3200" b="1" dirty="0">
                <a:latin typeface="HG丸ｺﾞｼｯｸM-PRO" panose="020F0600000000000000" pitchFamily="50" charset="-128"/>
                <a:ea typeface="HG丸ｺﾞｼｯｸM-PRO" panose="020F0600000000000000" pitchFamily="50" charset="-128"/>
              </a:rPr>
              <a:t>群馬県教育委員会</a:t>
            </a:r>
          </a:p>
        </p:txBody>
      </p:sp>
    </p:spTree>
    <p:extLst>
      <p:ext uri="{BB962C8B-B14F-4D97-AF65-F5344CB8AC3E}">
        <p14:creationId xmlns:p14="http://schemas.microsoft.com/office/powerpoint/2010/main" val="239892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菌根菌ネットワーク</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10</a:t>
            </a:fld>
            <a:endParaRPr kumimoji="1" lang="ja-JP" altLang="en-US"/>
          </a:p>
        </p:txBody>
      </p:sp>
      <p:sp>
        <p:nvSpPr>
          <p:cNvPr id="9" name="テキスト ボックス 8"/>
          <p:cNvSpPr txBox="1"/>
          <p:nvPr/>
        </p:nvSpPr>
        <p:spPr>
          <a:xfrm>
            <a:off x="1169894" y="232816"/>
            <a:ext cx="1828800" cy="369332"/>
          </a:xfrm>
          <a:prstGeom prst="rect">
            <a:avLst/>
          </a:prstGeom>
          <a:noFill/>
        </p:spPr>
        <p:txBody>
          <a:bodyPr wrap="square" rtlCol="0">
            <a:spAutoFit/>
          </a:bodyPr>
          <a:lstStyle/>
          <a:p>
            <a:pPr algn="ctr"/>
            <a:r>
              <a:rPr kumimoji="1" lang="ja-JP" altLang="en-US" b="1" dirty="0" err="1">
                <a:solidFill>
                  <a:srgbClr val="404040"/>
                </a:solidFill>
              </a:rPr>
              <a:t>きん</a:t>
            </a:r>
            <a:r>
              <a:rPr kumimoji="1" lang="ja-JP" altLang="en-US" b="1" dirty="0">
                <a:solidFill>
                  <a:srgbClr val="404040"/>
                </a:solidFill>
              </a:rPr>
              <a:t>こんきん</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8" name="図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9" name="図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0" name="図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1" name="図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2" name="図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3" name="図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4" name="図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5" name="図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7" name="図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8" name="図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spTree>
    <p:extLst>
      <p:ext uri="{BB962C8B-B14F-4D97-AF65-F5344CB8AC3E}">
        <p14:creationId xmlns:p14="http://schemas.microsoft.com/office/powerpoint/2010/main" val="26901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0"/>
                                        <p:tgtEl>
                                          <p:spTgt spid="12"/>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3000"/>
                                        <p:tgtEl>
                                          <p:spTgt spid="14"/>
                                        </p:tgtEl>
                                      </p:cBhvr>
                                    </p:animEffect>
                                  </p:childTnLst>
                                </p:cTn>
                              </p:par>
                            </p:childTnLst>
                          </p:cTn>
                        </p:par>
                        <p:par>
                          <p:cTn id="12" fill="hold">
                            <p:stCondLst>
                              <p:cond delay="6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0"/>
                                        <p:tgtEl>
                                          <p:spTgt spid="15"/>
                                        </p:tgtEl>
                                      </p:cBhvr>
                                    </p:animEffect>
                                  </p:childTnLst>
                                </p:cTn>
                              </p:par>
                            </p:childTnLst>
                          </p:cTn>
                        </p:par>
                        <p:par>
                          <p:cTn id="16" fill="hold">
                            <p:stCondLst>
                              <p:cond delay="90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3500"/>
                                        <p:tgtEl>
                                          <p:spTgt spid="16"/>
                                        </p:tgtEl>
                                      </p:cBhvr>
                                    </p:animEffect>
                                  </p:childTnLst>
                                </p:cTn>
                              </p:par>
                            </p:childTnLst>
                          </p:cTn>
                        </p:par>
                        <p:par>
                          <p:cTn id="20" fill="hold">
                            <p:stCondLst>
                              <p:cond delay="12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3500"/>
                                        <p:tgtEl>
                                          <p:spTgt spid="17"/>
                                        </p:tgtEl>
                                      </p:cBhvr>
                                    </p:animEffect>
                                  </p:childTnLst>
                                </p:cTn>
                              </p:par>
                            </p:childTnLst>
                          </p:cTn>
                        </p:par>
                        <p:par>
                          <p:cTn id="24" fill="hold">
                            <p:stCondLst>
                              <p:cond delay="160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3500"/>
                                        <p:tgtEl>
                                          <p:spTgt spid="18"/>
                                        </p:tgtEl>
                                      </p:cBhvr>
                                    </p:animEffect>
                                  </p:childTnLst>
                                </p:cTn>
                              </p:par>
                            </p:childTnLst>
                          </p:cTn>
                        </p:par>
                        <p:par>
                          <p:cTn id="28" fill="hold">
                            <p:stCondLst>
                              <p:cond delay="19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3500"/>
                                        <p:tgtEl>
                                          <p:spTgt spid="19"/>
                                        </p:tgtEl>
                                      </p:cBhvr>
                                    </p:animEffect>
                                  </p:childTnLst>
                                </p:cTn>
                              </p:par>
                            </p:childTnLst>
                          </p:cTn>
                        </p:par>
                        <p:par>
                          <p:cTn id="32" fill="hold">
                            <p:stCondLst>
                              <p:cond delay="230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3500"/>
                                        <p:tgtEl>
                                          <p:spTgt spid="20"/>
                                        </p:tgtEl>
                                      </p:cBhvr>
                                    </p:animEffect>
                                  </p:childTnLst>
                                </p:cTn>
                              </p:par>
                            </p:childTnLst>
                          </p:cTn>
                        </p:par>
                        <p:par>
                          <p:cTn id="36" fill="hold">
                            <p:stCondLst>
                              <p:cond delay="26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3500"/>
                                        <p:tgtEl>
                                          <p:spTgt spid="21"/>
                                        </p:tgtEl>
                                      </p:cBhvr>
                                    </p:animEffect>
                                  </p:childTnLst>
                                </p:cTn>
                              </p:par>
                            </p:childTnLst>
                          </p:cTn>
                        </p:par>
                        <p:par>
                          <p:cTn id="40" fill="hold">
                            <p:stCondLst>
                              <p:cond delay="300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3500"/>
                                        <p:tgtEl>
                                          <p:spTgt spid="22"/>
                                        </p:tgtEl>
                                      </p:cBhvr>
                                    </p:animEffect>
                                  </p:childTnLst>
                                </p:cTn>
                              </p:par>
                            </p:childTnLst>
                          </p:cTn>
                        </p:par>
                        <p:par>
                          <p:cTn id="44" fill="hold">
                            <p:stCondLst>
                              <p:cond delay="33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3500"/>
                                        <p:tgtEl>
                                          <p:spTgt spid="23"/>
                                        </p:tgtEl>
                                      </p:cBhvr>
                                    </p:animEffect>
                                  </p:childTnLst>
                                </p:cTn>
                              </p:par>
                            </p:childTnLst>
                          </p:cTn>
                        </p:par>
                        <p:par>
                          <p:cTn id="48" fill="hold">
                            <p:stCondLst>
                              <p:cond delay="370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3500"/>
                                        <p:tgtEl>
                                          <p:spTgt spid="24"/>
                                        </p:tgtEl>
                                      </p:cBhvr>
                                    </p:animEffect>
                                  </p:childTnLst>
                                </p:cTn>
                              </p:par>
                            </p:childTnLst>
                          </p:cTn>
                        </p:par>
                        <p:par>
                          <p:cTn id="52" fill="hold">
                            <p:stCondLst>
                              <p:cond delay="40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3500"/>
                                        <p:tgtEl>
                                          <p:spTgt spid="25"/>
                                        </p:tgtEl>
                                      </p:cBhvr>
                                    </p:animEffect>
                                  </p:childTnLst>
                                </p:cTn>
                              </p:par>
                            </p:childTnLst>
                          </p:cTn>
                        </p:par>
                        <p:par>
                          <p:cTn id="56" fill="hold">
                            <p:stCondLst>
                              <p:cond delay="4400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3500"/>
                                        <p:tgtEl>
                                          <p:spTgt spid="27"/>
                                        </p:tgtEl>
                                      </p:cBhvr>
                                    </p:animEffect>
                                  </p:childTnLst>
                                </p:cTn>
                              </p:par>
                            </p:childTnLst>
                          </p:cTn>
                        </p:par>
                        <p:par>
                          <p:cTn id="60" fill="hold">
                            <p:stCondLst>
                              <p:cond delay="47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3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こころの森を味わおう</a:t>
            </a:r>
            <a:endParaRPr kumimoji="1" lang="ja-JP" altLang="en-US" dirty="0"/>
          </a:p>
        </p:txBody>
      </p:sp>
      <p:sp>
        <p:nvSpPr>
          <p:cNvPr id="3" name="コンテンツ プレースホルダー 2"/>
          <p:cNvSpPr>
            <a:spLocks noGrp="1"/>
          </p:cNvSpPr>
          <p:nvPr>
            <p:ph idx="1"/>
          </p:nvPr>
        </p:nvSpPr>
        <p:spPr>
          <a:xfrm>
            <a:off x="935915" y="1382800"/>
            <a:ext cx="10346168" cy="4937318"/>
          </a:xfrm>
        </p:spPr>
        <p:txBody>
          <a:bodyPr>
            <a:noAutofit/>
          </a:bodyPr>
          <a:lstStyle/>
          <a:p>
            <a:pPr>
              <a:lnSpc>
                <a:spcPts val="3000"/>
              </a:lnSpc>
              <a:spcBef>
                <a:spcPts val="0"/>
              </a:spcBef>
              <a:spcAft>
                <a:spcPts val="1800"/>
              </a:spcAft>
            </a:pPr>
            <a:r>
              <a:rPr kumimoji="1" lang="ja-JP" altLang="en-US" sz="2600" dirty="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みんなで作った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こころの森</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を、もう一度じっくりながめてみよう。</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ミクのこころには、</a:t>
            </a:r>
            <a:r>
              <a:rPr lang="ja-JP" altLang="en-US" sz="2600" b="1" dirty="0" err="1">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いきんのように見える もやもや したなやみ</a:t>
            </a:r>
            <a:r>
              <a:rPr lang="ja-JP" altLang="en-US" sz="2600" dirty="0">
                <a:latin typeface="HG丸ｺﾞｼｯｸM-PRO" panose="020F0600000000000000" pitchFamily="50" charset="-128"/>
                <a:ea typeface="HG丸ｺﾞｼｯｸM-PRO" panose="020F0600000000000000" pitchFamily="50" charset="-128"/>
              </a:rPr>
              <a:t>が、たくさんありました。</a:t>
            </a:r>
            <a:endParaRPr lang="en-US" altLang="ja-JP" sz="2600" dirty="0">
              <a:latin typeface="HG丸ｺﾞｼｯｸM-PRO" panose="020F0600000000000000" pitchFamily="50" charset="-128"/>
              <a:ea typeface="HG丸ｺﾞｼｯｸM-PRO" panose="020F0600000000000000" pitchFamily="50" charset="-128"/>
            </a:endParaRP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でも、その</a:t>
            </a:r>
            <a:r>
              <a:rPr lang="ja-JP" altLang="en-US" sz="2600" dirty="0" err="1">
                <a:latin typeface="HG丸ｺﾞｼｯｸM-PRO" panose="020F0600000000000000" pitchFamily="50" charset="-128"/>
                <a:ea typeface="HG丸ｺﾞｼｯｸM-PRO" panose="020F0600000000000000" pitchFamily="50" charset="-128"/>
              </a:rPr>
              <a:t>ばいきんを</a:t>
            </a:r>
            <a:r>
              <a:rPr lang="ja-JP" altLang="en-US" sz="2600" dirty="0">
                <a:latin typeface="HG丸ｺﾞｼｯｸM-PRO" panose="020F0600000000000000" pitchFamily="50" charset="-128"/>
                <a:ea typeface="HG丸ｺﾞｼｯｸM-PRO" panose="020F0600000000000000" pitchFamily="50" charset="-128"/>
              </a:rPr>
              <a:t>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誰かにわかってもらえた </a:t>
            </a:r>
            <a:r>
              <a:rPr lang="ja-JP" altLang="en-US" sz="2600" dirty="0">
                <a:latin typeface="HG丸ｺﾞｼｯｸM-PRO" panose="020F0600000000000000" pitchFamily="50" charset="-128"/>
                <a:ea typeface="HG丸ｺﾞｼｯｸM-PRO" panose="020F0600000000000000" pitchFamily="50" charset="-128"/>
              </a:rPr>
              <a:t>とき、</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こんなにもゆたかで、いきいきとした森が生まれました。</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こころの森がゆたかになるのは、誰もがこころの根っこに、もやもやとしたなやみや、不安や、さびしさをかかえているからです。</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いちばんふかいところにあるその「ばいきん」のようななやみこそが、</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私たちの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こころの根っこ</a:t>
            </a:r>
            <a:r>
              <a:rPr lang="ja-JP" altLang="en-US" sz="26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を育て、</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そして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こころとこころのつながり</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を支えています。</a:t>
            </a:r>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11</a:t>
            </a:fld>
            <a:endParaRPr kumimoji="1" lang="ja-JP" altLang="en-US"/>
          </a:p>
        </p:txBody>
      </p:sp>
    </p:spTree>
    <p:extLst>
      <p:ext uri="{BB962C8B-B14F-4D97-AF65-F5344CB8AC3E}">
        <p14:creationId xmlns:p14="http://schemas.microsoft.com/office/powerpoint/2010/main" val="76441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ミクのおはなし②</a:t>
            </a:r>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12</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3309" y="3944652"/>
            <a:ext cx="1408507" cy="116583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0411" y="4861416"/>
            <a:ext cx="1967448" cy="1476863"/>
          </a:xfrm>
          <a:prstGeom prst="rect">
            <a:avLst/>
          </a:prstGeom>
        </p:spPr>
      </p:pic>
      <p:pic>
        <p:nvPicPr>
          <p:cNvPr id="15" name="図 14"/>
          <p:cNvPicPr>
            <a:picLocks noChangeAspect="1"/>
          </p:cNvPicPr>
          <p:nvPr/>
        </p:nvPicPr>
        <p:blipFill>
          <a:blip r:embed="rId5"/>
          <a:stretch>
            <a:fillRect/>
          </a:stretch>
        </p:blipFill>
        <p:spPr>
          <a:xfrm>
            <a:off x="6281872" y="1409878"/>
            <a:ext cx="4529721" cy="3316511"/>
          </a:xfrm>
          <a:prstGeom prst="rect">
            <a:avLst/>
          </a:prstGeom>
        </p:spPr>
      </p:pic>
      <p:pic>
        <p:nvPicPr>
          <p:cNvPr id="17" name="図 16"/>
          <p:cNvPicPr>
            <a:picLocks noChangeAspect="1"/>
          </p:cNvPicPr>
          <p:nvPr/>
        </p:nvPicPr>
        <p:blipFill>
          <a:blip r:embed="rId6"/>
          <a:stretch>
            <a:fillRect/>
          </a:stretch>
        </p:blipFill>
        <p:spPr>
          <a:xfrm>
            <a:off x="1249059" y="1409878"/>
            <a:ext cx="4840644" cy="4846740"/>
          </a:xfrm>
          <a:prstGeom prst="rect">
            <a:avLst/>
          </a:prstGeom>
        </p:spPr>
      </p:pic>
    </p:spTree>
    <p:extLst>
      <p:ext uri="{BB962C8B-B14F-4D97-AF65-F5344CB8AC3E}">
        <p14:creationId xmlns:p14="http://schemas.microsoft.com/office/powerpoint/2010/main" val="272119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8D8928E-AA9A-4D89-BC1F-A2C05AB4BD92}" type="slidenum">
              <a:rPr kumimoji="1" lang="ja-JP" altLang="en-US" smtClean="0"/>
              <a:t>13</a:t>
            </a:fld>
            <a:endParaRPr kumimoji="1" lang="ja-JP" altLang="en-US"/>
          </a:p>
        </p:txBody>
      </p:sp>
      <p:sp>
        <p:nvSpPr>
          <p:cNvPr id="3" name="テキスト ボックス 2"/>
          <p:cNvSpPr txBox="1"/>
          <p:nvPr/>
        </p:nvSpPr>
        <p:spPr>
          <a:xfrm>
            <a:off x="497541" y="1021977"/>
            <a:ext cx="11241741" cy="4524315"/>
          </a:xfrm>
          <a:prstGeom prst="rect">
            <a:avLst/>
          </a:prstGeom>
          <a:noFill/>
        </p:spPr>
        <p:txBody>
          <a:bodyPr wrap="square" rtlCol="0">
            <a:spAutoFit/>
          </a:bodyPr>
          <a:lstStyle/>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誰かのなやみは、ほかの誰かのこころをそっと動かす。</a:t>
            </a:r>
            <a:endParaRPr kumimoji="1" lang="en-US" altLang="ja-JP" sz="3600" b="1"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森の土の中で、根っこが動き出すように。</a:t>
            </a:r>
            <a:endParaRPr kumimoji="1" lang="en-US" altLang="ja-JP" sz="3600" b="1"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こころの森を豊かにするために、</a:t>
            </a:r>
            <a:endParaRPr kumimoji="1" lang="en-US" altLang="ja-JP" sz="3600" b="1"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もやもやとしたなやみを、大切にしよう。</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4776" y="4620248"/>
            <a:ext cx="1396318" cy="1785749"/>
          </a:xfrm>
          <a:prstGeom prst="rect">
            <a:avLst/>
          </a:prstGeom>
        </p:spPr>
      </p:pic>
    </p:spTree>
    <p:extLst>
      <p:ext uri="{BB962C8B-B14F-4D97-AF65-F5344CB8AC3E}">
        <p14:creationId xmlns:p14="http://schemas.microsoft.com/office/powerpoint/2010/main" val="7509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9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200"/>
                            </p:stCondLst>
                            <p:childTnLst>
                              <p:par>
                                <p:cTn id="13" presetID="10" presetClass="entr" presetSubtype="0" fill="hold"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100"/>
                            </p:stCondLst>
                            <p:childTnLst>
                              <p:par>
                                <p:cTn id="17" presetID="10" presetClass="entr" presetSubtype="0" fill="hold" nodeType="afterEffect">
                                  <p:stCondLst>
                                    <p:cond delay="0"/>
                                  </p:stCondLst>
                                  <p:iterate type="lt">
                                    <p:tmPct val="2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94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こころの中の</a:t>
            </a:r>
            <a:r>
              <a:rPr kumimoji="1" lang="ja-JP" altLang="en-US" dirty="0" err="1"/>
              <a:t>ば</a:t>
            </a:r>
            <a:r>
              <a:rPr kumimoji="1" lang="ja-JP" altLang="en-US" dirty="0"/>
              <a:t>い</a:t>
            </a:r>
            <a:r>
              <a:rPr lang="ja-JP" altLang="en-US" dirty="0"/>
              <a:t>きん</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2</a:t>
            </a:fld>
            <a:endParaRPr kumimoji="1" lang="ja-JP" altLang="en-US"/>
          </a:p>
        </p:txBody>
      </p:sp>
      <p:sp>
        <p:nvSpPr>
          <p:cNvPr id="4" name="テキスト ボックス 3"/>
          <p:cNvSpPr txBox="1"/>
          <p:nvPr/>
        </p:nvSpPr>
        <p:spPr>
          <a:xfrm>
            <a:off x="826822" y="1748985"/>
            <a:ext cx="5056094" cy="2655535"/>
          </a:xfrm>
          <a:prstGeom prst="rect">
            <a:avLst/>
          </a:prstGeom>
          <a:noFill/>
        </p:spPr>
        <p:txBody>
          <a:bodyPr wrap="square" rtlCol="0">
            <a:spAutoFit/>
          </a:bodyPr>
          <a:lstStyle/>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わたしたちは、ふとしたときに、</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すごくつらくなったり、</a:t>
            </a:r>
            <a:endParaRPr kumimoji="1" lang="en-US" altLang="ja-JP"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とてもさびしくなったり、</a:t>
            </a:r>
            <a:endParaRPr kumimoji="1" lang="en-US" altLang="ja-JP"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すべてがどうでもよくなったり</a:t>
            </a:r>
            <a:r>
              <a:rPr kumimoji="1" lang="en-US" altLang="ja-JP" sz="2000" b="1" dirty="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そんな気持ちが、</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こころの中にわいてくることがあります。</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26480" y="1729099"/>
            <a:ext cx="5916706" cy="4247317"/>
          </a:xfrm>
          <a:prstGeom prst="rect">
            <a:avLst/>
          </a:prstGeom>
          <a:noFill/>
        </p:spPr>
        <p:txBody>
          <a:bodyPr wrap="square" rtlCol="0">
            <a:spAutoFit/>
          </a:bodyPr>
          <a:lstStyle/>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ふだんは、そんな気持ちを「ばいきん」みたいに、</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こころにとって悪いものだと</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思ってしまうかもしれません。</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でもきょうは、</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その</a:t>
            </a: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「こころの中の</a:t>
            </a:r>
            <a:r>
              <a:rPr kumimoji="1" lang="ja-JP" altLang="en-US" sz="2000" b="1" dirty="0" err="1">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a:t>
            </a: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いきん」</a:t>
            </a:r>
            <a:r>
              <a:rPr kumimoji="1" lang="ja-JP" altLang="en-US" sz="2000" dirty="0">
                <a:latin typeface="HG丸ｺﾞｼｯｸM-PRO" panose="020F0600000000000000" pitchFamily="50" charset="-128"/>
                <a:ea typeface="HG丸ｺﾞｼｯｸM-PRO" panose="020F0600000000000000" pitchFamily="50" charset="-128"/>
              </a:rPr>
              <a:t>について、</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みんなで一緒に考えてみましょう。</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実は、</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その「ばいきん」のようなイヤな気持ちが、</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わたしたちのこころに大切な役目</a:t>
            </a:r>
            <a:r>
              <a:rPr kumimoji="1" lang="ja-JP" altLang="en-US" sz="2000" dirty="0">
                <a:latin typeface="HG丸ｺﾞｼｯｸM-PRO" panose="020F0600000000000000" pitchFamily="50" charset="-128"/>
                <a:ea typeface="HG丸ｺﾞｼｯｸM-PRO" panose="020F0600000000000000" pitchFamily="50" charset="-128"/>
              </a:rPr>
              <a:t>を</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果たしているのです。</a:t>
            </a:r>
            <a:endParaRPr kumimoji="1" lang="en-US" altLang="ja-JP" sz="20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4591">
            <a:off x="4425764" y="4958682"/>
            <a:ext cx="1263830" cy="126383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1317">
            <a:off x="1078069" y="4653191"/>
            <a:ext cx="1372304" cy="1372304"/>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2513">
            <a:off x="2763586" y="4601022"/>
            <a:ext cx="1225292" cy="1479217"/>
          </a:xfrm>
          <a:prstGeom prst="rect">
            <a:avLst/>
          </a:prstGeom>
        </p:spPr>
      </p:pic>
    </p:spTree>
    <p:extLst>
      <p:ext uri="{BB962C8B-B14F-4D97-AF65-F5344CB8AC3E}">
        <p14:creationId xmlns:p14="http://schemas.microsoft.com/office/powerpoint/2010/main" val="284229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ミクのおはなし①</a:t>
            </a:r>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3</a:t>
            </a:fld>
            <a:endParaRPr kumimoji="1" lang="ja-JP" altLang="en-US"/>
          </a:p>
        </p:txBody>
      </p:sp>
      <p:pic>
        <p:nvPicPr>
          <p:cNvPr id="11" name="図 10"/>
          <p:cNvPicPr>
            <a:picLocks noChangeAspect="1"/>
          </p:cNvPicPr>
          <p:nvPr/>
        </p:nvPicPr>
        <p:blipFill>
          <a:blip r:embed="rId3"/>
          <a:stretch>
            <a:fillRect/>
          </a:stretch>
        </p:blipFill>
        <p:spPr>
          <a:xfrm>
            <a:off x="838445" y="1429326"/>
            <a:ext cx="5371042" cy="4694327"/>
          </a:xfrm>
          <a:prstGeom prst="rect">
            <a:avLst/>
          </a:prstGeom>
        </p:spPr>
      </p:pic>
      <p:pic>
        <p:nvPicPr>
          <p:cNvPr id="12" name="図 11"/>
          <p:cNvPicPr>
            <a:picLocks noChangeAspect="1"/>
          </p:cNvPicPr>
          <p:nvPr/>
        </p:nvPicPr>
        <p:blipFill>
          <a:blip r:embed="rId4"/>
          <a:stretch>
            <a:fillRect/>
          </a:stretch>
        </p:blipFill>
        <p:spPr>
          <a:xfrm>
            <a:off x="6224826" y="1457816"/>
            <a:ext cx="5371042" cy="2938527"/>
          </a:xfrm>
          <a:prstGeom prst="rect">
            <a:avLst/>
          </a:prstGeom>
        </p:spPr>
      </p:pic>
      <p:pic>
        <p:nvPicPr>
          <p:cNvPr id="14" name="図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59264" y="4423237"/>
            <a:ext cx="3447928" cy="1480437"/>
          </a:xfrm>
          <a:prstGeom prst="rect">
            <a:avLst/>
          </a:prstGeom>
        </p:spPr>
      </p:pic>
    </p:spTree>
    <p:extLst>
      <p:ext uri="{BB962C8B-B14F-4D97-AF65-F5344CB8AC3E}">
        <p14:creationId xmlns:p14="http://schemas.microsoft.com/office/powerpoint/2010/main" val="156167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ミクのこころの中で起こっていること</a:t>
            </a:r>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4</a:t>
            </a:fld>
            <a:endParaRPr kumimoji="1" lang="ja-JP" altLang="en-US"/>
          </a:p>
        </p:txBody>
      </p:sp>
      <p:sp>
        <p:nvSpPr>
          <p:cNvPr id="4" name="テキスト ボックス 3"/>
          <p:cNvSpPr txBox="1"/>
          <p:nvPr/>
        </p:nvSpPr>
        <p:spPr>
          <a:xfrm>
            <a:off x="753036" y="1411941"/>
            <a:ext cx="10797987" cy="4634923"/>
          </a:xfrm>
          <a:prstGeom prst="rect">
            <a:avLst/>
          </a:prstGeom>
          <a:noFill/>
        </p:spPr>
        <p:txBody>
          <a:bodyPr wrap="square" rtlCol="0">
            <a:spAutoFit/>
          </a:bodyPr>
          <a:lstStyle/>
          <a:p>
            <a:pPr>
              <a:lnSpc>
                <a:spcPts val="5000"/>
              </a:lnSpc>
              <a:spcAft>
                <a:spcPts val="1200"/>
              </a:spcAft>
            </a:pPr>
            <a:r>
              <a:rPr kumimoji="1" lang="ja-JP" altLang="en-US" sz="2800" dirty="0">
                <a:latin typeface="HG丸ｺﾞｼｯｸM-PRO" panose="020F0600000000000000" pitchFamily="50" charset="-128"/>
                <a:ea typeface="HG丸ｺﾞｼｯｸM-PRO" panose="020F0600000000000000" pitchFamily="50" charset="-128"/>
              </a:rPr>
              <a:t>　こころの中は、他の人からはよく見えません。ミクのこころの中も、きっとクラスの友だちや先生など周りの人たちからはよく見えないかもしれません。学級委員をしていたり、授業でよく発言したりしているから元気で明るく見えているかもしれません。</a:t>
            </a:r>
            <a:endParaRPr kumimoji="1" lang="en-US" altLang="ja-JP" sz="2800" dirty="0">
              <a:latin typeface="HG丸ｺﾞｼｯｸM-PRO" panose="020F0600000000000000" pitchFamily="50" charset="-128"/>
              <a:ea typeface="HG丸ｺﾞｼｯｸM-PRO" panose="020F0600000000000000" pitchFamily="50" charset="-128"/>
            </a:endParaRPr>
          </a:p>
          <a:p>
            <a:pPr>
              <a:lnSpc>
                <a:spcPts val="5000"/>
              </a:lnSpc>
              <a:spcAft>
                <a:spcPts val="1200"/>
              </a:spcAft>
            </a:pPr>
            <a:r>
              <a:rPr kumimoji="1" lang="ja-JP" altLang="en-US" sz="2800" dirty="0">
                <a:latin typeface="HG丸ｺﾞｼｯｸM-PRO" panose="020F0600000000000000" pitchFamily="50" charset="-128"/>
                <a:ea typeface="HG丸ｺﾞｼｯｸM-PRO" panose="020F0600000000000000" pitchFamily="50" charset="-128"/>
              </a:rPr>
              <a:t>　でも、ミクのこころの中には、なやみ事やイヤな気持ちもいろいろあるみたいです。</a:t>
            </a:r>
            <a:r>
              <a:rPr kumimoji="1" lang="ja-JP" altLang="en-US" sz="2800" b="1" u="sng" dirty="0">
                <a:solidFill>
                  <a:srgbClr val="FF0000"/>
                </a:solidFill>
                <a:latin typeface="HG丸ｺﾞｼｯｸM-PRO" panose="020F0600000000000000" pitchFamily="50" charset="-128"/>
                <a:ea typeface="HG丸ｺﾞｼｯｸM-PRO" panose="020F0600000000000000" pitchFamily="50" charset="-128"/>
              </a:rPr>
              <a:t>ミクのこころの中で、どんなことが起こっているか、これからみんなで想像してみましょう。</a:t>
            </a:r>
          </a:p>
        </p:txBody>
      </p:sp>
      <p:sp>
        <p:nvSpPr>
          <p:cNvPr id="5" name="テキスト ボックス 4"/>
          <p:cNvSpPr txBox="1"/>
          <p:nvPr/>
        </p:nvSpPr>
        <p:spPr>
          <a:xfrm>
            <a:off x="5241664" y="5351930"/>
            <a:ext cx="1223682" cy="307777"/>
          </a:xfrm>
          <a:prstGeom prst="rect">
            <a:avLst/>
          </a:prstGeom>
          <a:noFill/>
        </p:spPr>
        <p:txBody>
          <a:bodyPr wrap="square" rtlCol="0">
            <a:spAutoFit/>
          </a:bodyPr>
          <a:lstStyle/>
          <a:p>
            <a:pPr algn="ctr"/>
            <a:r>
              <a:rPr kumimoji="1" lang="ja-JP" altLang="en-US" sz="1400" dirty="0">
                <a:solidFill>
                  <a:srgbClr val="FF0000"/>
                </a:solidFill>
              </a:rPr>
              <a:t>そうぞう</a:t>
            </a:r>
          </a:p>
        </p:txBody>
      </p:sp>
      <p:sp>
        <p:nvSpPr>
          <p:cNvPr id="6" name="テキスト ボックス 5"/>
          <p:cNvSpPr txBox="1"/>
          <p:nvPr/>
        </p:nvSpPr>
        <p:spPr>
          <a:xfrm>
            <a:off x="8757458" y="2626659"/>
            <a:ext cx="1223682" cy="307777"/>
          </a:xfrm>
          <a:prstGeom prst="rect">
            <a:avLst/>
          </a:prstGeom>
          <a:noFill/>
        </p:spPr>
        <p:txBody>
          <a:bodyPr wrap="square" rtlCol="0">
            <a:spAutoFit/>
          </a:bodyPr>
          <a:lstStyle/>
          <a:p>
            <a:pPr algn="ctr"/>
            <a:r>
              <a:rPr kumimoji="1" lang="ja-JP" altLang="en-US" sz="1400" dirty="0"/>
              <a:t>じゅぎょう</a:t>
            </a:r>
          </a:p>
        </p:txBody>
      </p:sp>
    </p:spTree>
    <p:extLst>
      <p:ext uri="{BB962C8B-B14F-4D97-AF65-F5344CB8AC3E}">
        <p14:creationId xmlns:p14="http://schemas.microsoft.com/office/powerpoint/2010/main" val="40155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3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7600"/>
                            </p:stCondLst>
                            <p:childTnLst>
                              <p:par>
                                <p:cTn id="9" presetID="10" presetClass="entr" presetSubtype="0" fill="hold" nodeType="afterEffect">
                                  <p:stCondLst>
                                    <p:cond delay="0"/>
                                  </p:stCondLst>
                                  <p:iterate type="lt">
                                    <p:tmPct val="3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ミクのこころ</a:t>
            </a:r>
            <a:r>
              <a:rPr lang="ja-JP" altLang="en-US" dirty="0"/>
              <a:t>を想像しよう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5</a:t>
            </a:fld>
            <a:endParaRPr kumimoji="1" lang="ja-JP" altLang="en-US"/>
          </a:p>
        </p:txBody>
      </p:sp>
      <p:sp>
        <p:nvSpPr>
          <p:cNvPr id="4" name="テキスト ボックス 3"/>
          <p:cNvSpPr txBox="1"/>
          <p:nvPr/>
        </p:nvSpPr>
        <p:spPr>
          <a:xfrm>
            <a:off x="265348" y="1633567"/>
            <a:ext cx="7693510" cy="954107"/>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　ミクのこころの中には、どんなもやもやしたなやみやイヤな気持ちがあるだろう？</a:t>
            </a:r>
          </a:p>
        </p:txBody>
      </p:sp>
      <p:sp>
        <p:nvSpPr>
          <p:cNvPr id="5" name="テキスト ボックス 4"/>
          <p:cNvSpPr txBox="1"/>
          <p:nvPr/>
        </p:nvSpPr>
        <p:spPr>
          <a:xfrm>
            <a:off x="1097279" y="2690468"/>
            <a:ext cx="7974907" cy="3473291"/>
          </a:xfrm>
          <a:prstGeom prst="roundRect">
            <a:avLst>
              <a:gd name="adj" fmla="val 13570"/>
            </a:avLst>
          </a:prstGeom>
          <a:solidFill>
            <a:schemeClr val="accent1">
              <a:lumMod val="60000"/>
              <a:lumOff val="40000"/>
            </a:schemeClr>
          </a:solidFill>
        </p:spPr>
        <p:txBody>
          <a:bodyPr wrap="square" rtlCol="0">
            <a:spAutoFit/>
          </a:bodyPr>
          <a:lstStyle/>
          <a:p>
            <a:pPr marL="444500" indent="-444500">
              <a:spcAft>
                <a:spcPts val="1800"/>
              </a:spcAft>
              <a:buFont typeface="+mj-lt"/>
              <a:buAutoNum type="arabicPeriod"/>
            </a:pPr>
            <a:r>
              <a:rPr kumimoji="1" lang="ja-JP" altLang="en-US" sz="2800" dirty="0">
                <a:latin typeface="HG丸ｺﾞｼｯｸM-PRO" panose="020F0600000000000000" pitchFamily="50" charset="-128"/>
                <a:ea typeface="HG丸ｺﾞｼｯｸM-PRO" panose="020F0600000000000000" pitchFamily="50" charset="-128"/>
              </a:rPr>
              <a:t>ミクの悩みやイヤな気持ちを想像して、　</a:t>
            </a:r>
            <a:r>
              <a:rPr kumimoji="1" lang="ja-JP" altLang="en-US" sz="2800" dirty="0" err="1">
                <a:latin typeface="HG丸ｺﾞｼｯｸM-PRO" panose="020F0600000000000000" pitchFamily="50" charset="-128"/>
                <a:ea typeface="HG丸ｺﾞｼｯｸM-PRO" panose="020F0600000000000000" pitchFamily="50" charset="-128"/>
              </a:rPr>
              <a:t>ば</a:t>
            </a:r>
            <a:r>
              <a:rPr kumimoji="1" lang="ja-JP" altLang="en-US" sz="2800" dirty="0">
                <a:latin typeface="HG丸ｺﾞｼｯｸM-PRO" panose="020F0600000000000000" pitchFamily="50" charset="-128"/>
                <a:ea typeface="HG丸ｺﾞｼｯｸM-PRO" panose="020F0600000000000000" pitchFamily="50" charset="-128"/>
              </a:rPr>
              <a:t>いきんふせん紙にサインペンで書こう！</a:t>
            </a:r>
            <a:endParaRPr kumimoji="1" lang="en-US" altLang="ja-JP" sz="2800" dirty="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a:latin typeface="HG丸ｺﾞｼｯｸM-PRO" panose="020F0600000000000000" pitchFamily="50" charset="-128"/>
                <a:ea typeface="HG丸ｺﾞｼｯｸM-PRO" panose="020F0600000000000000" pitchFamily="50" charset="-128"/>
              </a:rPr>
              <a:t>ば</a:t>
            </a:r>
            <a:r>
              <a:rPr kumimoji="1" lang="ja-JP" altLang="en-US" sz="2800" dirty="0" err="1">
                <a:latin typeface="HG丸ｺﾞｼｯｸM-PRO" panose="020F0600000000000000" pitchFamily="50" charset="-128"/>
                <a:ea typeface="HG丸ｺﾞｼｯｸM-PRO" panose="020F0600000000000000" pitchFamily="50" charset="-128"/>
              </a:rPr>
              <a:t>いきんふせん</a:t>
            </a:r>
            <a:r>
              <a:rPr kumimoji="1" lang="ja-JP" altLang="en-US" sz="2800" dirty="0">
                <a:latin typeface="HG丸ｺﾞｼｯｸM-PRO" panose="020F0600000000000000" pitchFamily="50" charset="-128"/>
                <a:ea typeface="HG丸ｺﾞｼｯｸM-PRO" panose="020F0600000000000000" pitchFamily="50" charset="-128"/>
              </a:rPr>
              <a:t>紙に目玉シールを貼って、　気持ちを表情として表現しよう！</a:t>
            </a:r>
            <a:endParaRPr kumimoji="1" lang="en-US" altLang="ja-JP" sz="2800" dirty="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a:latin typeface="HG丸ｺﾞｼｯｸM-PRO" panose="020F0600000000000000" pitchFamily="50" charset="-128"/>
                <a:ea typeface="HG丸ｺﾞｼｯｸM-PRO" panose="020F0600000000000000" pitchFamily="50" charset="-128"/>
              </a:rPr>
              <a:t>ば</a:t>
            </a:r>
            <a:r>
              <a:rPr kumimoji="1" lang="ja-JP" altLang="en-US" sz="2800" dirty="0" err="1">
                <a:latin typeface="HG丸ｺﾞｼｯｸM-PRO" panose="020F0600000000000000" pitchFamily="50" charset="-128"/>
                <a:ea typeface="HG丸ｺﾞｼｯｸM-PRO" panose="020F0600000000000000" pitchFamily="50" charset="-128"/>
              </a:rPr>
              <a:t>いきんふせん</a:t>
            </a:r>
            <a:r>
              <a:rPr kumimoji="1" lang="ja-JP" altLang="en-US" sz="2800" dirty="0">
                <a:latin typeface="HG丸ｺﾞｼｯｸM-PRO" panose="020F0600000000000000" pitchFamily="50" charset="-128"/>
                <a:ea typeface="HG丸ｺﾞｼｯｸM-PRO" panose="020F0600000000000000" pitchFamily="50" charset="-128"/>
              </a:rPr>
              <a:t>紙を「こころの木シート」の根っこに、はり付けよう！</a:t>
            </a:r>
          </a:p>
        </p:txBody>
      </p:sp>
      <p:grpSp>
        <p:nvGrpSpPr>
          <p:cNvPr id="16" name="グループ化 15"/>
          <p:cNvGrpSpPr/>
          <p:nvPr/>
        </p:nvGrpSpPr>
        <p:grpSpPr>
          <a:xfrm>
            <a:off x="9453917" y="3032034"/>
            <a:ext cx="1120825" cy="753913"/>
            <a:chOff x="9453917" y="3032034"/>
            <a:chExt cx="1120825" cy="753913"/>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grpSp>
        <p:nvGrpSpPr>
          <p:cNvPr id="18" name="グループ化 17"/>
          <p:cNvGrpSpPr/>
          <p:nvPr/>
        </p:nvGrpSpPr>
        <p:grpSpPr>
          <a:xfrm>
            <a:off x="9654330" y="4420064"/>
            <a:ext cx="720000" cy="1120830"/>
            <a:chOff x="9654330" y="4420064"/>
            <a:chExt cx="720000" cy="1120830"/>
          </a:xfrm>
        </p:grpSpPr>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34587">
              <a:off x="9839206" y="4595102"/>
              <a:ext cx="522223" cy="208889"/>
            </a:xfrm>
            <a:prstGeom prst="rect">
              <a:avLst/>
            </a:prstGeom>
          </p:spPr>
        </p:pic>
      </p:grpSp>
      <p:grpSp>
        <p:nvGrpSpPr>
          <p:cNvPr id="17" name="グループ化 16"/>
          <p:cNvGrpSpPr/>
          <p:nvPr/>
        </p:nvGrpSpPr>
        <p:grpSpPr>
          <a:xfrm>
            <a:off x="10574659" y="3597220"/>
            <a:ext cx="1120825" cy="720000"/>
            <a:chOff x="10574659" y="3597220"/>
            <a:chExt cx="1120825" cy="720000"/>
          </a:xfrm>
        </p:grpSpPr>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10892" y="1687509"/>
            <a:ext cx="676308" cy="900000"/>
          </a:xfrm>
          <a:prstGeom prst="rect">
            <a:avLst/>
          </a:prstGeom>
        </p:spPr>
      </p:pic>
      <p:sp>
        <p:nvSpPr>
          <p:cNvPr id="13" name="円形吹き出し 12"/>
          <p:cNvSpPr/>
          <p:nvPr/>
        </p:nvSpPr>
        <p:spPr>
          <a:xfrm>
            <a:off x="8076494" y="1577268"/>
            <a:ext cx="1710781" cy="1097702"/>
          </a:xfrm>
          <a:prstGeom prst="wedgeEllipseCallout">
            <a:avLst>
              <a:gd name="adj1" fmla="val 61373"/>
              <a:gd name="adj2" fmla="val 1995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3</a:t>
            </a:r>
            <a:r>
              <a:rPr kumimoji="1" lang="ja-JP" altLang="en-US" dirty="0">
                <a:solidFill>
                  <a:schemeClr val="tx1"/>
                </a:solidFill>
              </a:rPr>
              <a:t>人組で</a:t>
            </a:r>
            <a:endParaRPr kumimoji="1" lang="en-US" altLang="ja-JP" dirty="0">
              <a:solidFill>
                <a:schemeClr val="tx1"/>
              </a:solidFill>
            </a:endParaRPr>
          </a:p>
          <a:p>
            <a:pPr algn="ctr"/>
            <a:r>
              <a:rPr kumimoji="1" lang="ja-JP" altLang="en-US" dirty="0">
                <a:solidFill>
                  <a:schemeClr val="tx1"/>
                </a:solidFill>
              </a:rPr>
              <a:t>考えよう！</a:t>
            </a:r>
          </a:p>
        </p:txBody>
      </p:sp>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85935" y="1319118"/>
            <a:ext cx="706243" cy="892364"/>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9617" y="1630970"/>
            <a:ext cx="816328" cy="1044000"/>
          </a:xfrm>
          <a:prstGeom prst="rect">
            <a:avLst/>
          </a:prstGeom>
        </p:spPr>
      </p:pic>
      <p:sp>
        <p:nvSpPr>
          <p:cNvPr id="19" name="テキスト ボックス 18"/>
          <p:cNvSpPr txBox="1"/>
          <p:nvPr/>
        </p:nvSpPr>
        <p:spPr>
          <a:xfrm rot="3616072">
            <a:off x="9379954" y="4913500"/>
            <a:ext cx="1064954" cy="271869"/>
          </a:xfrm>
          <a:prstGeom prst="rect">
            <a:avLst/>
          </a:prstGeom>
          <a:noFill/>
        </p:spPr>
        <p:txBody>
          <a:bodyPr wrap="square" rtlCol="0">
            <a:spAutoFit/>
          </a:bodyPr>
          <a:lstStyle/>
          <a:p>
            <a:pPr>
              <a:lnSpc>
                <a:spcPts val="700"/>
              </a:lnSpc>
            </a:pPr>
            <a:r>
              <a:rPr kumimoji="1" lang="ja-JP" altLang="en-US" sz="8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800" dirty="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0" name="テキスト ボックス 19"/>
          <p:cNvSpPr txBox="1"/>
          <p:nvPr/>
        </p:nvSpPr>
        <p:spPr>
          <a:xfrm rot="20583754">
            <a:off x="10661843" y="3854392"/>
            <a:ext cx="1174999" cy="215444"/>
          </a:xfrm>
          <a:prstGeom prst="rect">
            <a:avLst/>
          </a:prstGeom>
          <a:noFill/>
        </p:spPr>
        <p:txBody>
          <a:bodyPr wrap="square" rtlCol="0">
            <a:spAutoFit/>
          </a:bodyPr>
          <a:lstStyle/>
          <a:p>
            <a:r>
              <a:rPr kumimoji="1" lang="ja-JP" altLang="en-US" sz="800" dirty="0">
                <a:latin typeface="kawaii手書き文字" panose="02000600000000000000" pitchFamily="2" charset="-128"/>
                <a:ea typeface="kawaii手書き文字" panose="02000600000000000000" pitchFamily="2" charset="-128"/>
              </a:rPr>
              <a:t>さびしいよぉ</a:t>
            </a:r>
            <a:r>
              <a:rPr kumimoji="1" lang="en-US" altLang="ja-JP" sz="800" dirty="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1" name="テキスト ボックス 20"/>
          <p:cNvSpPr txBox="1"/>
          <p:nvPr/>
        </p:nvSpPr>
        <p:spPr>
          <a:xfrm rot="1800000">
            <a:off x="9493183" y="3321028"/>
            <a:ext cx="923544" cy="338554"/>
          </a:xfrm>
          <a:prstGeom prst="rect">
            <a:avLst/>
          </a:prstGeom>
          <a:noFill/>
        </p:spPr>
        <p:txBody>
          <a:bodyPr wrap="square" rtlCol="0">
            <a:spAutoFit/>
          </a:bodyPr>
          <a:lstStyle/>
          <a:p>
            <a:r>
              <a:rPr kumimoji="1" lang="ja-JP" altLang="en-US" sz="800" dirty="0">
                <a:latin typeface="kawaii手書き文字" panose="02000600000000000000" pitchFamily="2" charset="-128"/>
                <a:ea typeface="kawaii手書き文字" panose="02000600000000000000" pitchFamily="2" charset="-128"/>
              </a:rPr>
              <a:t>自分だけひとりぼっちだ</a:t>
            </a:r>
          </a:p>
        </p:txBody>
      </p:sp>
      <p:pic>
        <p:nvPicPr>
          <p:cNvPr id="22" name="図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289044">
            <a:off x="10960174" y="3806530"/>
            <a:ext cx="122519" cy="122519"/>
          </a:xfrm>
          <a:prstGeom prst="rect">
            <a:avLst/>
          </a:prstGeom>
        </p:spPr>
      </p:pic>
      <p:sp>
        <p:nvSpPr>
          <p:cNvPr id="23" name="テキスト ボックス 22"/>
          <p:cNvSpPr txBox="1"/>
          <p:nvPr/>
        </p:nvSpPr>
        <p:spPr>
          <a:xfrm>
            <a:off x="6135282" y="2717362"/>
            <a:ext cx="1223682" cy="276999"/>
          </a:xfrm>
          <a:prstGeom prst="rect">
            <a:avLst/>
          </a:prstGeom>
          <a:noFill/>
        </p:spPr>
        <p:txBody>
          <a:bodyPr wrap="square" rtlCol="0">
            <a:spAutoFit/>
          </a:bodyPr>
          <a:lstStyle/>
          <a:p>
            <a:pPr algn="ctr"/>
            <a:r>
              <a:rPr kumimoji="1" lang="ja-JP" altLang="en-US" sz="1200" dirty="0"/>
              <a:t>そうぞう</a:t>
            </a:r>
          </a:p>
        </p:txBody>
      </p:sp>
      <p:sp>
        <p:nvSpPr>
          <p:cNvPr id="24" name="テキスト ボックス 23"/>
          <p:cNvSpPr txBox="1"/>
          <p:nvPr/>
        </p:nvSpPr>
        <p:spPr>
          <a:xfrm>
            <a:off x="5362687" y="240110"/>
            <a:ext cx="1223682" cy="338554"/>
          </a:xfrm>
          <a:prstGeom prst="rect">
            <a:avLst/>
          </a:prstGeom>
          <a:noFill/>
        </p:spPr>
        <p:txBody>
          <a:bodyPr wrap="square" rtlCol="0">
            <a:spAutoFit/>
          </a:bodyPr>
          <a:lstStyle/>
          <a:p>
            <a:pPr algn="ctr"/>
            <a:r>
              <a:rPr kumimoji="1" lang="ja-JP" altLang="en-US" sz="1600" dirty="0"/>
              <a:t>そうぞう</a:t>
            </a:r>
          </a:p>
        </p:txBody>
      </p:sp>
    </p:spTree>
    <p:extLst>
      <p:ext uri="{BB962C8B-B14F-4D97-AF65-F5344CB8AC3E}">
        <p14:creationId xmlns:p14="http://schemas.microsoft.com/office/powerpoint/2010/main" val="314630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ミクのこころ</a:t>
            </a:r>
            <a:r>
              <a:rPr lang="ja-JP" altLang="en-US" dirty="0"/>
              <a:t>を想像しよう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6</a:t>
            </a:fld>
            <a:endParaRPr kumimoji="1" lang="ja-JP" altLang="en-US"/>
          </a:p>
        </p:txBody>
      </p:sp>
      <p:sp>
        <p:nvSpPr>
          <p:cNvPr id="5" name="テキスト ボックス 4"/>
          <p:cNvSpPr txBox="1"/>
          <p:nvPr/>
        </p:nvSpPr>
        <p:spPr>
          <a:xfrm>
            <a:off x="862011" y="2116112"/>
            <a:ext cx="7716431" cy="3915603"/>
          </a:xfrm>
          <a:prstGeom prst="roundRect">
            <a:avLst>
              <a:gd name="adj" fmla="val 13990"/>
            </a:avLst>
          </a:prstGeom>
          <a:solidFill>
            <a:srgbClr val="FFCC99"/>
          </a:solidFill>
        </p:spPr>
        <p:txBody>
          <a:bodyPr wrap="square" tIns="504000" rtlCol="0">
            <a:spAutoFit/>
          </a:bodyPr>
          <a:lstStyle/>
          <a:p>
            <a:pPr marL="457200" indent="-457200">
              <a:spcAft>
                <a:spcPts val="1800"/>
              </a:spcAft>
              <a:buFont typeface="Wingdings" panose="05000000000000000000" pitchFamily="2" charset="2"/>
              <a:buChar char="l"/>
            </a:pPr>
            <a:r>
              <a:rPr kumimoji="1" lang="ja-JP" altLang="en-US" sz="2400" dirty="0">
                <a:latin typeface="HG丸ｺﾞｼｯｸM-PRO" panose="020F0600000000000000" pitchFamily="50" charset="-128"/>
                <a:ea typeface="HG丸ｺﾞｼｯｸM-PRO" panose="020F0600000000000000" pitchFamily="50" charset="-128"/>
              </a:rPr>
              <a:t>できるだけ「ミクのおはなし」に書いていない　ミクの気持ちを「自分だったらこう感じる」とか、「きっとミクだったらこんなふうに思うかも」とか、自由に想像をふくらませて書いてみよう！</a:t>
            </a:r>
            <a:endParaRPr kumimoji="1" lang="en-US" altLang="ja-JP" sz="2400" dirty="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a:latin typeface="HG丸ｺﾞｼｯｸM-PRO" panose="020F0600000000000000" pitchFamily="50" charset="-128"/>
                <a:ea typeface="HG丸ｺﾞｼｯｸM-PRO" panose="020F0600000000000000" pitchFamily="50" charset="-128"/>
              </a:rPr>
              <a:t>時間いっぱい、たくさん書いてみよう！</a:t>
            </a:r>
            <a:endParaRPr kumimoji="1" lang="en-US" altLang="ja-JP" sz="2400" dirty="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a:latin typeface="HG丸ｺﾞｼｯｸM-PRO" panose="020F0600000000000000" pitchFamily="50" charset="-128"/>
                <a:ea typeface="HG丸ｺﾞｼｯｸM-PRO" panose="020F0600000000000000" pitchFamily="50" charset="-128"/>
              </a:rPr>
              <a:t>ば</a:t>
            </a:r>
            <a:r>
              <a:rPr kumimoji="1" lang="ja-JP" altLang="en-US" sz="2400" dirty="0" err="1">
                <a:latin typeface="HG丸ｺﾞｼｯｸM-PRO" panose="020F0600000000000000" pitchFamily="50" charset="-128"/>
                <a:ea typeface="HG丸ｺﾞｼｯｸM-PRO" panose="020F0600000000000000" pitchFamily="50" charset="-128"/>
              </a:rPr>
              <a:t>いきんふせん</a:t>
            </a:r>
            <a:r>
              <a:rPr kumimoji="1" lang="ja-JP" altLang="en-US" sz="2400" dirty="0">
                <a:latin typeface="HG丸ｺﾞｼｯｸM-PRO" panose="020F0600000000000000" pitchFamily="50" charset="-128"/>
                <a:ea typeface="HG丸ｺﾞｼｯｸM-PRO" panose="020F0600000000000000" pitchFamily="50" charset="-128"/>
              </a:rPr>
              <a:t>紙に書いてある文字が、かくれないように注意して はりつけよう！</a:t>
            </a:r>
          </a:p>
        </p:txBody>
      </p:sp>
      <p:sp>
        <p:nvSpPr>
          <p:cNvPr id="4" name="テキスト ボックス 3"/>
          <p:cNvSpPr txBox="1"/>
          <p:nvPr/>
        </p:nvSpPr>
        <p:spPr>
          <a:xfrm>
            <a:off x="1167770" y="1782694"/>
            <a:ext cx="3258453" cy="822305"/>
          </a:xfrm>
          <a:prstGeom prst="ellipse">
            <a:avLst/>
          </a:prstGeom>
          <a:solidFill>
            <a:srgbClr val="FFCC99"/>
          </a:solidFill>
        </p:spPr>
        <p:txBody>
          <a:bodyPr wrap="square" rtlCol="0">
            <a:spAutoFit/>
          </a:bodyPr>
          <a:lstStyle/>
          <a:p>
            <a:pPr algn="ctr">
              <a:spcAft>
                <a:spcPts val="1200"/>
              </a:spcAft>
            </a:pPr>
            <a:r>
              <a:rPr kumimoji="1" lang="ja-JP" altLang="en-US" sz="3200" b="1" dirty="0">
                <a:latin typeface="HG丸ｺﾞｼｯｸM-PRO" panose="020F0600000000000000" pitchFamily="50" charset="-128"/>
                <a:ea typeface="HG丸ｺﾞｼｯｸM-PRO" panose="020F0600000000000000" pitchFamily="50" charset="-128"/>
              </a:rPr>
              <a:t>注意点</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59" y="1474502"/>
            <a:ext cx="862840" cy="1089212"/>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971" y="1782694"/>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10681083" y="4073913"/>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34" name="グループ化 33"/>
          <p:cNvGrpSpPr/>
          <p:nvPr/>
        </p:nvGrpSpPr>
        <p:grpSpPr>
          <a:xfrm>
            <a:off x="9049838" y="3835617"/>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9048392" y="4462239"/>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9938113" y="3845689"/>
            <a:ext cx="710562" cy="390247"/>
            <a:chOff x="9938113" y="3845689"/>
            <a:chExt cx="710562" cy="390247"/>
          </a:xfrm>
        </p:grpSpPr>
        <p:pic>
          <p:nvPicPr>
            <p:cNvPr id="29" name="図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sp>
        <p:nvSpPr>
          <p:cNvPr id="36" name="テキスト ボックス 35"/>
          <p:cNvSpPr txBox="1"/>
          <p:nvPr/>
        </p:nvSpPr>
        <p:spPr>
          <a:xfrm>
            <a:off x="2783549" y="4200039"/>
            <a:ext cx="1223682" cy="276999"/>
          </a:xfrm>
          <a:prstGeom prst="rect">
            <a:avLst/>
          </a:prstGeom>
          <a:noFill/>
        </p:spPr>
        <p:txBody>
          <a:bodyPr wrap="square" rtlCol="0">
            <a:spAutoFit/>
          </a:bodyPr>
          <a:lstStyle/>
          <a:p>
            <a:pPr algn="ctr"/>
            <a:r>
              <a:rPr kumimoji="1" lang="ja-JP" altLang="en-US" sz="1200" dirty="0"/>
              <a:t>そうぞう</a:t>
            </a:r>
          </a:p>
        </p:txBody>
      </p:sp>
      <p:sp>
        <p:nvSpPr>
          <p:cNvPr id="37" name="テキスト ボックス 36"/>
          <p:cNvSpPr txBox="1"/>
          <p:nvPr/>
        </p:nvSpPr>
        <p:spPr>
          <a:xfrm>
            <a:off x="5362687" y="240110"/>
            <a:ext cx="1223682" cy="338554"/>
          </a:xfrm>
          <a:prstGeom prst="rect">
            <a:avLst/>
          </a:prstGeom>
          <a:noFill/>
        </p:spPr>
        <p:txBody>
          <a:bodyPr wrap="square" rtlCol="0">
            <a:spAutoFit/>
          </a:bodyPr>
          <a:lstStyle/>
          <a:p>
            <a:pPr algn="ctr"/>
            <a:r>
              <a:rPr kumimoji="1" lang="ja-JP" altLang="en-US" sz="1600" dirty="0"/>
              <a:t>そうぞう</a:t>
            </a:r>
          </a:p>
        </p:txBody>
      </p:sp>
    </p:spTree>
    <p:extLst>
      <p:ext uri="{BB962C8B-B14F-4D97-AF65-F5344CB8AC3E}">
        <p14:creationId xmlns:p14="http://schemas.microsoft.com/office/powerpoint/2010/main" val="115099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ミクのこころ</a:t>
            </a:r>
            <a:r>
              <a:rPr lang="ja-JP" altLang="en-US" dirty="0"/>
              <a:t>の森を作ろう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7</a:t>
            </a:fld>
            <a:endParaRPr kumimoji="1" lang="ja-JP" altLang="en-US"/>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36" name="図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4158" y="1428510"/>
            <a:ext cx="869489" cy="1098631"/>
          </a:xfrm>
          <a:prstGeom prst="rect">
            <a:avLst/>
          </a:prstGeom>
        </p:spPr>
      </p:pic>
      <p:sp>
        <p:nvSpPr>
          <p:cNvPr id="37" name="テキスト ボックス 36"/>
          <p:cNvSpPr txBox="1"/>
          <p:nvPr/>
        </p:nvSpPr>
        <p:spPr>
          <a:xfrm>
            <a:off x="1637409" y="1602342"/>
            <a:ext cx="9575074" cy="523220"/>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たくさんのミクのこころの木を集めて、森を作ろう！</a:t>
            </a:r>
          </a:p>
        </p:txBody>
      </p:sp>
      <p:pic>
        <p:nvPicPr>
          <p:cNvPr id="6" name="図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7" name="図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spTree>
    <p:extLst>
      <p:ext uri="{BB962C8B-B14F-4D97-AF65-F5344CB8AC3E}">
        <p14:creationId xmlns:p14="http://schemas.microsoft.com/office/powerpoint/2010/main" val="125776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a:t>共感きのこで森をつなげよう</a:t>
            </a:r>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8</a:t>
            </a:fld>
            <a:endParaRPr kumimoji="1" lang="ja-JP" altLang="en-US"/>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36" name="図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4158" y="1438931"/>
            <a:ext cx="869489" cy="1098631"/>
          </a:xfrm>
          <a:prstGeom prst="rect">
            <a:avLst/>
          </a:prstGeom>
        </p:spPr>
      </p:pic>
      <p:sp>
        <p:nvSpPr>
          <p:cNvPr id="37" name="テキスト ボックス 36"/>
          <p:cNvSpPr txBox="1"/>
          <p:nvPr/>
        </p:nvSpPr>
        <p:spPr>
          <a:xfrm>
            <a:off x="1637409" y="1464846"/>
            <a:ext cx="9381430" cy="954107"/>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共感できる </a:t>
            </a:r>
            <a:r>
              <a:rPr kumimoji="1" lang="ja-JP" altLang="en-US" sz="2800" dirty="0" err="1">
                <a:latin typeface="HG丸ｺﾞｼｯｸM-PRO" panose="020F0600000000000000" pitchFamily="50" charset="-128"/>
                <a:ea typeface="HG丸ｺﾞｼｯｸM-PRO" panose="020F0600000000000000" pitchFamily="50" charset="-128"/>
              </a:rPr>
              <a:t>ば</a:t>
            </a:r>
            <a:r>
              <a:rPr kumimoji="1" lang="ja-JP" altLang="en-US" sz="2800" dirty="0">
                <a:latin typeface="HG丸ｺﾞｼｯｸM-PRO" panose="020F0600000000000000" pitchFamily="50" charset="-128"/>
                <a:ea typeface="HG丸ｺﾞｼｯｸM-PRO" panose="020F0600000000000000" pitchFamily="50" charset="-128"/>
              </a:rPr>
              <a:t>いきんふせん紙 の近くに「共感きのこ」を 生やそう！</a:t>
            </a:r>
          </a:p>
        </p:txBody>
      </p:sp>
      <p:pic>
        <p:nvPicPr>
          <p:cNvPr id="6" name="図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7" name="図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自分だけひとりぼっちだ</a:t>
              </a: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a:latin typeface="kawaii手書き文字" panose="02000600000000000000" pitchFamily="2" charset="-128"/>
                  <a:ea typeface="kawaii手書き文字" panose="02000600000000000000" pitchFamily="2" charset="-128"/>
                </a:rPr>
                <a:t>どうせ誰も私を必要としていない</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さびしいよぉ</a:t>
              </a:r>
              <a:r>
                <a:rPr kumimoji="1" lang="en-US" altLang="ja-JP" sz="600" dirty="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a:latin typeface="kawaii手書き文字" panose="02000600000000000000" pitchFamily="2" charset="-128"/>
                  <a:ea typeface="kawaii手書き文字" panose="02000600000000000000" pitchFamily="2" charset="-128"/>
                </a:rPr>
                <a:t>なんで私を入れてくれないの？</a:t>
              </a:r>
            </a:p>
          </p:txBody>
        </p:sp>
      </p:grpSp>
      <p:pic>
        <p:nvPicPr>
          <p:cNvPr id="4" name="図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73854" y="4099478"/>
            <a:ext cx="427436" cy="637107"/>
          </a:xfrm>
          <a:prstGeom prst="rect">
            <a:avLst/>
          </a:prstGeom>
        </p:spPr>
      </p:pic>
      <p:pic>
        <p:nvPicPr>
          <p:cNvPr id="5" name="図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3269828" y="3872291"/>
            <a:ext cx="558936" cy="887506"/>
          </a:xfrm>
          <a:prstGeom prst="rect">
            <a:avLst/>
          </a:prstGeom>
        </p:spPr>
      </p:pic>
      <p:pic>
        <p:nvPicPr>
          <p:cNvPr id="8" name="図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08662" y="3833881"/>
            <a:ext cx="576852" cy="560773"/>
          </a:xfrm>
          <a:prstGeom prst="rect">
            <a:avLst/>
          </a:prstGeom>
        </p:spPr>
      </p:pic>
      <p:pic>
        <p:nvPicPr>
          <p:cNvPr id="9" name="図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41135" y="3884902"/>
            <a:ext cx="496244" cy="699811"/>
          </a:xfrm>
          <a:prstGeom prst="rect">
            <a:avLst/>
          </a:prstGeom>
        </p:spPr>
      </p:pic>
      <p:pic>
        <p:nvPicPr>
          <p:cNvPr id="10" name="図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496406" y="3788170"/>
            <a:ext cx="422667" cy="694551"/>
          </a:xfrm>
          <a:prstGeom prst="rect">
            <a:avLst/>
          </a:prstGeom>
        </p:spPr>
      </p:pic>
      <p:sp>
        <p:nvSpPr>
          <p:cNvPr id="99" name="テキスト ボックス 98"/>
          <p:cNvSpPr txBox="1"/>
          <p:nvPr/>
        </p:nvSpPr>
        <p:spPr>
          <a:xfrm>
            <a:off x="1168273" y="248291"/>
            <a:ext cx="1346327" cy="369332"/>
          </a:xfrm>
          <a:prstGeom prst="rect">
            <a:avLst/>
          </a:prstGeom>
          <a:noFill/>
        </p:spPr>
        <p:txBody>
          <a:bodyPr wrap="square" rtlCol="0">
            <a:spAutoFit/>
          </a:bodyPr>
          <a:lstStyle/>
          <a:p>
            <a:r>
              <a:rPr kumimoji="1" lang="ja-JP" altLang="en-US" dirty="0">
                <a:solidFill>
                  <a:srgbClr val="404040"/>
                </a:solidFill>
              </a:rPr>
              <a:t>きょうかん</a:t>
            </a:r>
          </a:p>
        </p:txBody>
      </p:sp>
      <p:sp>
        <p:nvSpPr>
          <p:cNvPr id="100" name="テキスト ボックス 99"/>
          <p:cNvSpPr txBox="1"/>
          <p:nvPr/>
        </p:nvSpPr>
        <p:spPr>
          <a:xfrm>
            <a:off x="1577600" y="1349370"/>
            <a:ext cx="1057671" cy="276999"/>
          </a:xfrm>
          <a:prstGeom prst="rect">
            <a:avLst/>
          </a:prstGeom>
          <a:noFill/>
        </p:spPr>
        <p:txBody>
          <a:bodyPr wrap="square" rtlCol="0">
            <a:spAutoFit/>
          </a:bodyPr>
          <a:lstStyle/>
          <a:p>
            <a:pPr algn="ctr"/>
            <a:r>
              <a:rPr kumimoji="1" lang="ja-JP" altLang="en-US" sz="1200" dirty="0"/>
              <a:t>きょうかん</a:t>
            </a:r>
          </a:p>
        </p:txBody>
      </p:sp>
      <p:sp>
        <p:nvSpPr>
          <p:cNvPr id="101" name="テキスト ボックス 100"/>
          <p:cNvSpPr txBox="1"/>
          <p:nvPr/>
        </p:nvSpPr>
        <p:spPr>
          <a:xfrm>
            <a:off x="8196584" y="1349370"/>
            <a:ext cx="1057671" cy="276999"/>
          </a:xfrm>
          <a:prstGeom prst="rect">
            <a:avLst/>
          </a:prstGeom>
          <a:noFill/>
        </p:spPr>
        <p:txBody>
          <a:bodyPr wrap="square" rtlCol="0">
            <a:spAutoFit/>
          </a:bodyPr>
          <a:lstStyle/>
          <a:p>
            <a:pPr algn="ctr"/>
            <a:r>
              <a:rPr kumimoji="1" lang="ja-JP" altLang="en-US" sz="1200" dirty="0"/>
              <a:t>きょうかん</a:t>
            </a:r>
          </a:p>
        </p:txBody>
      </p:sp>
    </p:spTree>
    <p:extLst>
      <p:ext uri="{BB962C8B-B14F-4D97-AF65-F5344CB8AC3E}">
        <p14:creationId xmlns:p14="http://schemas.microsoft.com/office/powerpoint/2010/main" val="33356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「マザーツリー」</a:t>
            </a:r>
            <a:r>
              <a:rPr kumimoji="1" lang="ja-JP" altLang="en-US" sz="3600" dirty="0"/>
              <a:t>スザンヌ・シマード</a:t>
            </a:r>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9</a:t>
            </a:fld>
            <a:endParaRPr kumimoji="1" lang="ja-JP" altLang="en-US"/>
          </a:p>
        </p:txBody>
      </p:sp>
      <p:sp>
        <p:nvSpPr>
          <p:cNvPr id="4" name="テキスト ボックス 3"/>
          <p:cNvSpPr txBox="1"/>
          <p:nvPr/>
        </p:nvSpPr>
        <p:spPr>
          <a:xfrm>
            <a:off x="188259" y="4654089"/>
            <a:ext cx="3281084" cy="977191"/>
          </a:xfrm>
          <a:prstGeom prst="rect">
            <a:avLst/>
          </a:prstGeom>
          <a:noFill/>
        </p:spPr>
        <p:txBody>
          <a:bodyPr wrap="square" rtlCol="0">
            <a:spAutoFit/>
          </a:bodyPr>
          <a:lstStyle/>
          <a:p>
            <a:pPr algn="ctr">
              <a:lnSpc>
                <a:spcPct val="150000"/>
              </a:lnSpc>
            </a:pPr>
            <a:r>
              <a:rPr kumimoji="1" lang="ja-JP" altLang="en-US" sz="2000" b="1" dirty="0">
                <a:latin typeface="+mn-ea"/>
              </a:rPr>
              <a:t>スザンヌ・シマードさん</a:t>
            </a:r>
            <a:endParaRPr kumimoji="1" lang="en-US" altLang="ja-JP" sz="2000" b="1" dirty="0">
              <a:latin typeface="+mn-ea"/>
            </a:endParaRPr>
          </a:p>
          <a:p>
            <a:pPr algn="ctr">
              <a:lnSpc>
                <a:spcPct val="150000"/>
              </a:lnSpc>
            </a:pPr>
            <a:r>
              <a:rPr kumimoji="1" lang="ja-JP" altLang="en-US" sz="2000" b="1" dirty="0">
                <a:latin typeface="+mn-ea"/>
              </a:rPr>
              <a:t>（カナダの森林生態学者）</a:t>
            </a:r>
          </a:p>
        </p:txBody>
      </p:sp>
      <p:grpSp>
        <p:nvGrpSpPr>
          <p:cNvPr id="7" name="グループ化 6"/>
          <p:cNvGrpSpPr/>
          <p:nvPr/>
        </p:nvGrpSpPr>
        <p:grpSpPr>
          <a:xfrm>
            <a:off x="3467269" y="1587581"/>
            <a:ext cx="8527507" cy="4604807"/>
            <a:chOff x="4367820" y="1801331"/>
            <a:chExt cx="7183205" cy="4283481"/>
          </a:xfrm>
        </p:grpSpPr>
        <p:sp>
          <p:nvSpPr>
            <p:cNvPr id="5" name="正方形/長方形 4"/>
            <p:cNvSpPr/>
            <p:nvPr/>
          </p:nvSpPr>
          <p:spPr>
            <a:xfrm>
              <a:off x="4740518" y="1801331"/>
              <a:ext cx="6810507" cy="4178067"/>
            </a:xfrm>
            <a:prstGeom prst="rect">
              <a:avLst/>
            </a:prstGeom>
          </p:spPr>
          <p:txBody>
            <a:bodyPr wrap="square">
              <a:spAutoFit/>
            </a:bodyPr>
            <a:lstStyle/>
            <a:p>
              <a:pPr>
                <a:lnSpc>
                  <a:spcPts val="3200"/>
                </a:lnSpc>
              </a:pPr>
              <a:r>
                <a:rPr lang="ja-JP" altLang="en-US" sz="2200" b="1" dirty="0"/>
                <a:t>植物には互いの強みと弱みがわかり、実に優雅に与え合い、受け取り合って、見事にバランスの取れた状態をつくり出す。</a:t>
              </a:r>
              <a:r>
                <a:rPr lang="ja-JP" altLang="en-US" sz="2200" dirty="0"/>
                <a:t>菜園というシンプルな美しさのなかにもそのバランスを見いだすことができる。そして複雑なアリ社会のなかにも。複雑さのなかに、互いを結びつけ合う行動のなかに、すべてが一つになった全体のなかに、美しさがある。</a:t>
              </a:r>
              <a:r>
                <a:rPr lang="ja-JP" altLang="en-US" sz="2200" b="1" dirty="0">
                  <a:solidFill>
                    <a:srgbClr val="FF0000"/>
                  </a:solidFill>
                </a:rPr>
                <a:t>これは私たち自身にも言えることだ ── 一人でする行動のなかにも、他者とともにする行動のなかにも。私たちの根や組織もまた、交じり合い、絡み合って、互いに近づいては離れ、そうしてそれを無数のさりげない瞬間に繰り返す。</a:t>
              </a:r>
            </a:p>
          </p:txBody>
        </p:sp>
        <p:sp>
          <p:nvSpPr>
            <p:cNvPr id="6" name="正方形/長方形 5"/>
            <p:cNvSpPr/>
            <p:nvPr/>
          </p:nvSpPr>
          <p:spPr>
            <a:xfrm>
              <a:off x="4367820" y="1801331"/>
              <a:ext cx="322730" cy="4283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8" name="Picture 4" descr="Suzanne Simard: Finding the Mother Tree - Lacuna Magaz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5689" y="1957550"/>
            <a:ext cx="3007781" cy="271338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826959" y="5761647"/>
            <a:ext cx="5772211" cy="323165"/>
          </a:xfrm>
          <a:prstGeom prst="rect">
            <a:avLst/>
          </a:prstGeom>
          <a:noFill/>
        </p:spPr>
        <p:txBody>
          <a:bodyPr wrap="square" rtlCol="0">
            <a:spAutoFit/>
          </a:bodyPr>
          <a:lstStyle/>
          <a:p>
            <a:r>
              <a:rPr kumimoji="1" lang="ja-JP" altLang="en-US" sz="1500" dirty="0"/>
              <a:t>「マザーツリー 森に隠された「知性」をめぐる冒険」より</a:t>
            </a:r>
          </a:p>
        </p:txBody>
      </p:sp>
      <p:sp>
        <p:nvSpPr>
          <p:cNvPr id="10" name="テキスト ボックス 9"/>
          <p:cNvSpPr txBox="1"/>
          <p:nvPr/>
        </p:nvSpPr>
        <p:spPr>
          <a:xfrm>
            <a:off x="1296915" y="5038523"/>
            <a:ext cx="2170354" cy="276999"/>
          </a:xfrm>
          <a:prstGeom prst="rect">
            <a:avLst/>
          </a:prstGeom>
          <a:noFill/>
        </p:spPr>
        <p:txBody>
          <a:bodyPr wrap="square" rtlCol="0">
            <a:spAutoFit/>
          </a:bodyPr>
          <a:lstStyle/>
          <a:p>
            <a:pPr algn="ctr"/>
            <a:r>
              <a:rPr kumimoji="1" lang="ja-JP" altLang="en-US" sz="1200" dirty="0"/>
              <a:t>しん</a:t>
            </a:r>
            <a:r>
              <a:rPr kumimoji="1" lang="ja-JP" altLang="en-US" sz="1200" dirty="0" err="1"/>
              <a:t>りんせ</a:t>
            </a:r>
            <a:r>
              <a:rPr kumimoji="1" lang="ja-JP" altLang="en-US" sz="1200" dirty="0"/>
              <a:t>いたいがくしゃ</a:t>
            </a:r>
          </a:p>
        </p:txBody>
      </p:sp>
      <p:sp>
        <p:nvSpPr>
          <p:cNvPr id="11" name="テキスト ボックス 10"/>
          <p:cNvSpPr txBox="1"/>
          <p:nvPr/>
        </p:nvSpPr>
        <p:spPr>
          <a:xfrm>
            <a:off x="3800065" y="1480005"/>
            <a:ext cx="1000535" cy="246221"/>
          </a:xfrm>
          <a:prstGeom prst="rect">
            <a:avLst/>
          </a:prstGeom>
          <a:noFill/>
        </p:spPr>
        <p:txBody>
          <a:bodyPr wrap="square" rtlCol="0">
            <a:spAutoFit/>
          </a:bodyPr>
          <a:lstStyle/>
          <a:p>
            <a:pPr algn="ctr"/>
            <a:r>
              <a:rPr kumimoji="1" lang="ja-JP" altLang="en-US" sz="1000" dirty="0" err="1"/>
              <a:t>しょく</a:t>
            </a:r>
            <a:r>
              <a:rPr kumimoji="1" lang="ja-JP" altLang="en-US" sz="1000" dirty="0"/>
              <a:t>ぶつ</a:t>
            </a:r>
          </a:p>
        </p:txBody>
      </p:sp>
      <p:sp>
        <p:nvSpPr>
          <p:cNvPr id="12" name="テキスト ボックス 11"/>
          <p:cNvSpPr txBox="1"/>
          <p:nvPr/>
        </p:nvSpPr>
        <p:spPr>
          <a:xfrm>
            <a:off x="4975411" y="1480005"/>
            <a:ext cx="540000" cy="246221"/>
          </a:xfrm>
          <a:prstGeom prst="rect">
            <a:avLst/>
          </a:prstGeom>
          <a:noFill/>
        </p:spPr>
        <p:txBody>
          <a:bodyPr wrap="square" rtlCol="0">
            <a:spAutoFit/>
          </a:bodyPr>
          <a:lstStyle/>
          <a:p>
            <a:pPr algn="ctr"/>
            <a:r>
              <a:rPr kumimoji="1" lang="ja-JP" altLang="en-US" sz="1000" dirty="0"/>
              <a:t>たが</a:t>
            </a:r>
          </a:p>
        </p:txBody>
      </p:sp>
      <p:sp>
        <p:nvSpPr>
          <p:cNvPr id="13" name="テキスト ボックス 12"/>
          <p:cNvSpPr txBox="1"/>
          <p:nvPr/>
        </p:nvSpPr>
        <p:spPr>
          <a:xfrm>
            <a:off x="5843033" y="1480005"/>
            <a:ext cx="540000" cy="246221"/>
          </a:xfrm>
          <a:prstGeom prst="rect">
            <a:avLst/>
          </a:prstGeom>
          <a:noFill/>
        </p:spPr>
        <p:txBody>
          <a:bodyPr wrap="square" rtlCol="0">
            <a:spAutoFit/>
          </a:bodyPr>
          <a:lstStyle/>
          <a:p>
            <a:pPr algn="ctr"/>
            <a:r>
              <a:rPr kumimoji="1" lang="ja-JP" altLang="en-US" sz="1000" dirty="0"/>
              <a:t>つよ</a:t>
            </a:r>
          </a:p>
        </p:txBody>
      </p:sp>
      <p:sp>
        <p:nvSpPr>
          <p:cNvPr id="14" name="テキスト ボックス 13"/>
          <p:cNvSpPr txBox="1"/>
          <p:nvPr/>
        </p:nvSpPr>
        <p:spPr>
          <a:xfrm>
            <a:off x="6683956" y="1480005"/>
            <a:ext cx="540000" cy="246221"/>
          </a:xfrm>
          <a:prstGeom prst="rect">
            <a:avLst/>
          </a:prstGeom>
          <a:noFill/>
        </p:spPr>
        <p:txBody>
          <a:bodyPr wrap="square" rtlCol="0">
            <a:spAutoFit/>
          </a:bodyPr>
          <a:lstStyle/>
          <a:p>
            <a:pPr algn="ctr"/>
            <a:r>
              <a:rPr kumimoji="1" lang="ja-JP" altLang="en-US" sz="1000" dirty="0"/>
              <a:t>よわ</a:t>
            </a:r>
          </a:p>
        </p:txBody>
      </p:sp>
      <p:sp>
        <p:nvSpPr>
          <p:cNvPr id="15" name="テキスト ボックス 14"/>
          <p:cNvSpPr txBox="1"/>
          <p:nvPr/>
        </p:nvSpPr>
        <p:spPr>
          <a:xfrm>
            <a:off x="8622156" y="1480005"/>
            <a:ext cx="540000" cy="246221"/>
          </a:xfrm>
          <a:prstGeom prst="rect">
            <a:avLst/>
          </a:prstGeom>
          <a:noFill/>
        </p:spPr>
        <p:txBody>
          <a:bodyPr wrap="square" rtlCol="0">
            <a:spAutoFit/>
          </a:bodyPr>
          <a:lstStyle/>
          <a:p>
            <a:pPr algn="ctr"/>
            <a:r>
              <a:rPr kumimoji="1" lang="ja-JP" altLang="en-US" sz="1000" dirty="0"/>
              <a:t>じつ</a:t>
            </a:r>
          </a:p>
        </p:txBody>
      </p:sp>
      <p:sp>
        <p:nvSpPr>
          <p:cNvPr id="16" name="テキスト ボックス 15"/>
          <p:cNvSpPr txBox="1"/>
          <p:nvPr/>
        </p:nvSpPr>
        <p:spPr>
          <a:xfrm>
            <a:off x="9206331" y="1480005"/>
            <a:ext cx="720000" cy="246221"/>
          </a:xfrm>
          <a:prstGeom prst="rect">
            <a:avLst/>
          </a:prstGeom>
          <a:noFill/>
        </p:spPr>
        <p:txBody>
          <a:bodyPr wrap="square" rtlCol="0">
            <a:spAutoFit/>
          </a:bodyPr>
          <a:lstStyle/>
          <a:p>
            <a:pPr algn="ctr"/>
            <a:r>
              <a:rPr kumimoji="1" lang="ja-JP" altLang="en-US" sz="1000" dirty="0"/>
              <a:t>ゆうが</a:t>
            </a:r>
          </a:p>
        </p:txBody>
      </p:sp>
      <p:sp>
        <p:nvSpPr>
          <p:cNvPr id="17" name="テキスト ボックス 16"/>
          <p:cNvSpPr txBox="1"/>
          <p:nvPr/>
        </p:nvSpPr>
        <p:spPr>
          <a:xfrm>
            <a:off x="10032928" y="1480005"/>
            <a:ext cx="540000" cy="246221"/>
          </a:xfrm>
          <a:prstGeom prst="rect">
            <a:avLst/>
          </a:prstGeom>
          <a:noFill/>
        </p:spPr>
        <p:txBody>
          <a:bodyPr wrap="square" rtlCol="0">
            <a:spAutoFit/>
          </a:bodyPr>
          <a:lstStyle/>
          <a:p>
            <a:pPr algn="ctr"/>
            <a:r>
              <a:rPr kumimoji="1" lang="ja-JP" altLang="en-US" sz="1000" dirty="0"/>
              <a:t>あた</a:t>
            </a:r>
          </a:p>
        </p:txBody>
      </p:sp>
      <p:sp>
        <p:nvSpPr>
          <p:cNvPr id="18" name="テキスト ボックス 17"/>
          <p:cNvSpPr txBox="1"/>
          <p:nvPr/>
        </p:nvSpPr>
        <p:spPr>
          <a:xfrm>
            <a:off x="10664187" y="1480005"/>
            <a:ext cx="360000" cy="246221"/>
          </a:xfrm>
          <a:prstGeom prst="rect">
            <a:avLst/>
          </a:prstGeom>
          <a:noFill/>
        </p:spPr>
        <p:txBody>
          <a:bodyPr wrap="square" rtlCol="0">
            <a:spAutoFit/>
          </a:bodyPr>
          <a:lstStyle/>
          <a:p>
            <a:pPr algn="ctr"/>
            <a:r>
              <a:rPr kumimoji="1" lang="ja-JP" altLang="en-US" sz="1000" dirty="0"/>
              <a:t>あ</a:t>
            </a:r>
          </a:p>
        </p:txBody>
      </p:sp>
      <p:sp>
        <p:nvSpPr>
          <p:cNvPr id="19" name="テキスト ボックス 18"/>
          <p:cNvSpPr txBox="1"/>
          <p:nvPr/>
        </p:nvSpPr>
        <p:spPr>
          <a:xfrm>
            <a:off x="11495027" y="1480005"/>
            <a:ext cx="360000" cy="246221"/>
          </a:xfrm>
          <a:prstGeom prst="rect">
            <a:avLst/>
          </a:prstGeom>
          <a:noFill/>
        </p:spPr>
        <p:txBody>
          <a:bodyPr wrap="square" rtlCol="0">
            <a:spAutoFit/>
          </a:bodyPr>
          <a:lstStyle/>
          <a:p>
            <a:pPr algn="ctr"/>
            <a:r>
              <a:rPr kumimoji="1" lang="ja-JP" altLang="en-US" sz="1000" dirty="0"/>
              <a:t>う</a:t>
            </a:r>
          </a:p>
        </p:txBody>
      </p:sp>
      <p:sp>
        <p:nvSpPr>
          <p:cNvPr id="20" name="テキスト ボックス 19"/>
          <p:cNvSpPr txBox="1"/>
          <p:nvPr/>
        </p:nvSpPr>
        <p:spPr>
          <a:xfrm>
            <a:off x="4219650" y="1920130"/>
            <a:ext cx="360000" cy="246221"/>
          </a:xfrm>
          <a:prstGeom prst="rect">
            <a:avLst/>
          </a:prstGeom>
          <a:noFill/>
        </p:spPr>
        <p:txBody>
          <a:bodyPr wrap="square" rtlCol="0">
            <a:spAutoFit/>
          </a:bodyPr>
          <a:lstStyle/>
          <a:p>
            <a:pPr algn="ctr"/>
            <a:r>
              <a:rPr kumimoji="1" lang="ja-JP" altLang="en-US" sz="1000" dirty="0"/>
              <a:t>と</a:t>
            </a:r>
          </a:p>
        </p:txBody>
      </p:sp>
      <p:sp>
        <p:nvSpPr>
          <p:cNvPr id="21" name="テキスト ボックス 20"/>
          <p:cNvSpPr txBox="1"/>
          <p:nvPr/>
        </p:nvSpPr>
        <p:spPr>
          <a:xfrm>
            <a:off x="4781964" y="1906682"/>
            <a:ext cx="360000" cy="246221"/>
          </a:xfrm>
          <a:prstGeom prst="rect">
            <a:avLst/>
          </a:prstGeom>
          <a:noFill/>
        </p:spPr>
        <p:txBody>
          <a:bodyPr wrap="square" rtlCol="0">
            <a:spAutoFit/>
          </a:bodyPr>
          <a:lstStyle/>
          <a:p>
            <a:pPr algn="ctr"/>
            <a:r>
              <a:rPr kumimoji="1" lang="ja-JP" altLang="en-US" sz="1000" dirty="0"/>
              <a:t>あ</a:t>
            </a:r>
          </a:p>
        </p:txBody>
      </p:sp>
      <p:sp>
        <p:nvSpPr>
          <p:cNvPr id="22" name="テキスト ボックス 21"/>
          <p:cNvSpPr txBox="1"/>
          <p:nvPr/>
        </p:nvSpPr>
        <p:spPr>
          <a:xfrm>
            <a:off x="5850925" y="1918072"/>
            <a:ext cx="720000" cy="246221"/>
          </a:xfrm>
          <a:prstGeom prst="rect">
            <a:avLst/>
          </a:prstGeom>
          <a:noFill/>
        </p:spPr>
        <p:txBody>
          <a:bodyPr wrap="square" rtlCol="0">
            <a:spAutoFit/>
          </a:bodyPr>
          <a:lstStyle/>
          <a:p>
            <a:pPr algn="ctr"/>
            <a:r>
              <a:rPr kumimoji="1" lang="ja-JP" altLang="en-US" sz="1000" dirty="0"/>
              <a:t>みごと</a:t>
            </a:r>
          </a:p>
        </p:txBody>
      </p:sp>
      <p:sp>
        <p:nvSpPr>
          <p:cNvPr id="23" name="テキスト ボックス 22"/>
          <p:cNvSpPr txBox="1"/>
          <p:nvPr/>
        </p:nvSpPr>
        <p:spPr>
          <a:xfrm>
            <a:off x="8107213" y="1906681"/>
            <a:ext cx="360000" cy="246221"/>
          </a:xfrm>
          <a:prstGeom prst="rect">
            <a:avLst/>
          </a:prstGeom>
          <a:noFill/>
        </p:spPr>
        <p:txBody>
          <a:bodyPr wrap="square" rtlCol="0">
            <a:spAutoFit/>
          </a:bodyPr>
          <a:lstStyle/>
          <a:p>
            <a:pPr algn="ctr"/>
            <a:r>
              <a:rPr kumimoji="1" lang="ja-JP" altLang="en-US" sz="1000" dirty="0"/>
              <a:t>と</a:t>
            </a:r>
          </a:p>
        </p:txBody>
      </p:sp>
      <p:sp>
        <p:nvSpPr>
          <p:cNvPr id="24" name="テキスト ボックス 23"/>
          <p:cNvSpPr txBox="1"/>
          <p:nvPr/>
        </p:nvSpPr>
        <p:spPr>
          <a:xfrm>
            <a:off x="8839193" y="1906680"/>
            <a:ext cx="1000535" cy="246221"/>
          </a:xfrm>
          <a:prstGeom prst="rect">
            <a:avLst/>
          </a:prstGeom>
          <a:noFill/>
        </p:spPr>
        <p:txBody>
          <a:bodyPr wrap="square" rtlCol="0">
            <a:spAutoFit/>
          </a:bodyPr>
          <a:lstStyle/>
          <a:p>
            <a:pPr algn="ctr"/>
            <a:r>
              <a:rPr kumimoji="1" lang="ja-JP" altLang="en-US" sz="1000" dirty="0" err="1"/>
              <a:t>じょ</a:t>
            </a:r>
            <a:r>
              <a:rPr kumimoji="1" lang="ja-JP" altLang="en-US" sz="1000" dirty="0"/>
              <a:t>うたい</a:t>
            </a:r>
          </a:p>
        </p:txBody>
      </p:sp>
      <p:sp>
        <p:nvSpPr>
          <p:cNvPr id="25" name="テキスト ボックス 24"/>
          <p:cNvSpPr txBox="1"/>
          <p:nvPr/>
        </p:nvSpPr>
        <p:spPr>
          <a:xfrm>
            <a:off x="10664187" y="1921513"/>
            <a:ext cx="360000" cy="246221"/>
          </a:xfrm>
          <a:prstGeom prst="rect">
            <a:avLst/>
          </a:prstGeom>
          <a:noFill/>
        </p:spPr>
        <p:txBody>
          <a:bodyPr wrap="square" rtlCol="0">
            <a:spAutoFit/>
          </a:bodyPr>
          <a:lstStyle/>
          <a:p>
            <a:pPr algn="ctr"/>
            <a:r>
              <a:rPr kumimoji="1" lang="ja-JP" altLang="en-US" sz="1000" dirty="0"/>
              <a:t>だ</a:t>
            </a:r>
          </a:p>
        </p:txBody>
      </p:sp>
      <p:sp>
        <p:nvSpPr>
          <p:cNvPr id="26" name="テキスト ボックス 25"/>
          <p:cNvSpPr txBox="1"/>
          <p:nvPr/>
        </p:nvSpPr>
        <p:spPr>
          <a:xfrm>
            <a:off x="11405027" y="1906679"/>
            <a:ext cx="540000" cy="246221"/>
          </a:xfrm>
          <a:prstGeom prst="rect">
            <a:avLst/>
          </a:prstGeom>
          <a:noFill/>
        </p:spPr>
        <p:txBody>
          <a:bodyPr wrap="square" rtlCol="0">
            <a:spAutoFit/>
          </a:bodyPr>
          <a:lstStyle/>
          <a:p>
            <a:pPr algn="ctr"/>
            <a:r>
              <a:rPr kumimoji="1" lang="ja-JP" altLang="en-US" sz="1000" dirty="0"/>
              <a:t>さい</a:t>
            </a:r>
          </a:p>
        </p:txBody>
      </p:sp>
      <p:sp>
        <p:nvSpPr>
          <p:cNvPr id="27" name="テキスト ボックス 26"/>
          <p:cNvSpPr txBox="1"/>
          <p:nvPr/>
        </p:nvSpPr>
        <p:spPr>
          <a:xfrm>
            <a:off x="3859650" y="2300821"/>
            <a:ext cx="540000" cy="246221"/>
          </a:xfrm>
          <a:prstGeom prst="rect">
            <a:avLst/>
          </a:prstGeom>
          <a:noFill/>
        </p:spPr>
        <p:txBody>
          <a:bodyPr wrap="square" rtlCol="0">
            <a:spAutoFit/>
          </a:bodyPr>
          <a:lstStyle/>
          <a:p>
            <a:pPr algn="ctr"/>
            <a:r>
              <a:rPr kumimoji="1" lang="ja-JP" altLang="en-US" sz="1000" dirty="0"/>
              <a:t>えん</a:t>
            </a:r>
          </a:p>
        </p:txBody>
      </p:sp>
      <p:sp>
        <p:nvSpPr>
          <p:cNvPr id="28" name="テキスト ボックス 27"/>
          <p:cNvSpPr txBox="1"/>
          <p:nvPr/>
        </p:nvSpPr>
        <p:spPr>
          <a:xfrm>
            <a:off x="6282480" y="2300820"/>
            <a:ext cx="720000" cy="246221"/>
          </a:xfrm>
          <a:prstGeom prst="rect">
            <a:avLst/>
          </a:prstGeom>
          <a:noFill/>
        </p:spPr>
        <p:txBody>
          <a:bodyPr wrap="square" rtlCol="0">
            <a:spAutoFit/>
          </a:bodyPr>
          <a:lstStyle/>
          <a:p>
            <a:pPr algn="ctr"/>
            <a:r>
              <a:rPr kumimoji="1" lang="ja-JP" altLang="en-US" sz="1000" dirty="0"/>
              <a:t>うつく</a:t>
            </a:r>
          </a:p>
        </p:txBody>
      </p:sp>
      <p:sp>
        <p:nvSpPr>
          <p:cNvPr id="29" name="テキスト ボックス 28"/>
          <p:cNvSpPr txBox="1"/>
          <p:nvPr/>
        </p:nvSpPr>
        <p:spPr>
          <a:xfrm>
            <a:off x="10664187" y="2300820"/>
            <a:ext cx="360000" cy="246221"/>
          </a:xfrm>
          <a:prstGeom prst="rect">
            <a:avLst/>
          </a:prstGeom>
          <a:noFill/>
        </p:spPr>
        <p:txBody>
          <a:bodyPr wrap="square" rtlCol="0">
            <a:spAutoFit/>
          </a:bodyPr>
          <a:lstStyle/>
          <a:p>
            <a:pPr algn="ctr"/>
            <a:r>
              <a:rPr kumimoji="1" lang="ja-JP" altLang="en-US" sz="1000" dirty="0"/>
              <a:t>み</a:t>
            </a:r>
          </a:p>
        </p:txBody>
      </p:sp>
      <p:sp>
        <p:nvSpPr>
          <p:cNvPr id="30" name="テキスト ボックス 29"/>
          <p:cNvSpPr txBox="1"/>
          <p:nvPr/>
        </p:nvSpPr>
        <p:spPr>
          <a:xfrm>
            <a:off x="6718842" y="2698388"/>
            <a:ext cx="720000" cy="246221"/>
          </a:xfrm>
          <a:prstGeom prst="rect">
            <a:avLst/>
          </a:prstGeom>
          <a:noFill/>
        </p:spPr>
        <p:txBody>
          <a:bodyPr wrap="square" rtlCol="0">
            <a:spAutoFit/>
          </a:bodyPr>
          <a:lstStyle/>
          <a:p>
            <a:pPr algn="ctr"/>
            <a:r>
              <a:rPr kumimoji="1" lang="ja-JP" altLang="en-US" sz="1000" dirty="0"/>
              <a:t>ふくざつ</a:t>
            </a:r>
          </a:p>
        </p:txBody>
      </p:sp>
      <p:sp>
        <p:nvSpPr>
          <p:cNvPr id="31" name="テキスト ボックス 30"/>
          <p:cNvSpPr txBox="1"/>
          <p:nvPr/>
        </p:nvSpPr>
        <p:spPr>
          <a:xfrm>
            <a:off x="8087968" y="2698387"/>
            <a:ext cx="720000" cy="246221"/>
          </a:xfrm>
          <a:prstGeom prst="rect">
            <a:avLst/>
          </a:prstGeom>
          <a:noFill/>
        </p:spPr>
        <p:txBody>
          <a:bodyPr wrap="square" rtlCol="0">
            <a:spAutoFit/>
          </a:bodyPr>
          <a:lstStyle/>
          <a:p>
            <a:pPr algn="ctr"/>
            <a:r>
              <a:rPr kumimoji="1" lang="ja-JP" altLang="en-US" sz="1000" dirty="0"/>
              <a:t>しゃかい</a:t>
            </a:r>
          </a:p>
        </p:txBody>
      </p:sp>
      <p:sp>
        <p:nvSpPr>
          <p:cNvPr id="32" name="テキスト ボックス 31"/>
          <p:cNvSpPr txBox="1"/>
          <p:nvPr/>
        </p:nvSpPr>
        <p:spPr>
          <a:xfrm>
            <a:off x="10357975" y="2710905"/>
            <a:ext cx="720000" cy="246221"/>
          </a:xfrm>
          <a:prstGeom prst="rect">
            <a:avLst/>
          </a:prstGeom>
          <a:noFill/>
        </p:spPr>
        <p:txBody>
          <a:bodyPr wrap="square" rtlCol="0">
            <a:spAutoFit/>
          </a:bodyPr>
          <a:lstStyle/>
          <a:p>
            <a:pPr algn="ctr"/>
            <a:r>
              <a:rPr kumimoji="1" lang="ja-JP" altLang="en-US" sz="1000" dirty="0"/>
              <a:t>ふくざつ</a:t>
            </a:r>
          </a:p>
        </p:txBody>
      </p:sp>
      <p:sp>
        <p:nvSpPr>
          <p:cNvPr id="33" name="テキスト ボックス 32"/>
          <p:cNvSpPr txBox="1"/>
          <p:nvPr/>
        </p:nvSpPr>
        <p:spPr>
          <a:xfrm>
            <a:off x="4732305" y="3096032"/>
            <a:ext cx="540000" cy="246221"/>
          </a:xfrm>
          <a:prstGeom prst="rect">
            <a:avLst/>
          </a:prstGeom>
          <a:noFill/>
        </p:spPr>
        <p:txBody>
          <a:bodyPr wrap="square" rtlCol="0">
            <a:spAutoFit/>
          </a:bodyPr>
          <a:lstStyle/>
          <a:p>
            <a:pPr algn="ctr"/>
            <a:r>
              <a:rPr kumimoji="1" lang="ja-JP" altLang="en-US" sz="1000" dirty="0"/>
              <a:t>たが</a:t>
            </a:r>
          </a:p>
        </p:txBody>
      </p:sp>
      <p:sp>
        <p:nvSpPr>
          <p:cNvPr id="34" name="テキスト ボックス 33"/>
          <p:cNvSpPr txBox="1"/>
          <p:nvPr/>
        </p:nvSpPr>
        <p:spPr>
          <a:xfrm>
            <a:off x="5554894" y="3096032"/>
            <a:ext cx="540000" cy="246221"/>
          </a:xfrm>
          <a:prstGeom prst="rect">
            <a:avLst/>
          </a:prstGeom>
          <a:noFill/>
        </p:spPr>
        <p:txBody>
          <a:bodyPr wrap="square" rtlCol="0">
            <a:spAutoFit/>
          </a:bodyPr>
          <a:lstStyle/>
          <a:p>
            <a:pPr algn="ctr"/>
            <a:r>
              <a:rPr kumimoji="1" lang="ja-JP" altLang="en-US" sz="1000" dirty="0"/>
              <a:t>むす</a:t>
            </a:r>
          </a:p>
        </p:txBody>
      </p:sp>
      <p:sp>
        <p:nvSpPr>
          <p:cNvPr id="35" name="テキスト ボックス 34"/>
          <p:cNvSpPr txBox="1"/>
          <p:nvPr/>
        </p:nvSpPr>
        <p:spPr>
          <a:xfrm>
            <a:off x="7266663" y="3096114"/>
            <a:ext cx="720000" cy="246221"/>
          </a:xfrm>
          <a:prstGeom prst="rect">
            <a:avLst/>
          </a:prstGeom>
          <a:noFill/>
        </p:spPr>
        <p:txBody>
          <a:bodyPr wrap="square" rtlCol="0">
            <a:spAutoFit/>
          </a:bodyPr>
          <a:lstStyle/>
          <a:p>
            <a:pPr algn="ctr"/>
            <a:r>
              <a:rPr kumimoji="1" lang="ja-JP" altLang="en-US" sz="1000" dirty="0"/>
              <a:t>こうどう</a:t>
            </a:r>
          </a:p>
        </p:txBody>
      </p:sp>
      <p:sp>
        <p:nvSpPr>
          <p:cNvPr id="36" name="テキスト ボックス 35"/>
          <p:cNvSpPr txBox="1"/>
          <p:nvPr/>
        </p:nvSpPr>
        <p:spPr>
          <a:xfrm>
            <a:off x="6760509" y="3121635"/>
            <a:ext cx="360000" cy="246221"/>
          </a:xfrm>
          <a:prstGeom prst="rect">
            <a:avLst/>
          </a:prstGeom>
          <a:noFill/>
        </p:spPr>
        <p:txBody>
          <a:bodyPr wrap="square" rtlCol="0">
            <a:spAutoFit/>
          </a:bodyPr>
          <a:lstStyle/>
          <a:p>
            <a:pPr algn="ctr"/>
            <a:r>
              <a:rPr kumimoji="1" lang="ja-JP" altLang="en-US" sz="1000" dirty="0"/>
              <a:t>あ</a:t>
            </a:r>
          </a:p>
        </p:txBody>
      </p:sp>
      <p:sp>
        <p:nvSpPr>
          <p:cNvPr id="37" name="テキスト ボックス 36"/>
          <p:cNvSpPr txBox="1"/>
          <p:nvPr/>
        </p:nvSpPr>
        <p:spPr>
          <a:xfrm>
            <a:off x="10303046" y="3144587"/>
            <a:ext cx="540000" cy="246221"/>
          </a:xfrm>
          <a:prstGeom prst="rect">
            <a:avLst/>
          </a:prstGeom>
          <a:noFill/>
        </p:spPr>
        <p:txBody>
          <a:bodyPr wrap="square" rtlCol="0">
            <a:spAutoFit/>
          </a:bodyPr>
          <a:lstStyle/>
          <a:p>
            <a:pPr algn="ctr"/>
            <a:r>
              <a:rPr kumimoji="1" lang="ja-JP" altLang="en-US" sz="1000" dirty="0"/>
              <a:t>ひと</a:t>
            </a:r>
          </a:p>
        </p:txBody>
      </p:sp>
      <p:sp>
        <p:nvSpPr>
          <p:cNvPr id="38" name="テキスト ボックス 37"/>
          <p:cNvSpPr txBox="1"/>
          <p:nvPr/>
        </p:nvSpPr>
        <p:spPr>
          <a:xfrm>
            <a:off x="4205313" y="3534099"/>
            <a:ext cx="720000" cy="246221"/>
          </a:xfrm>
          <a:prstGeom prst="rect">
            <a:avLst/>
          </a:prstGeom>
          <a:noFill/>
        </p:spPr>
        <p:txBody>
          <a:bodyPr wrap="square" rtlCol="0">
            <a:spAutoFit/>
          </a:bodyPr>
          <a:lstStyle/>
          <a:p>
            <a:pPr algn="ctr"/>
            <a:r>
              <a:rPr kumimoji="1" lang="ja-JP" altLang="en-US" sz="1000" dirty="0"/>
              <a:t>ぜんたい</a:t>
            </a:r>
          </a:p>
        </p:txBody>
      </p:sp>
      <p:sp>
        <p:nvSpPr>
          <p:cNvPr id="39" name="テキスト ボックス 38"/>
          <p:cNvSpPr txBox="1"/>
          <p:nvPr/>
        </p:nvSpPr>
        <p:spPr>
          <a:xfrm>
            <a:off x="6017478" y="3520651"/>
            <a:ext cx="720000" cy="252000"/>
          </a:xfrm>
          <a:prstGeom prst="rect">
            <a:avLst/>
          </a:prstGeom>
          <a:noFill/>
        </p:spPr>
        <p:txBody>
          <a:bodyPr wrap="square" rtlCol="0">
            <a:spAutoFit/>
          </a:bodyPr>
          <a:lstStyle/>
          <a:p>
            <a:pPr algn="ctr"/>
            <a:r>
              <a:rPr kumimoji="1" lang="ja-JP" altLang="en-US" sz="1000" dirty="0"/>
              <a:t>うつく</a:t>
            </a:r>
          </a:p>
        </p:txBody>
      </p:sp>
      <p:sp>
        <p:nvSpPr>
          <p:cNvPr id="40" name="テキスト ボックス 39"/>
          <p:cNvSpPr txBox="1"/>
          <p:nvPr/>
        </p:nvSpPr>
        <p:spPr>
          <a:xfrm>
            <a:off x="8802156" y="3526430"/>
            <a:ext cx="720000" cy="246221"/>
          </a:xfrm>
          <a:prstGeom prst="rect">
            <a:avLst/>
          </a:prstGeom>
          <a:noFill/>
        </p:spPr>
        <p:txBody>
          <a:bodyPr wrap="square" rtlCol="0">
            <a:spAutoFit/>
          </a:bodyPr>
          <a:lstStyle/>
          <a:p>
            <a:pPr algn="ctr"/>
            <a:r>
              <a:rPr kumimoji="1" lang="ja-JP" altLang="en-US" sz="1000" b="1" dirty="0">
                <a:solidFill>
                  <a:srgbClr val="FF0000"/>
                </a:solidFill>
              </a:rPr>
              <a:t>わたし</a:t>
            </a:r>
          </a:p>
        </p:txBody>
      </p:sp>
      <p:sp>
        <p:nvSpPr>
          <p:cNvPr id="41" name="テキスト ボックス 40"/>
          <p:cNvSpPr txBox="1"/>
          <p:nvPr/>
        </p:nvSpPr>
        <p:spPr>
          <a:xfrm>
            <a:off x="9770463" y="3521562"/>
            <a:ext cx="720000" cy="246221"/>
          </a:xfrm>
          <a:prstGeom prst="rect">
            <a:avLst/>
          </a:prstGeom>
          <a:noFill/>
        </p:spPr>
        <p:txBody>
          <a:bodyPr wrap="square" rtlCol="0">
            <a:spAutoFit/>
          </a:bodyPr>
          <a:lstStyle/>
          <a:p>
            <a:pPr algn="ctr"/>
            <a:r>
              <a:rPr kumimoji="1" lang="ja-JP" altLang="en-US" sz="1000" b="1" dirty="0">
                <a:solidFill>
                  <a:srgbClr val="FF0000"/>
                </a:solidFill>
              </a:rPr>
              <a:t>じしん</a:t>
            </a:r>
          </a:p>
        </p:txBody>
      </p:sp>
      <p:sp>
        <p:nvSpPr>
          <p:cNvPr id="42" name="テキスト ボックス 41"/>
          <p:cNvSpPr txBox="1"/>
          <p:nvPr/>
        </p:nvSpPr>
        <p:spPr>
          <a:xfrm>
            <a:off x="10951763" y="3534098"/>
            <a:ext cx="360000" cy="246221"/>
          </a:xfrm>
          <a:prstGeom prst="rect">
            <a:avLst/>
          </a:prstGeom>
          <a:noFill/>
        </p:spPr>
        <p:txBody>
          <a:bodyPr wrap="square" rtlCol="0">
            <a:spAutoFit/>
          </a:bodyPr>
          <a:lstStyle/>
          <a:p>
            <a:pPr algn="ctr"/>
            <a:r>
              <a:rPr kumimoji="1" lang="ja-JP" altLang="en-US" sz="1000" b="1" dirty="0">
                <a:solidFill>
                  <a:srgbClr val="FF0000"/>
                </a:solidFill>
              </a:rPr>
              <a:t>い</a:t>
            </a:r>
            <a:endParaRPr kumimoji="1" lang="ja-JP" altLang="en-US" sz="1000" dirty="0"/>
          </a:p>
        </p:txBody>
      </p:sp>
      <p:sp>
        <p:nvSpPr>
          <p:cNvPr id="43" name="テキスト ボックス 42"/>
          <p:cNvSpPr txBox="1"/>
          <p:nvPr/>
        </p:nvSpPr>
        <p:spPr>
          <a:xfrm>
            <a:off x="5464894" y="3964166"/>
            <a:ext cx="720000" cy="246221"/>
          </a:xfrm>
          <a:prstGeom prst="rect">
            <a:avLst/>
          </a:prstGeom>
          <a:noFill/>
        </p:spPr>
        <p:txBody>
          <a:bodyPr wrap="square" rtlCol="0">
            <a:spAutoFit/>
          </a:bodyPr>
          <a:lstStyle/>
          <a:p>
            <a:pPr algn="ctr"/>
            <a:r>
              <a:rPr kumimoji="1" lang="ja-JP" altLang="en-US" sz="1000" b="1" dirty="0">
                <a:solidFill>
                  <a:srgbClr val="FF0000"/>
                </a:solidFill>
              </a:rPr>
              <a:t>ひとり</a:t>
            </a:r>
          </a:p>
        </p:txBody>
      </p:sp>
      <p:sp>
        <p:nvSpPr>
          <p:cNvPr id="44" name="テキスト ボックス 43"/>
          <p:cNvSpPr txBox="1"/>
          <p:nvPr/>
        </p:nvSpPr>
        <p:spPr>
          <a:xfrm>
            <a:off x="6863956" y="3916771"/>
            <a:ext cx="720000" cy="246221"/>
          </a:xfrm>
          <a:prstGeom prst="rect">
            <a:avLst/>
          </a:prstGeom>
          <a:noFill/>
        </p:spPr>
        <p:txBody>
          <a:bodyPr wrap="square" rtlCol="0">
            <a:spAutoFit/>
          </a:bodyPr>
          <a:lstStyle/>
          <a:p>
            <a:pPr algn="ctr"/>
            <a:r>
              <a:rPr kumimoji="1" lang="ja-JP" altLang="en-US" sz="1000" b="1" dirty="0">
                <a:solidFill>
                  <a:srgbClr val="FF0000"/>
                </a:solidFill>
              </a:rPr>
              <a:t>こうどう</a:t>
            </a:r>
          </a:p>
        </p:txBody>
      </p:sp>
      <p:sp>
        <p:nvSpPr>
          <p:cNvPr id="45" name="テキスト ボックス 44"/>
          <p:cNvSpPr txBox="1"/>
          <p:nvPr/>
        </p:nvSpPr>
        <p:spPr>
          <a:xfrm>
            <a:off x="9114294" y="3949695"/>
            <a:ext cx="720000" cy="246221"/>
          </a:xfrm>
          <a:prstGeom prst="rect">
            <a:avLst/>
          </a:prstGeom>
          <a:noFill/>
        </p:spPr>
        <p:txBody>
          <a:bodyPr wrap="square" rtlCol="0">
            <a:spAutoFit/>
          </a:bodyPr>
          <a:lstStyle/>
          <a:p>
            <a:pPr algn="ctr"/>
            <a:r>
              <a:rPr kumimoji="1" lang="ja-JP" altLang="en-US" sz="1000" b="1" dirty="0">
                <a:solidFill>
                  <a:srgbClr val="FF0000"/>
                </a:solidFill>
              </a:rPr>
              <a:t>たしゃ</a:t>
            </a:r>
          </a:p>
        </p:txBody>
      </p:sp>
      <p:sp>
        <p:nvSpPr>
          <p:cNvPr id="46" name="テキスト ボックス 45"/>
          <p:cNvSpPr txBox="1"/>
          <p:nvPr/>
        </p:nvSpPr>
        <p:spPr>
          <a:xfrm>
            <a:off x="11331913" y="3952177"/>
            <a:ext cx="540000" cy="246221"/>
          </a:xfrm>
          <a:prstGeom prst="rect">
            <a:avLst/>
          </a:prstGeom>
          <a:noFill/>
        </p:spPr>
        <p:txBody>
          <a:bodyPr wrap="square" rtlCol="0">
            <a:spAutoFit/>
          </a:bodyPr>
          <a:lstStyle/>
          <a:p>
            <a:pPr algn="ctr"/>
            <a:r>
              <a:rPr kumimoji="1" lang="ja-JP" altLang="en-US" sz="1000" b="1" dirty="0">
                <a:solidFill>
                  <a:srgbClr val="FF0000"/>
                </a:solidFill>
              </a:rPr>
              <a:t>こう</a:t>
            </a:r>
          </a:p>
        </p:txBody>
      </p:sp>
      <p:sp>
        <p:nvSpPr>
          <p:cNvPr id="47" name="テキスト ボックス 46"/>
          <p:cNvSpPr txBox="1"/>
          <p:nvPr/>
        </p:nvSpPr>
        <p:spPr>
          <a:xfrm>
            <a:off x="3859650" y="4333498"/>
            <a:ext cx="540000" cy="246221"/>
          </a:xfrm>
          <a:prstGeom prst="rect">
            <a:avLst/>
          </a:prstGeom>
          <a:noFill/>
        </p:spPr>
        <p:txBody>
          <a:bodyPr wrap="square" rtlCol="0">
            <a:spAutoFit/>
          </a:bodyPr>
          <a:lstStyle/>
          <a:p>
            <a:pPr algn="ctr"/>
            <a:r>
              <a:rPr kumimoji="1" lang="ja-JP" altLang="en-US" sz="1000" b="1" dirty="0">
                <a:solidFill>
                  <a:srgbClr val="FF0000"/>
                </a:solidFill>
              </a:rPr>
              <a:t>どう</a:t>
            </a:r>
          </a:p>
        </p:txBody>
      </p:sp>
      <p:sp>
        <p:nvSpPr>
          <p:cNvPr id="48" name="テキスト ボックス 47"/>
          <p:cNvSpPr txBox="1"/>
          <p:nvPr/>
        </p:nvSpPr>
        <p:spPr>
          <a:xfrm>
            <a:off x="5727691" y="4348693"/>
            <a:ext cx="720000" cy="246221"/>
          </a:xfrm>
          <a:prstGeom prst="rect">
            <a:avLst/>
          </a:prstGeom>
          <a:noFill/>
        </p:spPr>
        <p:txBody>
          <a:bodyPr wrap="square" rtlCol="0">
            <a:spAutoFit/>
          </a:bodyPr>
          <a:lstStyle/>
          <a:p>
            <a:pPr algn="ctr"/>
            <a:r>
              <a:rPr kumimoji="1" lang="ja-JP" altLang="en-US" sz="1000" b="1" dirty="0">
                <a:solidFill>
                  <a:srgbClr val="FF0000"/>
                </a:solidFill>
              </a:rPr>
              <a:t>わたし</a:t>
            </a:r>
          </a:p>
        </p:txBody>
      </p:sp>
      <p:sp>
        <p:nvSpPr>
          <p:cNvPr id="49" name="テキスト ボックス 48"/>
          <p:cNvSpPr txBox="1"/>
          <p:nvPr/>
        </p:nvSpPr>
        <p:spPr>
          <a:xfrm>
            <a:off x="7032302" y="4347856"/>
            <a:ext cx="360000" cy="246221"/>
          </a:xfrm>
          <a:prstGeom prst="rect">
            <a:avLst/>
          </a:prstGeom>
          <a:noFill/>
        </p:spPr>
        <p:txBody>
          <a:bodyPr wrap="square" rtlCol="0">
            <a:spAutoFit/>
          </a:bodyPr>
          <a:lstStyle/>
          <a:p>
            <a:pPr algn="ctr"/>
            <a:r>
              <a:rPr kumimoji="1" lang="ja-JP" altLang="en-US" sz="1000" b="1" dirty="0">
                <a:solidFill>
                  <a:srgbClr val="FF0000"/>
                </a:solidFill>
              </a:rPr>
              <a:t>ね</a:t>
            </a:r>
            <a:endParaRPr kumimoji="1" lang="ja-JP" altLang="en-US" sz="1000" dirty="0"/>
          </a:p>
        </p:txBody>
      </p:sp>
      <p:sp>
        <p:nvSpPr>
          <p:cNvPr id="50" name="テキスト ボックス 49"/>
          <p:cNvSpPr txBox="1"/>
          <p:nvPr/>
        </p:nvSpPr>
        <p:spPr>
          <a:xfrm>
            <a:off x="7545666" y="4347856"/>
            <a:ext cx="720000" cy="246221"/>
          </a:xfrm>
          <a:prstGeom prst="rect">
            <a:avLst/>
          </a:prstGeom>
          <a:noFill/>
        </p:spPr>
        <p:txBody>
          <a:bodyPr wrap="square" rtlCol="0">
            <a:spAutoFit/>
          </a:bodyPr>
          <a:lstStyle/>
          <a:p>
            <a:pPr algn="ctr"/>
            <a:r>
              <a:rPr kumimoji="1" lang="ja-JP" altLang="en-US" sz="1000" b="1" dirty="0">
                <a:solidFill>
                  <a:srgbClr val="FF0000"/>
                </a:solidFill>
              </a:rPr>
              <a:t>そしき</a:t>
            </a:r>
          </a:p>
        </p:txBody>
      </p:sp>
      <p:sp>
        <p:nvSpPr>
          <p:cNvPr id="51" name="テキスト ボックス 50"/>
          <p:cNvSpPr txBox="1"/>
          <p:nvPr/>
        </p:nvSpPr>
        <p:spPr>
          <a:xfrm>
            <a:off x="9280847" y="4354664"/>
            <a:ext cx="360000" cy="246221"/>
          </a:xfrm>
          <a:prstGeom prst="rect">
            <a:avLst/>
          </a:prstGeom>
          <a:noFill/>
        </p:spPr>
        <p:txBody>
          <a:bodyPr wrap="square" rtlCol="0">
            <a:spAutoFit/>
          </a:bodyPr>
          <a:lstStyle/>
          <a:p>
            <a:pPr algn="ctr"/>
            <a:r>
              <a:rPr kumimoji="1" lang="ja-JP" altLang="en-US" sz="1000" b="1" dirty="0">
                <a:solidFill>
                  <a:srgbClr val="FF0000"/>
                </a:solidFill>
              </a:rPr>
              <a:t>ま</a:t>
            </a:r>
            <a:endParaRPr kumimoji="1" lang="ja-JP" altLang="en-US" sz="1000" dirty="0"/>
          </a:p>
        </p:txBody>
      </p:sp>
      <p:sp>
        <p:nvSpPr>
          <p:cNvPr id="52" name="テキスト ボックス 51"/>
          <p:cNvSpPr txBox="1"/>
          <p:nvPr/>
        </p:nvSpPr>
        <p:spPr>
          <a:xfrm>
            <a:off x="10109481" y="4343222"/>
            <a:ext cx="360000" cy="246221"/>
          </a:xfrm>
          <a:prstGeom prst="rect">
            <a:avLst/>
          </a:prstGeom>
          <a:noFill/>
        </p:spPr>
        <p:txBody>
          <a:bodyPr wrap="square" rtlCol="0">
            <a:spAutoFit/>
          </a:bodyPr>
          <a:lstStyle/>
          <a:p>
            <a:pPr algn="ctr"/>
            <a:r>
              <a:rPr kumimoji="1" lang="ja-JP" altLang="en-US" sz="1000" b="1" dirty="0">
                <a:solidFill>
                  <a:srgbClr val="FF0000"/>
                </a:solidFill>
              </a:rPr>
              <a:t>あ</a:t>
            </a:r>
            <a:endParaRPr kumimoji="1" lang="ja-JP" altLang="en-US" sz="1000" dirty="0"/>
          </a:p>
        </p:txBody>
      </p:sp>
      <p:sp>
        <p:nvSpPr>
          <p:cNvPr id="53" name="テキスト ボックス 52"/>
          <p:cNvSpPr txBox="1"/>
          <p:nvPr/>
        </p:nvSpPr>
        <p:spPr>
          <a:xfrm>
            <a:off x="10885680" y="4333497"/>
            <a:ext cx="540000" cy="246221"/>
          </a:xfrm>
          <a:prstGeom prst="rect">
            <a:avLst/>
          </a:prstGeom>
          <a:noFill/>
        </p:spPr>
        <p:txBody>
          <a:bodyPr wrap="square" rtlCol="0">
            <a:spAutoFit/>
          </a:bodyPr>
          <a:lstStyle/>
          <a:p>
            <a:pPr algn="ctr"/>
            <a:r>
              <a:rPr kumimoji="1" lang="ja-JP" altLang="en-US" sz="1000" b="1" dirty="0">
                <a:solidFill>
                  <a:srgbClr val="FF0000"/>
                </a:solidFill>
              </a:rPr>
              <a:t>から</a:t>
            </a:r>
          </a:p>
        </p:txBody>
      </p:sp>
      <p:sp>
        <p:nvSpPr>
          <p:cNvPr id="54" name="テキスト ボックス 53"/>
          <p:cNvSpPr txBox="1"/>
          <p:nvPr/>
        </p:nvSpPr>
        <p:spPr>
          <a:xfrm>
            <a:off x="3968830" y="4737168"/>
            <a:ext cx="360000" cy="246221"/>
          </a:xfrm>
          <a:prstGeom prst="rect">
            <a:avLst/>
          </a:prstGeom>
          <a:noFill/>
        </p:spPr>
        <p:txBody>
          <a:bodyPr wrap="square" rtlCol="0">
            <a:spAutoFit/>
          </a:bodyPr>
          <a:lstStyle/>
          <a:p>
            <a:pPr algn="ctr"/>
            <a:r>
              <a:rPr kumimoji="1" lang="ja-JP" altLang="en-US" sz="1000" b="1" dirty="0">
                <a:solidFill>
                  <a:srgbClr val="FF0000"/>
                </a:solidFill>
              </a:rPr>
              <a:t>あ</a:t>
            </a:r>
            <a:endParaRPr kumimoji="1" lang="ja-JP" altLang="en-US" sz="1000" dirty="0"/>
          </a:p>
        </p:txBody>
      </p:sp>
      <p:sp>
        <p:nvSpPr>
          <p:cNvPr id="55" name="テキスト ボックス 54"/>
          <p:cNvSpPr txBox="1"/>
          <p:nvPr/>
        </p:nvSpPr>
        <p:spPr>
          <a:xfrm>
            <a:off x="5020157" y="4745514"/>
            <a:ext cx="540000" cy="246221"/>
          </a:xfrm>
          <a:prstGeom prst="rect">
            <a:avLst/>
          </a:prstGeom>
          <a:noFill/>
        </p:spPr>
        <p:txBody>
          <a:bodyPr wrap="square" rtlCol="0">
            <a:spAutoFit/>
          </a:bodyPr>
          <a:lstStyle/>
          <a:p>
            <a:pPr algn="ctr"/>
            <a:r>
              <a:rPr kumimoji="1" lang="ja-JP" altLang="en-US" sz="1000" b="1" dirty="0">
                <a:solidFill>
                  <a:srgbClr val="FF0000"/>
                </a:solidFill>
              </a:rPr>
              <a:t>たが</a:t>
            </a:r>
          </a:p>
        </p:txBody>
      </p:sp>
      <p:sp>
        <p:nvSpPr>
          <p:cNvPr id="56" name="テキスト ボックス 55"/>
          <p:cNvSpPr txBox="1"/>
          <p:nvPr/>
        </p:nvSpPr>
        <p:spPr>
          <a:xfrm>
            <a:off x="5836722" y="4748404"/>
            <a:ext cx="540000" cy="246221"/>
          </a:xfrm>
          <a:prstGeom prst="rect">
            <a:avLst/>
          </a:prstGeom>
          <a:noFill/>
        </p:spPr>
        <p:txBody>
          <a:bodyPr wrap="square" rtlCol="0">
            <a:spAutoFit/>
          </a:bodyPr>
          <a:lstStyle/>
          <a:p>
            <a:pPr algn="ctr"/>
            <a:r>
              <a:rPr kumimoji="1" lang="ja-JP" altLang="en-US" sz="1000" b="1" dirty="0">
                <a:solidFill>
                  <a:srgbClr val="FF0000"/>
                </a:solidFill>
              </a:rPr>
              <a:t>ちか</a:t>
            </a:r>
          </a:p>
        </p:txBody>
      </p:sp>
      <p:sp>
        <p:nvSpPr>
          <p:cNvPr id="57" name="テキスト ボックス 56"/>
          <p:cNvSpPr txBox="1"/>
          <p:nvPr/>
        </p:nvSpPr>
        <p:spPr>
          <a:xfrm>
            <a:off x="7195736" y="4754837"/>
            <a:ext cx="540000" cy="246221"/>
          </a:xfrm>
          <a:prstGeom prst="rect">
            <a:avLst/>
          </a:prstGeom>
          <a:noFill/>
        </p:spPr>
        <p:txBody>
          <a:bodyPr wrap="square" rtlCol="0">
            <a:spAutoFit/>
          </a:bodyPr>
          <a:lstStyle/>
          <a:p>
            <a:pPr algn="ctr"/>
            <a:r>
              <a:rPr kumimoji="1" lang="ja-JP" altLang="en-US" sz="1000" b="1" dirty="0">
                <a:solidFill>
                  <a:srgbClr val="FF0000"/>
                </a:solidFill>
              </a:rPr>
              <a:t>はな</a:t>
            </a:r>
          </a:p>
        </p:txBody>
      </p:sp>
      <p:sp>
        <p:nvSpPr>
          <p:cNvPr id="58" name="テキスト ボックス 57"/>
          <p:cNvSpPr txBox="1"/>
          <p:nvPr/>
        </p:nvSpPr>
        <p:spPr>
          <a:xfrm>
            <a:off x="10051713" y="4745514"/>
            <a:ext cx="764439" cy="246221"/>
          </a:xfrm>
          <a:prstGeom prst="rect">
            <a:avLst/>
          </a:prstGeom>
          <a:noFill/>
        </p:spPr>
        <p:txBody>
          <a:bodyPr wrap="square" rtlCol="0">
            <a:spAutoFit/>
          </a:bodyPr>
          <a:lstStyle/>
          <a:p>
            <a:pPr algn="ctr"/>
            <a:r>
              <a:rPr kumimoji="1" lang="ja-JP" altLang="en-US" sz="1000" b="1" dirty="0">
                <a:solidFill>
                  <a:srgbClr val="FF0000"/>
                </a:solidFill>
              </a:rPr>
              <a:t>むすう</a:t>
            </a:r>
          </a:p>
        </p:txBody>
      </p:sp>
      <p:sp>
        <p:nvSpPr>
          <p:cNvPr id="59" name="テキスト ボックス 58"/>
          <p:cNvSpPr txBox="1"/>
          <p:nvPr/>
        </p:nvSpPr>
        <p:spPr>
          <a:xfrm>
            <a:off x="4400259" y="5157162"/>
            <a:ext cx="900000" cy="252000"/>
          </a:xfrm>
          <a:prstGeom prst="rect">
            <a:avLst/>
          </a:prstGeom>
          <a:noFill/>
        </p:spPr>
        <p:txBody>
          <a:bodyPr wrap="square" rtlCol="0">
            <a:spAutoFit/>
          </a:bodyPr>
          <a:lstStyle/>
          <a:p>
            <a:pPr algn="ctr"/>
            <a:r>
              <a:rPr kumimoji="1" lang="ja-JP" altLang="en-US" sz="1000" b="1" dirty="0">
                <a:solidFill>
                  <a:srgbClr val="FF0000"/>
                </a:solidFill>
              </a:rPr>
              <a:t>しゅんかん</a:t>
            </a:r>
          </a:p>
        </p:txBody>
      </p:sp>
      <p:sp>
        <p:nvSpPr>
          <p:cNvPr id="60" name="テキスト ボックス 59"/>
          <p:cNvSpPr txBox="1"/>
          <p:nvPr/>
        </p:nvSpPr>
        <p:spPr>
          <a:xfrm>
            <a:off x="5358737" y="5142684"/>
            <a:ext cx="360000" cy="400110"/>
          </a:xfrm>
          <a:prstGeom prst="rect">
            <a:avLst/>
          </a:prstGeom>
          <a:noFill/>
        </p:spPr>
        <p:txBody>
          <a:bodyPr wrap="square" rtlCol="0">
            <a:spAutoFit/>
          </a:bodyPr>
          <a:lstStyle/>
          <a:p>
            <a:pPr algn="ctr"/>
            <a:r>
              <a:rPr kumimoji="1" lang="ja-JP" altLang="en-US" sz="1000" b="1" dirty="0">
                <a:solidFill>
                  <a:srgbClr val="FF0000"/>
                </a:solidFill>
              </a:rPr>
              <a:t>くま</a:t>
            </a:r>
            <a:endParaRPr kumimoji="1" lang="ja-JP" altLang="en-US" sz="1000" dirty="0"/>
          </a:p>
        </p:txBody>
      </p:sp>
      <p:sp>
        <p:nvSpPr>
          <p:cNvPr id="61" name="テキスト ボックス 60"/>
          <p:cNvSpPr txBox="1"/>
          <p:nvPr/>
        </p:nvSpPr>
        <p:spPr>
          <a:xfrm>
            <a:off x="5850925" y="5157162"/>
            <a:ext cx="540000" cy="246221"/>
          </a:xfrm>
          <a:prstGeom prst="rect">
            <a:avLst/>
          </a:prstGeom>
          <a:noFill/>
        </p:spPr>
        <p:txBody>
          <a:bodyPr wrap="square" rtlCol="0">
            <a:spAutoFit/>
          </a:bodyPr>
          <a:lstStyle/>
          <a:p>
            <a:pPr algn="ctr"/>
            <a:r>
              <a:rPr kumimoji="1" lang="ja-JP" altLang="en-US" sz="1000" b="1" dirty="0">
                <a:solidFill>
                  <a:srgbClr val="FF0000"/>
                </a:solidFill>
              </a:rPr>
              <a:t>かえ</a:t>
            </a:r>
          </a:p>
        </p:txBody>
      </p:sp>
    </p:spTree>
    <p:extLst>
      <p:ext uri="{BB962C8B-B14F-4D97-AF65-F5344CB8AC3E}">
        <p14:creationId xmlns:p14="http://schemas.microsoft.com/office/powerpoint/2010/main" val="2830838695"/>
      </p:ext>
    </p:extLst>
  </p:cSld>
  <p:clrMapOvr>
    <a:masterClrMapping/>
  </p:clrMapOvr>
</p:sld>
</file>

<file path=ppt/theme/theme1.xml><?xml version="1.0" encoding="utf-8"?>
<a:theme xmlns:a="http://schemas.openxmlformats.org/drawingml/2006/main" name="ennot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ユーザー定義 2">
      <a:majorFont>
        <a:latin typeface="Meiryo UI"/>
        <a:ea typeface="メイリオ"/>
        <a:cs typeface=""/>
      </a:majorFont>
      <a:minorFont>
        <a:latin typeface="Meiryo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nnote" id="{4F3E1A45-5F6A-4E6F-B3E7-317FE4704AD8}" vid="{4A29B4F5-F5FF-4A51-A574-6BE69E4ED6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71BD19-7D6B-4572-84CC-A7EA5C5011F7}">
  <ds:schemaRefs>
    <ds:schemaRef ds:uri="http://schemas.microsoft.com/sharepoint/v3/contenttype/forms"/>
  </ds:schemaRefs>
</ds:datastoreItem>
</file>

<file path=customXml/itemProps2.xml><?xml version="1.0" encoding="utf-8"?>
<ds:datastoreItem xmlns:ds="http://schemas.openxmlformats.org/officeDocument/2006/customXml" ds:itemID="{A1D15318-5A76-48E2-9BB9-696D756F197D}">
  <ds:schemaRefs>
    <ds:schemaRef ds:uri="http://purl.org/dc/elements/1.1/"/>
    <ds:schemaRef ds:uri="0cfd19f7-9a31-48f1-a827-fb01c45dd146"/>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documentManagement/types"/>
    <ds:schemaRef ds:uri="1f739fab-6d78-413b-bdfb-b8e4b081b50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834CC6E-87EF-4BEF-97A2-41B8B0246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39fab-6d78-413b-bdfb-b8e4b081b506"/>
    <ds:schemaRef ds:uri="0cfd19f7-9a31-48f1-a827-fb01c45dd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ennote</Template>
  <TotalTime>3571</TotalTime>
  <Words>2731</Words>
  <Application>Microsoft Office PowerPoint</Application>
  <PresentationFormat>ワイド画面</PresentationFormat>
  <Paragraphs>244</Paragraphs>
  <Slides>13</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HG丸ｺﾞｼｯｸM-PRO</vt:lpstr>
      <vt:lpstr>kawaii手書き文字</vt:lpstr>
      <vt:lpstr>Meiryo UI</vt:lpstr>
      <vt:lpstr>Calibri</vt:lpstr>
      <vt:lpstr>Wingdings</vt:lpstr>
      <vt:lpstr>ennote</vt:lpstr>
      <vt:lpstr>こころの根っこを育てよう</vt:lpstr>
      <vt:lpstr>こころの中のばいきん</vt:lpstr>
      <vt:lpstr>ミクのおはなし①</vt:lpstr>
      <vt:lpstr>ミクのこころの中で起こっていること</vt:lpstr>
      <vt:lpstr>ミクのこころを想像しよう</vt:lpstr>
      <vt:lpstr>ミクのこころを想像しよう</vt:lpstr>
      <vt:lpstr>ミクのこころの森を作ろう</vt:lpstr>
      <vt:lpstr>共感きのこで森をつなげよう</vt:lpstr>
      <vt:lpstr>「マザーツリー」スザンヌ・シマード</vt:lpstr>
      <vt:lpstr>菌根菌ネットワーク</vt:lpstr>
      <vt:lpstr>こころの森を味わおう</vt:lpstr>
      <vt:lpstr>ミクのおはなし②</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畠山 正文</dc:creator>
  <cp:lastModifiedBy>（義教）天川 学</cp:lastModifiedBy>
  <cp:revision>123</cp:revision>
  <cp:lastPrinted>2026-02-05T07:49:24Z</cp:lastPrinted>
  <dcterms:created xsi:type="dcterms:W3CDTF">2015-12-11T07:38:00Z</dcterms:created>
  <dcterms:modified xsi:type="dcterms:W3CDTF">2026-02-20T07:04:05Z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1041-10.8.0.5392</vt:lpwstr>
  </property>
  <property fmtid="{D5CDD505-2E9C-101B-9397-08002B2CF9AE}" pid="3" name="ContentTypeId">
    <vt:lpwstr>0x010100B3E7916579E48942A578B93BD249C02F</vt:lpwstr>
  </property>
  <property fmtid="{D5CDD505-2E9C-101B-9397-08002B2CF9AE}" pid="4" name="MediaServiceImageTags">
    <vt:lpwstr/>
  </property>
</Properties>
</file>