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70" r:id="rId3"/>
    <p:sldId id="257" r:id="rId4"/>
    <p:sldId id="273" r:id="rId5"/>
    <p:sldId id="260" r:id="rId6"/>
    <p:sldId id="261" r:id="rId7"/>
    <p:sldId id="262" r:id="rId8"/>
    <p:sldId id="263" r:id="rId9"/>
    <p:sldId id="265" r:id="rId10"/>
    <p:sldId id="271" r:id="rId11"/>
    <p:sldId id="272" r:id="rId12"/>
    <p:sldId id="264" r:id="rId13"/>
    <p:sldId id="258"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0066"/>
    <a:srgbClr val="774F27"/>
    <a:srgbClr val="623003"/>
    <a:srgbClr val="FFCC99"/>
    <a:srgbClr val="262626"/>
    <a:srgbClr val="61D4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3EEC1-696D-4414-82B7-B018F53CB5C3}"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86F34-5B63-490D-A4D0-4AAFC318EB89}" type="slidenum">
              <a:rPr kumimoji="1" lang="ja-JP" altLang="en-US" smtClean="0"/>
              <a:t>‹#›</a:t>
            </a:fld>
            <a:endParaRPr kumimoji="1" lang="ja-JP" altLang="en-US"/>
          </a:p>
        </p:txBody>
      </p:sp>
    </p:spTree>
    <p:extLst>
      <p:ext uri="{BB962C8B-B14F-4D97-AF65-F5344CB8AC3E}">
        <p14:creationId xmlns:p14="http://schemas.microsoft.com/office/powerpoint/2010/main" val="82946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3</a:t>
            </a:fld>
            <a:endParaRPr kumimoji="1" lang="ja-JP" altLang="en-US"/>
          </a:p>
        </p:txBody>
      </p:sp>
    </p:spTree>
    <p:extLst>
      <p:ext uri="{BB962C8B-B14F-4D97-AF65-F5344CB8AC3E}">
        <p14:creationId xmlns:p14="http://schemas.microsoft.com/office/powerpoint/2010/main" val="68793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13</a:t>
            </a:fld>
            <a:endParaRPr kumimoji="1" lang="ja-JP" altLang="en-US"/>
          </a:p>
        </p:txBody>
      </p:sp>
    </p:spTree>
    <p:extLst>
      <p:ext uri="{BB962C8B-B14F-4D97-AF65-F5344CB8AC3E}">
        <p14:creationId xmlns:p14="http://schemas.microsoft.com/office/powerpoint/2010/main" val="1659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stretch>
            <a:fillRect/>
          </a:stretch>
        </p:blipFill>
        <p:spPr>
          <a:xfrm>
            <a:off x="7093" y="0"/>
            <a:ext cx="12177814" cy="6858000"/>
          </a:xfrm>
          <a:prstGeom prst="rect">
            <a:avLst/>
          </a:prstGeom>
        </p:spPr>
      </p:pic>
      <p:sp>
        <p:nvSpPr>
          <p:cNvPr id="2" name="Title 1"/>
          <p:cNvSpPr>
            <a:spLocks noGrp="1"/>
          </p:cNvSpPr>
          <p:nvPr>
            <p:ph type="ctrTitle"/>
          </p:nvPr>
        </p:nvSpPr>
        <p:spPr>
          <a:xfrm>
            <a:off x="1097280" y="119584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066800" y="4779344"/>
            <a:ext cx="10058400" cy="1143000"/>
          </a:xfrm>
        </p:spPr>
        <p:txBody>
          <a:bodyPr lIns="91440" rIns="91440">
            <a:normAutofit/>
          </a:bodyPr>
          <a:lstStyle>
            <a:lvl1pPr marL="0" indent="0" algn="l">
              <a:buNone/>
              <a:defRPr sz="36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5B2B7B32-A3C8-429B-ABA2-3291B77E3679}"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537567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B861F4-1C18-4D86-A3E0-507F3B8A8DAB}"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4808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0590AB-838A-40BB-9476-FA0CAD38C845}"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2761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94F93-69E8-432F-AA6F-DDA25AC43690}"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07789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C555F48-E979-4F6F-A107-EE766CBAE5E4}"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5FC851-9E9D-4CAE-B190-AE3A72FF5AEB}"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094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EA45874-705A-4481-BCF4-B622CEB12CF2}"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8605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24D914E-A266-43D1-ACFB-2438C30E3286}" type="datetime1">
              <a:rPr kumimoji="1" lang="ja-JP" altLang="en-US" smtClean="0"/>
              <a:t>2026/2/1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2800"/>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8766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05A78-029C-42CE-95D2-C16EF386A3F8}"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pic>
        <p:nvPicPr>
          <p:cNvPr id="2" name="図 1"/>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5" y="607566"/>
            <a:ext cx="12188825" cy="5734001"/>
          </a:xfrm>
          <a:prstGeom prst="rect">
            <a:avLst/>
          </a:prstGeom>
        </p:spPr>
      </p:pic>
    </p:spTree>
    <p:extLst>
      <p:ext uri="{BB962C8B-B14F-4D97-AF65-F5344CB8AC3E}">
        <p14:creationId xmlns:p14="http://schemas.microsoft.com/office/powerpoint/2010/main" val="2723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3AA8A7-1B78-4BF7-9471-2C86044A892F}" type="datetime1">
              <a:rPr kumimoji="1" lang="ja-JP" altLang="en-US" smtClean="0"/>
              <a:t>2026/2/1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64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4E1DCF-1C2C-44CC-9845-E3B50A7CCDB6}"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82764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コンテンツ プレースホルダー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181882" y="5588000"/>
            <a:ext cx="512807" cy="763248"/>
          </a:xfrm>
          <a:prstGeom prst="rect">
            <a:avLst/>
          </a:prstGeom>
        </p:spPr>
      </p:pic>
      <p:grpSp>
        <p:nvGrpSpPr>
          <p:cNvPr id="14" name="グループ化 13"/>
          <p:cNvGrpSpPr/>
          <p:nvPr userDrawn="1"/>
        </p:nvGrpSpPr>
        <p:grpSpPr>
          <a:xfrm>
            <a:off x="9535776" y="5513294"/>
            <a:ext cx="2322165" cy="902130"/>
            <a:chOff x="9535776" y="5513294"/>
            <a:chExt cx="2322165" cy="902130"/>
          </a:xfrm>
        </p:grpSpPr>
        <p:pic>
          <p:nvPicPr>
            <p:cNvPr id="8" name="図 7"/>
            <p:cNvPicPr>
              <a:picLocks noChangeAspect="1"/>
            </p:cNvPicPr>
            <p:nvPr userDrawn="1"/>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945906" y="5513294"/>
              <a:ext cx="912035" cy="890104"/>
            </a:xfrm>
            <a:prstGeom prst="rect">
              <a:avLst/>
            </a:prstGeom>
          </p:spPr>
        </p:pic>
        <p:pic>
          <p:nvPicPr>
            <p:cNvPr id="11" name="図 10"/>
            <p:cNvPicPr>
              <a:picLocks noChangeAspect="1"/>
            </p:cNvPicPr>
            <p:nvPr userDrawn="1"/>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43856" t="17059" r="19085" b="33137"/>
            <a:stretch/>
          </p:blipFill>
          <p:spPr>
            <a:xfrm>
              <a:off x="10515485" y="5540188"/>
              <a:ext cx="640196" cy="860369"/>
            </a:xfrm>
            <a:prstGeom prst="rect">
              <a:avLst/>
            </a:prstGeom>
          </p:spPr>
        </p:pic>
        <p:pic>
          <p:nvPicPr>
            <p:cNvPr id="12" name="図 11"/>
            <p:cNvPicPr>
              <a:picLocks noChangeAspect="1"/>
            </p:cNvPicPr>
            <p:nvPr userDrawn="1"/>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079611" y="5895988"/>
              <a:ext cx="532235" cy="519436"/>
            </a:xfrm>
            <a:prstGeom prst="rect">
              <a:avLst/>
            </a:prstGeom>
          </p:spPr>
        </p:pic>
        <p:pic>
          <p:nvPicPr>
            <p:cNvPr id="13" name="図 12"/>
            <p:cNvPicPr>
              <a:picLocks noChangeAspect="1"/>
            </p:cNvPicPr>
            <p:nvPr userDrawn="1"/>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5621" t="22353" r="21438" b="32745"/>
            <a:stretch/>
          </p:blipFill>
          <p:spPr>
            <a:xfrm>
              <a:off x="9535776" y="5768545"/>
              <a:ext cx="604413" cy="632012"/>
            </a:xfrm>
            <a:prstGeom prst="rect">
              <a:avLst/>
            </a:prstGeom>
          </p:spPr>
        </p:pic>
      </p:grpSp>
      <p:sp>
        <p:nvSpPr>
          <p:cNvPr id="7" name="Rectangle 6"/>
          <p:cNvSpPr/>
          <p:nvPr/>
        </p:nvSpPr>
        <p:spPr>
          <a:xfrm>
            <a:off x="1" y="6400800"/>
            <a:ext cx="12192000"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288671"/>
            <a:ext cx="10058400" cy="458042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F29AF-6A6A-45C7-B97D-127C35D81E23}" type="datetime1">
              <a:rPr kumimoji="1" lang="ja-JP" altLang="en-US" smtClean="0"/>
              <a:t>2026/2/1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32891"/>
            <a:ext cx="1312025" cy="365125"/>
          </a:xfrm>
          <a:prstGeom prst="rect">
            <a:avLst/>
          </a:prstGeom>
        </p:spPr>
        <p:txBody>
          <a:bodyPr vert="horz" lIns="91440" tIns="45720" rIns="91440" bIns="45720" rtlCol="0" anchor="ctr"/>
          <a:lstStyle>
            <a:lvl1pPr algn="r">
              <a:defRPr sz="2800">
                <a:solidFill>
                  <a:srgbClr val="FFFFFF"/>
                </a:solidFill>
              </a:defRPr>
            </a:lvl1pPr>
          </a:lstStyle>
          <a:p>
            <a:fld id="{F8D8928E-AA9A-4D89-BC1F-A2C05AB4BD92}" type="slidenum">
              <a:rPr kumimoji="1" lang="ja-JP" altLang="en-US" smtClean="0"/>
              <a:t>‹#›</a:t>
            </a:fld>
            <a:endParaRPr kumimoji="1" lang="ja-JP" altLang="en-US" dirty="0"/>
          </a:p>
        </p:txBody>
      </p:sp>
      <p:cxnSp>
        <p:nvCxnSpPr>
          <p:cNvPr id="10" name="Straight Connector 9"/>
          <p:cNvCxnSpPr/>
          <p:nvPr/>
        </p:nvCxnSpPr>
        <p:spPr>
          <a:xfrm>
            <a:off x="1193532" y="128064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26895"/>
            <a:ext cx="1494098" cy="1653989"/>
          </a:xfrm>
          <a:prstGeom prst="rect">
            <a:avLst/>
          </a:prstGeom>
        </p:spPr>
      </p:pic>
    </p:spTree>
    <p:extLst>
      <p:ext uri="{BB962C8B-B14F-4D97-AF65-F5344CB8AC3E}">
        <p14:creationId xmlns:p14="http://schemas.microsoft.com/office/powerpoint/2010/main" val="217446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gif"/><Relationship Id="rId7" Type="http://schemas.openxmlformats.org/officeDocument/2006/relationships/image" Target="../media/image49.gif"/><Relationship Id="rId2" Type="http://schemas.openxmlformats.org/officeDocument/2006/relationships/image" Target="../media/image44.gif"/><Relationship Id="rId1" Type="http://schemas.openxmlformats.org/officeDocument/2006/relationships/slideLayout" Target="../slideLayouts/slideLayout6.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11.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2.gif"/><Relationship Id="rId7" Type="http://schemas.openxmlformats.org/officeDocument/2006/relationships/image" Target="../media/image56.gif"/><Relationship Id="rId2" Type="http://schemas.openxmlformats.org/officeDocument/2006/relationships/image" Target="../media/image51.gif"/><Relationship Id="rId1" Type="http://schemas.openxmlformats.org/officeDocument/2006/relationships/slideLayout" Target="../slideLayouts/slideLayout6.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3.png"/><Relationship Id="rId17" Type="http://schemas.openxmlformats.org/officeDocument/2006/relationships/image" Target="../media/image40.png"/><Relationship Id="rId2" Type="http://schemas.openxmlformats.org/officeDocument/2006/relationships/image" Target="../media/image27.png"/><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609" y="1195842"/>
            <a:ext cx="11233673" cy="2892064"/>
          </a:xfrm>
        </p:spPr>
        <p:txBody>
          <a:bodyPr>
            <a:normAutofit/>
          </a:bodyPr>
          <a:lstStyle/>
          <a:p>
            <a:r>
              <a:rPr lang="ja-JP" altLang="en-US" sz="6600" dirty="0">
                <a:ln w="38100">
                  <a:solidFill>
                    <a:srgbClr val="262626"/>
                  </a:solidFill>
                </a:ln>
                <a:latin typeface="HG丸ｺﾞｼｯｸM-PRO" panose="020F0600000000000000" pitchFamily="50" charset="-128"/>
                <a:ea typeface="HG丸ｺﾞｼｯｸM-PRO" panose="020F0600000000000000" pitchFamily="50" charset="-128"/>
              </a:rPr>
              <a:t>こころ</a:t>
            </a:r>
            <a:r>
              <a:rPr lang="ja-JP" altLang="en-US" sz="6600" dirty="0" smtClean="0">
                <a:ln w="38100">
                  <a:solidFill>
                    <a:srgbClr val="262626"/>
                  </a:solidFill>
                </a:ln>
                <a:latin typeface="HG丸ｺﾞｼｯｸM-PRO" panose="020F0600000000000000" pitchFamily="50" charset="-128"/>
                <a:ea typeface="HG丸ｺﾞｼｯｸM-PRO" panose="020F0600000000000000" pitchFamily="50" charset="-128"/>
              </a:rPr>
              <a:t>の根っこを育てよう</a:t>
            </a:r>
            <a:endParaRPr kumimoji="1" lang="ja-JP" altLang="en-US" sz="6600" dirty="0">
              <a:ln w="38100">
                <a:solidFill>
                  <a:srgbClr val="262626"/>
                </a:solidFill>
              </a:ln>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505610" y="4087906"/>
            <a:ext cx="10058400" cy="1143000"/>
          </a:xfrm>
        </p:spPr>
        <p:txBody>
          <a:bodyPr>
            <a:normAutofit/>
          </a:bodyPr>
          <a:lstStyle/>
          <a:p>
            <a:r>
              <a:rPr kumimoji="1" lang="ja-JP" altLang="en-US" sz="4000" dirty="0" smtClean="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rPr>
              <a:t>～マザーツリーのひみつ～</a:t>
            </a:r>
            <a:endParaRPr kumimoji="1" lang="ja-JP" altLang="en-US" sz="4000" dirty="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316493" y="6145306"/>
            <a:ext cx="5559014" cy="584775"/>
          </a:xfrm>
          <a:prstGeom prst="rect">
            <a:avLst/>
          </a:prstGeom>
          <a:noFill/>
        </p:spPr>
        <p:txBody>
          <a:bodyPr wrap="square" rtlCol="0">
            <a:sp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群馬県教育委員会</a:t>
            </a:r>
            <a:endParaRPr kumimoji="1" lang="ja-JP" altLang="en-US"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892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a:t>
            </a:r>
            <a:r>
              <a:rPr lang="ja-JP" altLang="en-US" dirty="0" smtClean="0"/>
              <a:t>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pic>
        <p:nvPicPr>
          <p:cNvPr id="20" name="図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6777" y="3808469"/>
            <a:ext cx="2783681" cy="1962150"/>
          </a:xfrm>
          <a:prstGeom prst="rect">
            <a:avLst/>
          </a:prstGeom>
        </p:spPr>
      </p:pic>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3809" y="3808469"/>
            <a:ext cx="2783681" cy="1962150"/>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841" y="3808469"/>
            <a:ext cx="2783681" cy="1962150"/>
          </a:xfrm>
          <a:prstGeom prst="rect">
            <a:avLst/>
          </a:prstGeom>
        </p:spPr>
      </p:pic>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1726" y="1589878"/>
            <a:ext cx="2783681" cy="1962150"/>
          </a:xfrm>
          <a:prstGeom prst="rect">
            <a:avLst/>
          </a:prstGeom>
        </p:spPr>
      </p:pic>
      <p:pic>
        <p:nvPicPr>
          <p:cNvPr id="16" name="図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6480" y="1589878"/>
            <a:ext cx="2783681" cy="1962150"/>
          </a:xfrm>
          <a:prstGeom prst="rect">
            <a:avLst/>
          </a:prstGeom>
        </p:spPr>
      </p:pic>
      <p:pic>
        <p:nvPicPr>
          <p:cNvPr id="15" name="図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1234" y="1589878"/>
            <a:ext cx="2783681" cy="1962150"/>
          </a:xfrm>
          <a:prstGeom prst="rect">
            <a:avLst/>
          </a:prstGeom>
        </p:spPr>
      </p:pic>
      <p:pic>
        <p:nvPicPr>
          <p:cNvPr id="14" name="図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5988" y="1589878"/>
            <a:ext cx="2783681" cy="1962150"/>
          </a:xfrm>
          <a:prstGeom prst="rect">
            <a:avLst/>
          </a:prstGeom>
        </p:spPr>
      </p:pic>
    </p:spTree>
    <p:extLst>
      <p:ext uri="{BB962C8B-B14F-4D97-AF65-F5344CB8AC3E}">
        <p14:creationId xmlns:p14="http://schemas.microsoft.com/office/powerpoint/2010/main" val="414029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a:t>
            </a:r>
            <a:r>
              <a:rPr lang="ja-JP" altLang="en-US" dirty="0" smtClean="0"/>
              <a:t>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11</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pic>
        <p:nvPicPr>
          <p:cNvPr id="28" name="図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8149" y="3808141"/>
            <a:ext cx="2783681" cy="1962150"/>
          </a:xfrm>
          <a:prstGeom prst="rect">
            <a:avLst/>
          </a:prstGeom>
        </p:spPr>
      </p:pic>
      <p:pic>
        <p:nvPicPr>
          <p:cNvPr id="27" name="図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9506" y="3808141"/>
            <a:ext cx="2783681" cy="1962150"/>
          </a:xfrm>
          <a:prstGeom prst="rect">
            <a:avLst/>
          </a:prstGeom>
        </p:spPr>
      </p:pic>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6793" y="3808141"/>
            <a:ext cx="2783681" cy="1962150"/>
          </a:xfrm>
          <a:prstGeom prst="rect">
            <a:avLst/>
          </a:prstGeom>
        </p:spPr>
      </p:pic>
      <p:pic>
        <p:nvPicPr>
          <p:cNvPr id="24" name="図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347" y="1654545"/>
            <a:ext cx="2783681" cy="1962150"/>
          </a:xfrm>
          <a:prstGeom prst="rect">
            <a:avLst/>
          </a:prstGeom>
        </p:spPr>
      </p:pic>
      <p:pic>
        <p:nvPicPr>
          <p:cNvPr id="23" name="図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9235" y="1654545"/>
            <a:ext cx="2783681" cy="1962150"/>
          </a:xfrm>
          <a:prstGeom prst="rect">
            <a:avLst/>
          </a:prstGeom>
        </p:spPr>
      </p:pic>
      <p:pic>
        <p:nvPicPr>
          <p:cNvPr id="22" name="図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7124" y="1636799"/>
            <a:ext cx="2783681" cy="1962150"/>
          </a:xfrm>
          <a:prstGeom prst="rect">
            <a:avLst/>
          </a:prstGeom>
        </p:spPr>
      </p:pic>
      <p:pic>
        <p:nvPicPr>
          <p:cNvPr id="21" name="図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5013" y="1636799"/>
            <a:ext cx="2783681" cy="1962150"/>
          </a:xfrm>
          <a:prstGeom prst="rect">
            <a:avLst/>
          </a:prstGeom>
        </p:spPr>
      </p:pic>
    </p:spTree>
    <p:extLst>
      <p:ext uri="{BB962C8B-B14F-4D97-AF65-F5344CB8AC3E}">
        <p14:creationId xmlns:p14="http://schemas.microsoft.com/office/powerpoint/2010/main" val="351155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こころ</a:t>
            </a:r>
            <a:r>
              <a:rPr lang="ja-JP" altLang="en-US" dirty="0" smtClean="0"/>
              <a:t>の森を味わおう</a:t>
            </a:r>
            <a:endParaRPr kumimoji="1" lang="ja-JP" altLang="en-US" dirty="0"/>
          </a:p>
        </p:txBody>
      </p:sp>
      <p:sp>
        <p:nvSpPr>
          <p:cNvPr id="3" name="コンテンツ プレースホルダー 2"/>
          <p:cNvSpPr>
            <a:spLocks noGrp="1"/>
          </p:cNvSpPr>
          <p:nvPr>
            <p:ph idx="1"/>
          </p:nvPr>
        </p:nvSpPr>
        <p:spPr>
          <a:xfrm>
            <a:off x="935915" y="1382800"/>
            <a:ext cx="10346168" cy="4937318"/>
          </a:xfrm>
        </p:spPr>
        <p:txBody>
          <a:bodyPr>
            <a:noAutofit/>
          </a:bodyPr>
          <a:lstStyle/>
          <a:p>
            <a:pPr>
              <a:lnSpc>
                <a:spcPts val="3000"/>
              </a:lnSpc>
              <a:spcBef>
                <a:spcPts val="0"/>
              </a:spcBef>
              <a:spcAft>
                <a:spcPts val="1800"/>
              </a:spcAft>
            </a:pPr>
            <a:r>
              <a:rPr kumimoji="1" lang="ja-JP" altLang="en-US" sz="2600" dirty="0" smtClean="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みんなで作った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こころの森</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もう一度</a:t>
            </a:r>
            <a:r>
              <a:rPr lang="ja-JP" altLang="en-US" sz="2600" dirty="0" smtClean="0">
                <a:latin typeface="HG丸ｺﾞｼｯｸM-PRO" panose="020F0600000000000000" pitchFamily="50" charset="-128"/>
                <a:ea typeface="HG丸ｺﾞｼｯｸM-PRO" panose="020F0600000000000000" pitchFamily="50" charset="-128"/>
              </a:rPr>
              <a:t>じっくり</a:t>
            </a:r>
            <a:r>
              <a:rPr lang="ja-JP" altLang="en-US" sz="2600" dirty="0">
                <a:latin typeface="HG丸ｺﾞｼｯｸM-PRO" panose="020F0600000000000000" pitchFamily="50" charset="-128"/>
                <a:ea typeface="HG丸ｺﾞｼｯｸM-PRO" panose="020F0600000000000000" pitchFamily="50" charset="-128"/>
              </a:rPr>
              <a:t>なが</a:t>
            </a:r>
            <a:r>
              <a:rPr lang="ja-JP" altLang="en-US" sz="2600" dirty="0" smtClean="0">
                <a:latin typeface="HG丸ｺﾞｼｯｸM-PRO" panose="020F0600000000000000" pitchFamily="50" charset="-128"/>
                <a:ea typeface="HG丸ｺﾞｼｯｸM-PRO" panose="020F0600000000000000" pitchFamily="50" charset="-128"/>
              </a:rPr>
              <a:t>めて</a:t>
            </a:r>
            <a:r>
              <a:rPr lang="ja-JP" altLang="en-US" sz="2600" dirty="0">
                <a:latin typeface="HG丸ｺﾞｼｯｸM-PRO" panose="020F0600000000000000" pitchFamily="50" charset="-128"/>
                <a:ea typeface="HG丸ｺﾞｼｯｸM-PRO" panose="020F0600000000000000" pitchFamily="50" charset="-128"/>
              </a:rPr>
              <a:t>みよう。</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ミクのこころには、</a:t>
            </a:r>
            <a:r>
              <a:rPr lang="ja-JP" altLang="en-US" sz="26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a:t>
            </a:r>
            <a:r>
              <a:rPr lang="ja-JP" altLang="en-US" sz="26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いきんの</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ように見える もやもや </a:t>
            </a:r>
            <a:r>
              <a:rPr lang="ja-JP" altLang="en-US" sz="26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したなやみ</a:t>
            </a:r>
            <a:r>
              <a:rPr lang="ja-JP" altLang="en-US" sz="2600" dirty="0">
                <a:latin typeface="HG丸ｺﾞｼｯｸM-PRO" panose="020F0600000000000000" pitchFamily="50" charset="-128"/>
                <a:ea typeface="HG丸ｺﾞｼｯｸM-PRO" panose="020F0600000000000000" pitchFamily="50" charset="-128"/>
              </a:rPr>
              <a:t>が、たくさんありました</a:t>
            </a:r>
            <a:r>
              <a:rPr lang="ja-JP" altLang="en-US" sz="2600" dirty="0" smtClean="0">
                <a:latin typeface="HG丸ｺﾞｼｯｸM-PRO" panose="020F0600000000000000" pitchFamily="50" charset="-128"/>
                <a:ea typeface="HG丸ｺﾞｼｯｸM-PRO" panose="020F0600000000000000" pitchFamily="50" charset="-128"/>
              </a:rPr>
              <a:t>。</a:t>
            </a:r>
            <a:endParaRPr lang="en-US" altLang="ja-JP" sz="2600" dirty="0" smtClean="0">
              <a:latin typeface="HG丸ｺﾞｼｯｸM-PRO" panose="020F0600000000000000" pitchFamily="50" charset="-128"/>
              <a:ea typeface="HG丸ｺﾞｼｯｸM-PRO" panose="020F0600000000000000" pitchFamily="50" charset="-128"/>
            </a:endParaRPr>
          </a:p>
          <a:p>
            <a:pPr>
              <a:lnSpc>
                <a:spcPts val="3000"/>
              </a:lnSpc>
              <a:spcBef>
                <a:spcPts val="0"/>
              </a:spcBef>
              <a:spcAft>
                <a:spcPts val="1800"/>
              </a:spcAft>
            </a:pPr>
            <a:r>
              <a:rPr lang="ja-JP" altLang="en-US" sz="2600" dirty="0" smtClean="0">
                <a:latin typeface="HG丸ｺﾞｼｯｸM-PRO" panose="020F0600000000000000" pitchFamily="50" charset="-128"/>
                <a:ea typeface="HG丸ｺﾞｼｯｸM-PRO" panose="020F0600000000000000" pitchFamily="50" charset="-128"/>
              </a:rPr>
              <a:t>でも</a:t>
            </a:r>
            <a:r>
              <a:rPr lang="ja-JP" altLang="en-US" sz="2600" dirty="0">
                <a:latin typeface="HG丸ｺﾞｼｯｸM-PRO" panose="020F0600000000000000" pitchFamily="50" charset="-128"/>
                <a:ea typeface="HG丸ｺﾞｼｯｸM-PRO" panose="020F0600000000000000" pitchFamily="50" charset="-128"/>
              </a:rPr>
              <a:t>、その</a:t>
            </a:r>
            <a:r>
              <a:rPr lang="ja-JP" altLang="en-US" sz="2600" dirty="0" err="1" smtClean="0">
                <a:latin typeface="HG丸ｺﾞｼｯｸM-PRO" panose="020F0600000000000000" pitchFamily="50" charset="-128"/>
                <a:ea typeface="HG丸ｺﾞｼｯｸM-PRO" panose="020F0600000000000000" pitchFamily="50" charset="-128"/>
              </a:rPr>
              <a:t>ばい</a:t>
            </a:r>
            <a:r>
              <a:rPr lang="ja-JP" altLang="en-US" sz="2600" dirty="0" err="1">
                <a:latin typeface="HG丸ｺﾞｼｯｸM-PRO" panose="020F0600000000000000" pitchFamily="50" charset="-128"/>
                <a:ea typeface="HG丸ｺﾞｼｯｸM-PRO" panose="020F0600000000000000" pitchFamily="50" charset="-128"/>
              </a:rPr>
              <a:t>きん</a:t>
            </a:r>
            <a:r>
              <a:rPr lang="ja-JP" altLang="en-US" sz="2600" dirty="0" err="1" smtClean="0">
                <a:latin typeface="HG丸ｺﾞｼｯｸM-PRO" panose="020F0600000000000000" pitchFamily="50" charset="-128"/>
                <a:ea typeface="HG丸ｺﾞｼｯｸM-PRO" panose="020F0600000000000000" pitchFamily="50" charset="-128"/>
              </a:rPr>
              <a:t>を</a:t>
            </a:r>
            <a:r>
              <a:rPr lang="ja-JP" altLang="en-US" sz="2600" dirty="0" smtClean="0">
                <a:latin typeface="HG丸ｺﾞｼｯｸM-PRO" panose="020F0600000000000000" pitchFamily="50" charset="-128"/>
                <a:ea typeface="HG丸ｺﾞｼｯｸM-PRO" panose="020F0600000000000000" pitchFamily="50" charset="-128"/>
              </a:rPr>
              <a:t>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誰かにわかってもらえた </a:t>
            </a:r>
            <a:r>
              <a:rPr lang="ja-JP" altLang="en-US" sz="2600" dirty="0">
                <a:latin typeface="HG丸ｺﾞｼｯｸM-PRO" panose="020F0600000000000000" pitchFamily="50" charset="-128"/>
                <a:ea typeface="HG丸ｺﾞｼｯｸM-PRO" panose="020F0600000000000000" pitchFamily="50" charset="-128"/>
              </a:rPr>
              <a:t>とき、</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こんなに</a:t>
            </a:r>
            <a:r>
              <a:rPr lang="ja-JP" altLang="en-US" sz="2600" dirty="0" smtClean="0">
                <a:latin typeface="HG丸ｺﾞｼｯｸM-PRO" panose="020F0600000000000000" pitchFamily="50" charset="-128"/>
                <a:ea typeface="HG丸ｺﾞｼｯｸM-PRO" panose="020F0600000000000000" pitchFamily="50" charset="-128"/>
              </a:rPr>
              <a:t>もゆたか</a:t>
            </a:r>
            <a:r>
              <a:rPr lang="ja-JP" altLang="en-US" sz="2600" dirty="0">
                <a:latin typeface="HG丸ｺﾞｼｯｸM-PRO" panose="020F0600000000000000" pitchFamily="50" charset="-128"/>
                <a:ea typeface="HG丸ｺﾞｼｯｸM-PRO" panose="020F0600000000000000" pitchFamily="50" charset="-128"/>
              </a:rPr>
              <a:t>で、いきいきとした森が生まれました。</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こころの森</a:t>
            </a:r>
            <a:r>
              <a:rPr lang="ja-JP" altLang="en-US" sz="2600" dirty="0" smtClean="0">
                <a:latin typeface="HG丸ｺﾞｼｯｸM-PRO" panose="020F0600000000000000" pitchFamily="50" charset="-128"/>
                <a:ea typeface="HG丸ｺﾞｼｯｸM-PRO" panose="020F0600000000000000" pitchFamily="50" charset="-128"/>
              </a:rPr>
              <a:t>がゆたかに</a:t>
            </a:r>
            <a:r>
              <a:rPr lang="ja-JP" altLang="en-US" sz="2600" dirty="0">
                <a:latin typeface="HG丸ｺﾞｼｯｸM-PRO" panose="020F0600000000000000" pitchFamily="50" charset="-128"/>
                <a:ea typeface="HG丸ｺﾞｼｯｸM-PRO" panose="020F0600000000000000" pitchFamily="50" charset="-128"/>
              </a:rPr>
              <a:t>なるのは</a:t>
            </a:r>
            <a:r>
              <a:rPr lang="ja-JP" altLang="en-US" sz="2600" dirty="0" smtClean="0">
                <a:latin typeface="HG丸ｺﾞｼｯｸM-PRO" panose="020F0600000000000000" pitchFamily="50" charset="-128"/>
                <a:ea typeface="HG丸ｺﾞｼｯｸM-PRO" panose="020F0600000000000000" pitchFamily="50" charset="-128"/>
              </a:rPr>
              <a:t>、誰</a:t>
            </a:r>
            <a:r>
              <a:rPr lang="ja-JP" altLang="en-US" sz="2600" dirty="0">
                <a:latin typeface="HG丸ｺﾞｼｯｸM-PRO" panose="020F0600000000000000" pitchFamily="50" charset="-128"/>
                <a:ea typeface="HG丸ｺﾞｼｯｸM-PRO" panose="020F0600000000000000" pitchFamily="50" charset="-128"/>
              </a:rPr>
              <a:t>も</a:t>
            </a:r>
            <a:r>
              <a:rPr lang="ja-JP" altLang="en-US" sz="2600" dirty="0" smtClean="0">
                <a:latin typeface="HG丸ｺﾞｼｯｸM-PRO" panose="020F0600000000000000" pitchFamily="50" charset="-128"/>
                <a:ea typeface="HG丸ｺﾞｼｯｸM-PRO" panose="020F0600000000000000" pitchFamily="50" charset="-128"/>
              </a:rPr>
              <a:t>がこころの</a:t>
            </a:r>
            <a:r>
              <a:rPr lang="ja-JP" altLang="en-US" sz="2600" dirty="0">
                <a:latin typeface="HG丸ｺﾞｼｯｸM-PRO" panose="020F0600000000000000" pitchFamily="50" charset="-128"/>
                <a:ea typeface="HG丸ｺﾞｼｯｸM-PRO" panose="020F0600000000000000" pitchFamily="50" charset="-128"/>
              </a:rPr>
              <a:t>根っこに</a:t>
            </a:r>
            <a:r>
              <a:rPr lang="ja-JP" altLang="en-US" sz="2600" dirty="0" smtClean="0">
                <a:latin typeface="HG丸ｺﾞｼｯｸM-PRO" panose="020F0600000000000000" pitchFamily="50" charset="-128"/>
                <a:ea typeface="HG丸ｺﾞｼｯｸM-PRO" panose="020F0600000000000000" pitchFamily="50" charset="-128"/>
              </a:rPr>
              <a:t>、もやもや</a:t>
            </a:r>
            <a:r>
              <a:rPr lang="ja-JP" altLang="en-US" sz="2600" dirty="0">
                <a:latin typeface="HG丸ｺﾞｼｯｸM-PRO" panose="020F0600000000000000" pitchFamily="50" charset="-128"/>
                <a:ea typeface="HG丸ｺﾞｼｯｸM-PRO" panose="020F0600000000000000" pitchFamily="50" charset="-128"/>
              </a:rPr>
              <a:t>と</a:t>
            </a:r>
            <a:r>
              <a:rPr lang="ja-JP" altLang="en-US" sz="2600" dirty="0" smtClean="0">
                <a:latin typeface="HG丸ｺﾞｼｯｸM-PRO" panose="020F0600000000000000" pitchFamily="50" charset="-128"/>
                <a:ea typeface="HG丸ｺﾞｼｯｸM-PRO" panose="020F0600000000000000" pitchFamily="50" charset="-128"/>
              </a:rPr>
              <a:t>したなやみ</a:t>
            </a:r>
            <a:r>
              <a:rPr lang="ja-JP" altLang="en-US" sz="2600" dirty="0">
                <a:latin typeface="HG丸ｺﾞｼｯｸM-PRO" panose="020F0600000000000000" pitchFamily="50" charset="-128"/>
                <a:ea typeface="HG丸ｺﾞｼｯｸM-PRO" panose="020F0600000000000000" pitchFamily="50" charset="-128"/>
              </a:rPr>
              <a:t>や、不安や、さびしさ</a:t>
            </a:r>
            <a:r>
              <a:rPr lang="ja-JP" altLang="en-US" sz="2600" dirty="0" smtClean="0">
                <a:latin typeface="HG丸ｺﾞｼｯｸM-PRO" panose="020F0600000000000000" pitchFamily="50" charset="-128"/>
                <a:ea typeface="HG丸ｺﾞｼｯｸM-PRO" panose="020F0600000000000000" pitchFamily="50" charset="-128"/>
              </a:rPr>
              <a:t>をかかえて</a:t>
            </a:r>
            <a:r>
              <a:rPr lang="ja-JP" altLang="en-US" sz="2600" dirty="0">
                <a:latin typeface="HG丸ｺﾞｼｯｸM-PRO" panose="020F0600000000000000" pitchFamily="50" charset="-128"/>
                <a:ea typeface="HG丸ｺﾞｼｯｸM-PRO" panose="020F0600000000000000" pitchFamily="50" charset="-128"/>
              </a:rPr>
              <a:t>いるからです。</a:t>
            </a:r>
          </a:p>
          <a:p>
            <a:pPr>
              <a:lnSpc>
                <a:spcPts val="3000"/>
              </a:lnSpc>
              <a:spcBef>
                <a:spcPts val="0"/>
              </a:spcBef>
              <a:spcAft>
                <a:spcPts val="1800"/>
              </a:spcAft>
            </a:pPr>
            <a:r>
              <a:rPr lang="ja-JP" altLang="en-US" sz="2600" dirty="0" smtClean="0">
                <a:latin typeface="HG丸ｺﾞｼｯｸM-PRO" panose="020F0600000000000000" pitchFamily="50" charset="-128"/>
                <a:ea typeface="HG丸ｺﾞｼｯｸM-PRO" panose="020F0600000000000000" pitchFamily="50" charset="-128"/>
              </a:rPr>
              <a:t>いちばんふかい</a:t>
            </a:r>
            <a:r>
              <a:rPr lang="ja-JP" altLang="en-US" sz="2600" dirty="0">
                <a:latin typeface="HG丸ｺﾞｼｯｸM-PRO" panose="020F0600000000000000" pitchFamily="50" charset="-128"/>
                <a:ea typeface="HG丸ｺﾞｼｯｸM-PRO" panose="020F0600000000000000" pitchFamily="50" charset="-128"/>
              </a:rPr>
              <a:t>ところにあるその「</a:t>
            </a:r>
            <a:r>
              <a:rPr lang="ja-JP" altLang="en-US" sz="2600" dirty="0" smtClean="0">
                <a:latin typeface="HG丸ｺﾞｼｯｸM-PRO" panose="020F0600000000000000" pitchFamily="50" charset="-128"/>
                <a:ea typeface="HG丸ｺﾞｼｯｸM-PRO" panose="020F0600000000000000" pitchFamily="50" charset="-128"/>
              </a:rPr>
              <a:t>ばい</a:t>
            </a:r>
            <a:r>
              <a:rPr lang="ja-JP" altLang="en-US" sz="2600" dirty="0">
                <a:latin typeface="HG丸ｺﾞｼｯｸM-PRO" panose="020F0600000000000000" pitchFamily="50" charset="-128"/>
                <a:ea typeface="HG丸ｺﾞｼｯｸM-PRO" panose="020F0600000000000000" pitchFamily="50" charset="-128"/>
              </a:rPr>
              <a:t>きん</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のよう</a:t>
            </a:r>
            <a:r>
              <a:rPr lang="ja-JP" altLang="en-US" sz="2600" dirty="0" smtClean="0">
                <a:latin typeface="HG丸ｺﾞｼｯｸM-PRO" panose="020F0600000000000000" pitchFamily="50" charset="-128"/>
                <a:ea typeface="HG丸ｺﾞｼｯｸM-PRO" panose="020F0600000000000000" pitchFamily="50" charset="-128"/>
              </a:rPr>
              <a:t>ななやみ</a:t>
            </a:r>
            <a:r>
              <a:rPr lang="ja-JP" altLang="en-US" sz="2600" dirty="0">
                <a:latin typeface="HG丸ｺﾞｼｯｸM-PRO" panose="020F0600000000000000" pitchFamily="50" charset="-128"/>
                <a:ea typeface="HG丸ｺﾞｼｯｸM-PRO" panose="020F0600000000000000" pitchFamily="50" charset="-128"/>
              </a:rPr>
              <a:t>こそが、</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私たちの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こころの根っこ</a:t>
            </a:r>
            <a:r>
              <a:rPr lang="ja-JP" altLang="en-US" sz="2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を育て、</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そして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こころとこころのつながり</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を支えて</a:t>
            </a:r>
            <a:r>
              <a:rPr lang="ja-JP" altLang="en-US" sz="2600" dirty="0" smtClean="0">
                <a:latin typeface="HG丸ｺﾞｼｯｸM-PRO" panose="020F0600000000000000" pitchFamily="50" charset="-128"/>
                <a:ea typeface="HG丸ｺﾞｼｯｸM-PRO" panose="020F0600000000000000" pitchFamily="50" charset="-128"/>
              </a:rPr>
              <a:t>います</a:t>
            </a:r>
            <a:r>
              <a:rPr lang="ja-JP" altLang="en-US" sz="2600" dirty="0">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12</a:t>
            </a:fld>
            <a:endParaRPr kumimoji="1" lang="ja-JP" altLang="en-US"/>
          </a:p>
        </p:txBody>
      </p:sp>
    </p:spTree>
    <p:extLst>
      <p:ext uri="{BB962C8B-B14F-4D97-AF65-F5344CB8AC3E}">
        <p14:creationId xmlns:p14="http://schemas.microsoft.com/office/powerpoint/2010/main" val="764419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ミクのおはなし②</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13</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309" y="3944652"/>
            <a:ext cx="1408507" cy="116583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0411" y="4861416"/>
            <a:ext cx="1967448" cy="1476863"/>
          </a:xfrm>
          <a:prstGeom prst="rect">
            <a:avLst/>
          </a:prstGeom>
        </p:spPr>
      </p:pic>
      <p:pic>
        <p:nvPicPr>
          <p:cNvPr id="15" name="図 14"/>
          <p:cNvPicPr>
            <a:picLocks noChangeAspect="1"/>
          </p:cNvPicPr>
          <p:nvPr/>
        </p:nvPicPr>
        <p:blipFill>
          <a:blip r:embed="rId5"/>
          <a:stretch>
            <a:fillRect/>
          </a:stretch>
        </p:blipFill>
        <p:spPr>
          <a:xfrm>
            <a:off x="6281872" y="1409878"/>
            <a:ext cx="4529721" cy="3316511"/>
          </a:xfrm>
          <a:prstGeom prst="rect">
            <a:avLst/>
          </a:prstGeom>
        </p:spPr>
      </p:pic>
      <p:pic>
        <p:nvPicPr>
          <p:cNvPr id="17" name="図 16"/>
          <p:cNvPicPr>
            <a:picLocks noChangeAspect="1"/>
          </p:cNvPicPr>
          <p:nvPr/>
        </p:nvPicPr>
        <p:blipFill>
          <a:blip r:embed="rId6"/>
          <a:stretch>
            <a:fillRect/>
          </a:stretch>
        </p:blipFill>
        <p:spPr>
          <a:xfrm>
            <a:off x="1249059" y="1409878"/>
            <a:ext cx="4840644" cy="4846740"/>
          </a:xfrm>
          <a:prstGeom prst="rect">
            <a:avLst/>
          </a:prstGeom>
        </p:spPr>
      </p:pic>
    </p:spTree>
    <p:extLst>
      <p:ext uri="{BB962C8B-B14F-4D97-AF65-F5344CB8AC3E}">
        <p14:creationId xmlns:p14="http://schemas.microsoft.com/office/powerpoint/2010/main" val="2721199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8D8928E-AA9A-4D89-BC1F-A2C05AB4BD92}" type="slidenum">
              <a:rPr kumimoji="1" lang="ja-JP" altLang="en-US" smtClean="0"/>
              <a:t>14</a:t>
            </a:fld>
            <a:endParaRPr kumimoji="1" lang="ja-JP" altLang="en-US"/>
          </a:p>
        </p:txBody>
      </p:sp>
      <p:sp>
        <p:nvSpPr>
          <p:cNvPr id="3" name="テキスト ボックス 2"/>
          <p:cNvSpPr txBox="1"/>
          <p:nvPr/>
        </p:nvSpPr>
        <p:spPr>
          <a:xfrm>
            <a:off x="497541" y="1021977"/>
            <a:ext cx="11241741" cy="4524315"/>
          </a:xfrm>
          <a:prstGeom prst="rect">
            <a:avLst/>
          </a:prstGeom>
          <a:noFill/>
        </p:spPr>
        <p:txBody>
          <a:bodyPr wrap="square" rtlCol="0">
            <a:spAutoFit/>
          </a:bodyPr>
          <a:lstStyle/>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誰かのなやみは、ほかの誰かのこころをそっと動かす。</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森の土の中で</a:t>
            </a:r>
            <a:r>
              <a:rPr kumimoji="1" lang="ja-JP" altLang="en-US" sz="3600" b="1" dirty="0" smtClean="0">
                <a:latin typeface="HG丸ｺﾞｼｯｸM-PRO" panose="020F0600000000000000" pitchFamily="50" charset="-128"/>
                <a:ea typeface="HG丸ｺﾞｼｯｸM-PRO" panose="020F0600000000000000" pitchFamily="50" charset="-128"/>
              </a:rPr>
              <a:t>、根っこが動き出すように。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こころの森を豊かにするために、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もやもやとしたなやみを、大切にしよう。</a:t>
            </a:r>
            <a:endParaRPr kumimoji="1" lang="ja-JP" altLang="en-US" sz="36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776" y="4620248"/>
            <a:ext cx="1396318" cy="1785749"/>
          </a:xfrm>
          <a:prstGeom prst="rect">
            <a:avLst/>
          </a:prstGeom>
        </p:spPr>
      </p:pic>
    </p:spTree>
    <p:extLst>
      <p:ext uri="{BB962C8B-B14F-4D97-AF65-F5344CB8AC3E}">
        <p14:creationId xmlns:p14="http://schemas.microsoft.com/office/powerpoint/2010/main" val="7509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9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2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100"/>
                            </p:stCondLst>
                            <p:childTnLst>
                              <p:par>
                                <p:cTn id="17" presetID="10" presetClass="entr" presetSubtype="0" fill="hold" nodeType="after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94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こころの中の</a:t>
            </a:r>
            <a:r>
              <a:rPr kumimoji="1" lang="ja-JP" altLang="en-US" dirty="0" err="1" smtClean="0"/>
              <a:t>ば</a:t>
            </a:r>
            <a:r>
              <a:rPr kumimoji="1" lang="ja-JP" altLang="en-US" dirty="0" smtClean="0"/>
              <a:t>い</a:t>
            </a:r>
            <a:r>
              <a:rPr lang="ja-JP" altLang="en-US" dirty="0"/>
              <a:t>きん</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4" name="テキスト ボックス 3"/>
          <p:cNvSpPr txBox="1"/>
          <p:nvPr/>
        </p:nvSpPr>
        <p:spPr>
          <a:xfrm>
            <a:off x="826822" y="1748985"/>
            <a:ext cx="5056094" cy="2655535"/>
          </a:xfrm>
          <a:prstGeom prst="rect">
            <a:avLst/>
          </a:prstGeom>
          <a:noFill/>
        </p:spPr>
        <p:txBody>
          <a:bodyPr wrap="square" rtlCol="0">
            <a:spAutoFit/>
          </a:bodyPr>
          <a:lstStyle/>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わたしたちは、ふとしたときに、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すごくつらくなったり、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とてもさびしくなったり、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すべてがどうでもよくなったり</a:t>
            </a:r>
            <a:r>
              <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そんな気持ちが、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こころの中にわいてくることがあります。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26480" y="1729099"/>
            <a:ext cx="5916706" cy="4247317"/>
          </a:xfrm>
          <a:prstGeom prst="rect">
            <a:avLst/>
          </a:prstGeom>
          <a:noFill/>
        </p:spPr>
        <p:txBody>
          <a:bodyPr wrap="square" rtlCol="0">
            <a:spAutoFit/>
          </a:bodyPr>
          <a:lstStyle/>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ふだん</a:t>
            </a:r>
            <a:r>
              <a:rPr kumimoji="1" lang="ja-JP" altLang="en-US" sz="2000" dirty="0">
                <a:latin typeface="HG丸ｺﾞｼｯｸM-PRO" panose="020F0600000000000000" pitchFamily="50" charset="-128"/>
                <a:ea typeface="HG丸ｺﾞｼｯｸM-PRO" panose="020F0600000000000000" pitchFamily="50" charset="-128"/>
              </a:rPr>
              <a:t>は</a:t>
            </a:r>
            <a:r>
              <a:rPr kumimoji="1" lang="ja-JP" altLang="en-US" sz="2000" dirty="0" smtClean="0">
                <a:latin typeface="HG丸ｺﾞｼｯｸM-PRO" panose="020F0600000000000000" pitchFamily="50" charset="-128"/>
                <a:ea typeface="HG丸ｺﾞｼｯｸM-PRO" panose="020F0600000000000000" pitchFamily="50" charset="-128"/>
              </a:rPr>
              <a:t>、そんな気持ちを「ばい</a:t>
            </a:r>
            <a:r>
              <a:rPr kumimoji="1" lang="ja-JP" altLang="en-US" sz="2000" dirty="0">
                <a:latin typeface="HG丸ｺﾞｼｯｸM-PRO" panose="020F0600000000000000" pitchFamily="50" charset="-128"/>
                <a:ea typeface="HG丸ｺﾞｼｯｸM-PRO" panose="020F0600000000000000" pitchFamily="50" charset="-128"/>
              </a:rPr>
              <a:t>きん</a:t>
            </a:r>
            <a:r>
              <a:rPr kumimoji="1" lang="ja-JP" altLang="en-US" sz="2000" dirty="0" smtClean="0">
                <a:latin typeface="HG丸ｺﾞｼｯｸM-PRO" panose="020F0600000000000000" pitchFamily="50" charset="-128"/>
                <a:ea typeface="HG丸ｺﾞｼｯｸM-PRO" panose="020F0600000000000000" pitchFamily="50" charset="-128"/>
              </a:rPr>
              <a:t>」みたいに、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こころにとって悪いものだと</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思ってしまう</a:t>
            </a:r>
            <a:r>
              <a:rPr kumimoji="1" lang="ja-JP" altLang="en-US" sz="2000" dirty="0" smtClean="0">
                <a:latin typeface="HG丸ｺﾞｼｯｸM-PRO" panose="020F0600000000000000" pitchFamily="50" charset="-128"/>
                <a:ea typeface="HG丸ｺﾞｼｯｸM-PRO" panose="020F0600000000000000" pitchFamily="50" charset="-128"/>
              </a:rPr>
              <a:t>かもしれません</a:t>
            </a:r>
            <a:r>
              <a:rPr kumimoji="1"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でもきょうは、</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「こころの中の</a:t>
            </a:r>
            <a:r>
              <a:rPr kumimoji="1" lang="ja-JP" altLang="en-US" sz="20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いきん」</a:t>
            </a:r>
            <a:r>
              <a:rPr kumimoji="1" lang="ja-JP" altLang="en-US" sz="2000" dirty="0" smtClean="0">
                <a:latin typeface="HG丸ｺﾞｼｯｸM-PRO" panose="020F0600000000000000" pitchFamily="50" charset="-128"/>
                <a:ea typeface="HG丸ｺﾞｼｯｸM-PRO" panose="020F0600000000000000" pitchFamily="50" charset="-128"/>
              </a:rPr>
              <a:t>について、</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みんなで一緒に考えてみましょう。</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実は</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その「ばいきん」</a:t>
            </a:r>
            <a:r>
              <a:rPr kumimoji="1" lang="ja-JP" altLang="en-US" sz="2000" dirty="0">
                <a:latin typeface="HG丸ｺﾞｼｯｸM-PRO" panose="020F0600000000000000" pitchFamily="50" charset="-128"/>
                <a:ea typeface="HG丸ｺﾞｼｯｸM-PRO" panose="020F0600000000000000" pitchFamily="50" charset="-128"/>
              </a:rPr>
              <a:t>のような</a:t>
            </a:r>
            <a:r>
              <a:rPr kumimoji="1" lang="ja-JP" altLang="en-US" sz="2000" dirty="0" smtClean="0">
                <a:latin typeface="HG丸ｺﾞｼｯｸM-PRO" panose="020F0600000000000000" pitchFamily="50" charset="-128"/>
                <a:ea typeface="HG丸ｺﾞｼｯｸM-PRO" panose="020F0600000000000000" pitchFamily="50" charset="-128"/>
              </a:rPr>
              <a:t>イヤな気持ちが、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わたし</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たちのこころに大切な役目</a:t>
            </a:r>
            <a:r>
              <a:rPr kumimoji="1" lang="ja-JP" altLang="en-US" sz="2000" dirty="0" smtClean="0">
                <a:latin typeface="HG丸ｺﾞｼｯｸM-PRO" panose="020F0600000000000000" pitchFamily="50" charset="-128"/>
                <a:ea typeface="HG丸ｺﾞｼｯｸM-PRO" panose="020F0600000000000000" pitchFamily="50" charset="-128"/>
              </a:rPr>
              <a:t>を</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果たしているのです。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4591">
            <a:off x="4425764" y="4958682"/>
            <a:ext cx="1263830" cy="126383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1317">
            <a:off x="1078069" y="4653191"/>
            <a:ext cx="1372304" cy="13723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2513">
            <a:off x="2763586" y="4601022"/>
            <a:ext cx="1225292" cy="1479217"/>
          </a:xfrm>
          <a:prstGeom prst="rect">
            <a:avLst/>
          </a:prstGeom>
        </p:spPr>
      </p:pic>
    </p:spTree>
    <p:extLst>
      <p:ext uri="{BB962C8B-B14F-4D97-AF65-F5344CB8AC3E}">
        <p14:creationId xmlns:p14="http://schemas.microsoft.com/office/powerpoint/2010/main" val="284229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ミクのおはなし①</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pic>
        <p:nvPicPr>
          <p:cNvPr id="11" name="図 10"/>
          <p:cNvPicPr>
            <a:picLocks noChangeAspect="1"/>
          </p:cNvPicPr>
          <p:nvPr/>
        </p:nvPicPr>
        <p:blipFill>
          <a:blip r:embed="rId3"/>
          <a:stretch>
            <a:fillRect/>
          </a:stretch>
        </p:blipFill>
        <p:spPr>
          <a:xfrm>
            <a:off x="838445" y="1429326"/>
            <a:ext cx="5371042" cy="4694327"/>
          </a:xfrm>
          <a:prstGeom prst="rect">
            <a:avLst/>
          </a:prstGeom>
        </p:spPr>
      </p:pic>
      <p:pic>
        <p:nvPicPr>
          <p:cNvPr id="12" name="図 11"/>
          <p:cNvPicPr>
            <a:picLocks noChangeAspect="1"/>
          </p:cNvPicPr>
          <p:nvPr/>
        </p:nvPicPr>
        <p:blipFill>
          <a:blip r:embed="rId4"/>
          <a:stretch>
            <a:fillRect/>
          </a:stretch>
        </p:blipFill>
        <p:spPr>
          <a:xfrm>
            <a:off x="6224826" y="1457816"/>
            <a:ext cx="5371042" cy="2938527"/>
          </a:xfrm>
          <a:prstGeom prst="rect">
            <a:avLst/>
          </a:prstGeom>
        </p:spPr>
      </p:pic>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59264" y="4423237"/>
            <a:ext cx="3447928" cy="1480437"/>
          </a:xfrm>
          <a:prstGeom prst="rect">
            <a:avLst/>
          </a:prstGeom>
        </p:spPr>
      </p:pic>
    </p:spTree>
    <p:extLst>
      <p:ext uri="{BB962C8B-B14F-4D97-AF65-F5344CB8AC3E}">
        <p14:creationId xmlns:p14="http://schemas.microsoft.com/office/powerpoint/2010/main" val="156167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ミクのこころの中で起こっていること</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4" name="テキスト ボックス 3"/>
          <p:cNvSpPr txBox="1"/>
          <p:nvPr/>
        </p:nvSpPr>
        <p:spPr>
          <a:xfrm>
            <a:off x="753036" y="1411941"/>
            <a:ext cx="10797987" cy="4634923"/>
          </a:xfrm>
          <a:prstGeom prst="rect">
            <a:avLst/>
          </a:prstGeom>
          <a:noFill/>
        </p:spPr>
        <p:txBody>
          <a:bodyPr wrap="square" rtlCol="0">
            <a:spAutoFit/>
          </a:bodyPr>
          <a:lstStyle/>
          <a:p>
            <a:pPr>
              <a:lnSpc>
                <a:spcPts val="5000"/>
              </a:lnSpc>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　こころの中は、他の人からはよく見えません。ミクのこころの中も、きっとクラスの友だちや先生など周りの人たちからはよく見えないかもしれません。学級委員をしていたり、授業でよく発言したりしているから元気で明るく見えているかもしれません。</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5000"/>
              </a:lnSpc>
              <a:spcAft>
                <a:spcPts val="1200"/>
              </a:spcAft>
            </a:pP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でも、ミクのこころの中には、なやみ事やイヤな気持ちもいろいろあるみたいです。</a:t>
            </a:r>
            <a:r>
              <a:rPr kumimoji="1" lang="ja-JP" altLang="en-US" sz="2800" b="1" u="sng" dirty="0" smtClean="0">
                <a:solidFill>
                  <a:srgbClr val="FF0000"/>
                </a:solidFill>
                <a:latin typeface="HG丸ｺﾞｼｯｸM-PRO" panose="020F0600000000000000" pitchFamily="50" charset="-128"/>
                <a:ea typeface="HG丸ｺﾞｼｯｸM-PRO" panose="020F0600000000000000" pitchFamily="50" charset="-128"/>
              </a:rPr>
              <a:t>ミクのこころの中で、どんなことが起こっているか、これからみんなで想像してみましょう。</a:t>
            </a:r>
            <a:endParaRPr kumimoji="1" lang="ja-JP" altLang="en-US" sz="28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241664" y="5351930"/>
            <a:ext cx="1223682" cy="307777"/>
          </a:xfrm>
          <a:prstGeom prst="rect">
            <a:avLst/>
          </a:prstGeom>
          <a:noFill/>
        </p:spPr>
        <p:txBody>
          <a:bodyPr wrap="square" rtlCol="0">
            <a:spAutoFit/>
          </a:bodyPr>
          <a:lstStyle/>
          <a:p>
            <a:pPr algn="ctr"/>
            <a:r>
              <a:rPr kumimoji="1" lang="ja-JP" altLang="en-US" sz="1400" dirty="0" smtClean="0">
                <a:solidFill>
                  <a:srgbClr val="FF0000"/>
                </a:solidFill>
              </a:rPr>
              <a:t>そうぞう</a:t>
            </a:r>
            <a:endParaRPr kumimoji="1" lang="ja-JP" altLang="en-US" sz="1400" dirty="0">
              <a:solidFill>
                <a:srgbClr val="FF0000"/>
              </a:solidFill>
            </a:endParaRPr>
          </a:p>
        </p:txBody>
      </p:sp>
      <p:sp>
        <p:nvSpPr>
          <p:cNvPr id="6" name="テキスト ボックス 5"/>
          <p:cNvSpPr txBox="1"/>
          <p:nvPr/>
        </p:nvSpPr>
        <p:spPr>
          <a:xfrm>
            <a:off x="8757458" y="2626659"/>
            <a:ext cx="1223682" cy="307777"/>
          </a:xfrm>
          <a:prstGeom prst="rect">
            <a:avLst/>
          </a:prstGeom>
          <a:noFill/>
        </p:spPr>
        <p:txBody>
          <a:bodyPr wrap="square" rtlCol="0">
            <a:spAutoFit/>
          </a:bodyPr>
          <a:lstStyle/>
          <a:p>
            <a:pPr algn="ctr"/>
            <a:r>
              <a:rPr kumimoji="1" lang="ja-JP" altLang="en-US" sz="1400" dirty="0" smtClean="0"/>
              <a:t>じゅぎょう</a:t>
            </a:r>
            <a:endParaRPr kumimoji="1" lang="ja-JP" altLang="en-US" sz="1400" dirty="0"/>
          </a:p>
        </p:txBody>
      </p:sp>
    </p:spTree>
    <p:extLst>
      <p:ext uri="{BB962C8B-B14F-4D97-AF65-F5344CB8AC3E}">
        <p14:creationId xmlns:p14="http://schemas.microsoft.com/office/powerpoint/2010/main" val="25442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3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7600"/>
                            </p:stCondLst>
                            <p:childTnLst>
                              <p:par>
                                <p:cTn id="9" presetID="10" presetClass="entr" presetSubtype="0" fill="hold" nodeType="afterEffect">
                                  <p:stCondLst>
                                    <p:cond delay="0"/>
                                  </p:stCondLst>
                                  <p:iterate type="lt">
                                    <p:tmPct val="3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4" name="テキスト ボックス 3"/>
          <p:cNvSpPr txBox="1"/>
          <p:nvPr/>
        </p:nvSpPr>
        <p:spPr>
          <a:xfrm>
            <a:off x="265348" y="1633567"/>
            <a:ext cx="769351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　ミクのこころの</a:t>
            </a:r>
            <a:r>
              <a:rPr kumimoji="1" lang="ja-JP" altLang="en-US" sz="2800" dirty="0">
                <a:latin typeface="HG丸ｺﾞｼｯｸM-PRO" panose="020F0600000000000000" pitchFamily="50" charset="-128"/>
                <a:ea typeface="HG丸ｺﾞｼｯｸM-PRO" panose="020F0600000000000000" pitchFamily="50" charset="-128"/>
              </a:rPr>
              <a:t>中</a:t>
            </a:r>
            <a:r>
              <a:rPr kumimoji="1" lang="ja-JP" altLang="en-US" sz="2800" dirty="0" smtClean="0">
                <a:latin typeface="HG丸ｺﾞｼｯｸM-PRO" panose="020F0600000000000000" pitchFamily="50" charset="-128"/>
                <a:ea typeface="HG丸ｺﾞｼｯｸM-PRO" panose="020F0600000000000000" pitchFamily="50" charset="-128"/>
              </a:rPr>
              <a:t>には、どんなもやもやしたなやみやイヤな気持ちがあるだろう？</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097279" y="2690468"/>
            <a:ext cx="7974907" cy="3473291"/>
          </a:xfrm>
          <a:prstGeom prst="roundRect">
            <a:avLst>
              <a:gd name="adj" fmla="val 13570"/>
            </a:avLst>
          </a:prstGeom>
          <a:solidFill>
            <a:schemeClr val="accent1">
              <a:lumMod val="60000"/>
              <a:lumOff val="40000"/>
            </a:schemeClr>
          </a:solidFill>
        </p:spPr>
        <p:txBody>
          <a:bodyPr wrap="square" rtlCol="0">
            <a:spAutoFit/>
          </a:bodyPr>
          <a:lstStyle/>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ミクの悩みやイヤな気持ちを想像して、　</a:t>
            </a:r>
            <a:r>
              <a:rPr kumimoji="1" lang="ja-JP" altLang="en-US" sz="2800" dirty="0" err="1" smtClean="0">
                <a:latin typeface="HG丸ｺﾞｼｯｸM-PRO" panose="020F0600000000000000" pitchFamily="50" charset="-128"/>
                <a:ea typeface="HG丸ｺﾞｼｯｸM-PRO" panose="020F0600000000000000" pitchFamily="50" charset="-128"/>
              </a:rPr>
              <a:t>ば</a:t>
            </a:r>
            <a:r>
              <a:rPr kumimoji="1" lang="ja-JP" altLang="en-US" sz="2800" dirty="0" smtClean="0">
                <a:latin typeface="HG丸ｺﾞｼｯｸM-PRO" panose="020F0600000000000000" pitchFamily="50" charset="-128"/>
                <a:ea typeface="HG丸ｺﾞｼｯｸM-PRO" panose="020F0600000000000000" pitchFamily="50" charset="-128"/>
              </a:rPr>
              <a:t>い</a:t>
            </a:r>
            <a:r>
              <a:rPr kumimoji="1" lang="ja-JP" altLang="en-US" sz="2800" dirty="0">
                <a:latin typeface="HG丸ｺﾞｼｯｸM-PRO" panose="020F0600000000000000" pitchFamily="50" charset="-128"/>
                <a:ea typeface="HG丸ｺﾞｼｯｸM-PRO" panose="020F0600000000000000" pitchFamily="50" charset="-128"/>
              </a:rPr>
              <a:t>きん</a:t>
            </a:r>
            <a:r>
              <a:rPr kumimoji="1" lang="ja-JP" altLang="en-US" sz="2800" dirty="0" smtClean="0">
                <a:latin typeface="HG丸ｺﾞｼｯｸM-PRO" panose="020F0600000000000000" pitchFamily="50" charset="-128"/>
                <a:ea typeface="HG丸ｺﾞｼｯｸM-PRO" panose="020F0600000000000000" pitchFamily="50" charset="-128"/>
              </a:rPr>
              <a:t>ふせん紙にサインペンで書こう！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ば</a:t>
            </a:r>
            <a:r>
              <a:rPr kumimoji="1" lang="ja-JP" altLang="en-US" sz="2800" dirty="0" err="1" smtClean="0">
                <a:latin typeface="HG丸ｺﾞｼｯｸM-PRO" panose="020F0600000000000000" pitchFamily="50" charset="-128"/>
                <a:ea typeface="HG丸ｺﾞｼｯｸM-PRO" panose="020F0600000000000000" pitchFamily="50" charset="-128"/>
              </a:rPr>
              <a:t>いきんふせん</a:t>
            </a:r>
            <a:r>
              <a:rPr kumimoji="1" lang="ja-JP" altLang="en-US" sz="2800" dirty="0" smtClean="0">
                <a:latin typeface="HG丸ｺﾞｼｯｸM-PRO" panose="020F0600000000000000" pitchFamily="50" charset="-128"/>
                <a:ea typeface="HG丸ｺﾞｼｯｸM-PRO" panose="020F0600000000000000" pitchFamily="50" charset="-128"/>
              </a:rPr>
              <a:t>紙に目玉シールを貼って、　気持ちを表情として表現しよう！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ば</a:t>
            </a:r>
            <a:r>
              <a:rPr kumimoji="1" lang="ja-JP" altLang="en-US" sz="2800" dirty="0" err="1" smtClean="0">
                <a:latin typeface="HG丸ｺﾞｼｯｸM-PRO" panose="020F0600000000000000" pitchFamily="50" charset="-128"/>
                <a:ea typeface="HG丸ｺﾞｼｯｸM-PRO" panose="020F0600000000000000" pitchFamily="50" charset="-128"/>
              </a:rPr>
              <a:t>い</a:t>
            </a:r>
            <a:r>
              <a:rPr kumimoji="1" lang="ja-JP" altLang="en-US" sz="2800" dirty="0" err="1">
                <a:latin typeface="HG丸ｺﾞｼｯｸM-PRO" panose="020F0600000000000000" pitchFamily="50" charset="-128"/>
                <a:ea typeface="HG丸ｺﾞｼｯｸM-PRO" panose="020F0600000000000000" pitchFamily="50" charset="-128"/>
              </a:rPr>
              <a:t>きん</a:t>
            </a:r>
            <a:r>
              <a:rPr kumimoji="1" lang="ja-JP" altLang="en-US" sz="2800" dirty="0" err="1" smtClean="0">
                <a:latin typeface="HG丸ｺﾞｼｯｸM-PRO" panose="020F0600000000000000" pitchFamily="50" charset="-128"/>
                <a:ea typeface="HG丸ｺﾞｼｯｸM-PRO" panose="020F0600000000000000" pitchFamily="50" charset="-128"/>
              </a:rPr>
              <a:t>ふせん</a:t>
            </a:r>
            <a:r>
              <a:rPr kumimoji="1" lang="ja-JP" altLang="en-US" sz="2800" dirty="0" smtClean="0">
                <a:latin typeface="HG丸ｺﾞｼｯｸM-PRO" panose="020F0600000000000000" pitchFamily="50" charset="-128"/>
                <a:ea typeface="HG丸ｺﾞｼｯｸM-PRO" panose="020F0600000000000000" pitchFamily="50" charset="-128"/>
              </a:rPr>
              <a:t>紙を「こころの木シート」の根っこに貼り付けよう！</a:t>
            </a:r>
            <a:endParaRPr kumimoji="1" lang="ja-JP" altLang="en-US" sz="28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9453917" y="3032034"/>
            <a:ext cx="1120825" cy="753913"/>
            <a:chOff x="9453917" y="3032034"/>
            <a:chExt cx="1120825" cy="753913"/>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grpSp>
        <p:nvGrpSpPr>
          <p:cNvPr id="18" name="グループ化 17"/>
          <p:cNvGrpSpPr/>
          <p:nvPr/>
        </p:nvGrpSpPr>
        <p:grpSpPr>
          <a:xfrm>
            <a:off x="9654330" y="4420064"/>
            <a:ext cx="720000" cy="1120830"/>
            <a:chOff x="9654330" y="4420064"/>
            <a:chExt cx="720000" cy="112083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34587">
              <a:off x="9839206" y="4595102"/>
              <a:ext cx="522223" cy="208889"/>
            </a:xfrm>
            <a:prstGeom prst="rect">
              <a:avLst/>
            </a:prstGeom>
          </p:spPr>
        </p:pic>
      </p:grpSp>
      <p:grpSp>
        <p:nvGrpSpPr>
          <p:cNvPr id="17" name="グループ化 16"/>
          <p:cNvGrpSpPr/>
          <p:nvPr/>
        </p:nvGrpSpPr>
        <p:grpSpPr>
          <a:xfrm>
            <a:off x="10574659" y="3597220"/>
            <a:ext cx="1120825" cy="720000"/>
            <a:chOff x="10574659" y="3597220"/>
            <a:chExt cx="1120825" cy="720000"/>
          </a:xfrm>
        </p:grpSpPr>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0892" y="1687509"/>
            <a:ext cx="676308" cy="900000"/>
          </a:xfrm>
          <a:prstGeom prst="rect">
            <a:avLst/>
          </a:prstGeom>
        </p:spPr>
      </p:pic>
      <p:sp>
        <p:nvSpPr>
          <p:cNvPr id="13" name="円形吹き出し 12"/>
          <p:cNvSpPr/>
          <p:nvPr/>
        </p:nvSpPr>
        <p:spPr>
          <a:xfrm>
            <a:off x="8076494" y="1577268"/>
            <a:ext cx="1710781" cy="1097702"/>
          </a:xfrm>
          <a:prstGeom prst="wedgeEllipseCallout">
            <a:avLst>
              <a:gd name="adj1" fmla="val 61373"/>
              <a:gd name="adj2" fmla="val 1995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rPr>
              <a:t>3</a:t>
            </a:r>
            <a:r>
              <a:rPr kumimoji="1" lang="ja-JP" altLang="en-US" dirty="0" smtClean="0">
                <a:solidFill>
                  <a:schemeClr val="tx1"/>
                </a:solidFill>
              </a:rPr>
              <a:t>人組で</a:t>
            </a:r>
            <a:endParaRPr kumimoji="1" lang="en-US" altLang="ja-JP" dirty="0" smtClean="0">
              <a:solidFill>
                <a:schemeClr val="tx1"/>
              </a:solidFill>
            </a:endParaRPr>
          </a:p>
          <a:p>
            <a:pPr algn="ctr"/>
            <a:r>
              <a:rPr kumimoji="1" lang="ja-JP" altLang="en-US" dirty="0" smtClean="0">
                <a:solidFill>
                  <a:schemeClr val="tx1"/>
                </a:solidFill>
              </a:rPr>
              <a:t>考えよう！</a:t>
            </a:r>
            <a:endParaRPr kumimoji="1" lang="ja-JP" altLang="en-US" dirty="0">
              <a:solidFill>
                <a:schemeClr val="tx1"/>
              </a:solidFill>
            </a:endParaRPr>
          </a:p>
        </p:txBody>
      </p:sp>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935" y="1319118"/>
            <a:ext cx="706243" cy="892364"/>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9617" y="1630970"/>
            <a:ext cx="816328" cy="1044000"/>
          </a:xfrm>
          <a:prstGeom prst="rect">
            <a:avLst/>
          </a:prstGeom>
        </p:spPr>
      </p:pic>
      <p:sp>
        <p:nvSpPr>
          <p:cNvPr id="19" name="テキスト ボックス 18"/>
          <p:cNvSpPr txBox="1"/>
          <p:nvPr/>
        </p:nvSpPr>
        <p:spPr>
          <a:xfrm rot="3616072">
            <a:off x="9379954" y="4913500"/>
            <a:ext cx="1064954" cy="271869"/>
          </a:xfrm>
          <a:prstGeom prst="rect">
            <a:avLst/>
          </a:prstGeom>
          <a:noFill/>
        </p:spPr>
        <p:txBody>
          <a:bodyPr wrap="square" rtlCol="0">
            <a:spAutoFit/>
          </a:bodyPr>
          <a:lstStyle/>
          <a:p>
            <a:pPr>
              <a:lnSpc>
                <a:spcPts val="700"/>
              </a:lnSpc>
            </a:pPr>
            <a:r>
              <a:rPr kumimoji="1" lang="ja-JP" altLang="en-US" sz="800" dirty="0" smtClean="0">
                <a:latin typeface="kawaii手書き文字" panose="02000600000000000000" pitchFamily="2" charset="-128"/>
                <a:ea typeface="kawaii手書き文字" panose="02000600000000000000" pitchFamily="2" charset="-128"/>
              </a:rPr>
              <a:t>どうせ誰も</a:t>
            </a:r>
            <a:r>
              <a:rPr kumimoji="1" lang="ja-JP" altLang="en-US" sz="800" dirty="0">
                <a:latin typeface="kawaii手書き文字" panose="02000600000000000000" pitchFamily="2" charset="-128"/>
                <a:ea typeface="kawaii手書き文字" panose="02000600000000000000" pitchFamily="2" charset="-128"/>
              </a:rPr>
              <a:t>私</a:t>
            </a:r>
            <a:r>
              <a:rPr kumimoji="1" lang="ja-JP" altLang="en-US" sz="800" dirty="0" smtClean="0">
                <a:latin typeface="kawaii手書き文字" panose="02000600000000000000" pitchFamily="2" charset="-128"/>
                <a:ea typeface="kawaii手書き文字" panose="02000600000000000000" pitchFamily="2" charset="-128"/>
              </a:rPr>
              <a:t>を必要としていない</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0" name="テキスト ボックス 19"/>
          <p:cNvSpPr txBox="1"/>
          <p:nvPr/>
        </p:nvSpPr>
        <p:spPr>
          <a:xfrm rot="20583754">
            <a:off x="10661843" y="3854392"/>
            <a:ext cx="1174999" cy="21544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さびしいよぉ</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1" name="テキスト ボックス 20"/>
          <p:cNvSpPr txBox="1"/>
          <p:nvPr/>
        </p:nvSpPr>
        <p:spPr>
          <a:xfrm rot="1800000">
            <a:off x="9493183" y="3321028"/>
            <a:ext cx="923544" cy="33855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800" dirty="0">
              <a:latin typeface="kawaii手書き文字" panose="02000600000000000000" pitchFamily="2" charset="-128"/>
              <a:ea typeface="kawaii手書き文字" panose="02000600000000000000" pitchFamily="2" charset="-128"/>
            </a:endParaRPr>
          </a:p>
        </p:txBody>
      </p:sp>
      <p:pic>
        <p:nvPicPr>
          <p:cNvPr id="22" name="図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289044">
            <a:off x="10960174" y="3806530"/>
            <a:ext cx="122519" cy="122519"/>
          </a:xfrm>
          <a:prstGeom prst="rect">
            <a:avLst/>
          </a:prstGeom>
        </p:spPr>
      </p:pic>
      <p:sp>
        <p:nvSpPr>
          <p:cNvPr id="23" name="テキスト ボックス 22"/>
          <p:cNvSpPr txBox="1"/>
          <p:nvPr/>
        </p:nvSpPr>
        <p:spPr>
          <a:xfrm>
            <a:off x="6135282" y="2717362"/>
            <a:ext cx="1223682" cy="276999"/>
          </a:xfrm>
          <a:prstGeom prst="rect">
            <a:avLst/>
          </a:prstGeom>
          <a:noFill/>
        </p:spPr>
        <p:txBody>
          <a:bodyPr wrap="square" rtlCol="0">
            <a:spAutoFit/>
          </a:bodyPr>
          <a:lstStyle/>
          <a:p>
            <a:pPr algn="ctr"/>
            <a:r>
              <a:rPr kumimoji="1" lang="ja-JP" altLang="en-US" sz="1200" dirty="0" smtClean="0"/>
              <a:t>そうぞう</a:t>
            </a:r>
            <a:endParaRPr kumimoji="1" lang="ja-JP" altLang="en-US" sz="1200" dirty="0"/>
          </a:p>
        </p:txBody>
      </p:sp>
      <p:sp>
        <p:nvSpPr>
          <p:cNvPr id="24" name="テキスト ボックス 23"/>
          <p:cNvSpPr txBox="1"/>
          <p:nvPr/>
        </p:nvSpPr>
        <p:spPr>
          <a:xfrm>
            <a:off x="5362687" y="240110"/>
            <a:ext cx="1223682" cy="338554"/>
          </a:xfrm>
          <a:prstGeom prst="rect">
            <a:avLst/>
          </a:prstGeom>
          <a:noFill/>
        </p:spPr>
        <p:txBody>
          <a:bodyPr wrap="square" rtlCol="0">
            <a:spAutoFit/>
          </a:bodyPr>
          <a:lstStyle/>
          <a:p>
            <a:pPr algn="ctr"/>
            <a:r>
              <a:rPr kumimoji="1" lang="ja-JP" altLang="en-US" sz="1600" dirty="0" smtClean="0"/>
              <a:t>そうぞう</a:t>
            </a:r>
            <a:endParaRPr kumimoji="1" lang="ja-JP" altLang="en-US" sz="1600" dirty="0"/>
          </a:p>
        </p:txBody>
      </p:sp>
    </p:spTree>
    <p:extLst>
      <p:ext uri="{BB962C8B-B14F-4D97-AF65-F5344CB8AC3E}">
        <p14:creationId xmlns:p14="http://schemas.microsoft.com/office/powerpoint/2010/main" val="314630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6</a:t>
            </a:fld>
            <a:endParaRPr kumimoji="1" lang="ja-JP" altLang="en-US"/>
          </a:p>
        </p:txBody>
      </p:sp>
      <p:sp>
        <p:nvSpPr>
          <p:cNvPr id="5" name="テキスト ボックス 4"/>
          <p:cNvSpPr txBox="1"/>
          <p:nvPr/>
        </p:nvSpPr>
        <p:spPr>
          <a:xfrm>
            <a:off x="862011" y="2116112"/>
            <a:ext cx="7716431" cy="3915603"/>
          </a:xfrm>
          <a:prstGeom prst="roundRect">
            <a:avLst>
              <a:gd name="adj" fmla="val 13990"/>
            </a:avLst>
          </a:prstGeom>
          <a:solidFill>
            <a:srgbClr val="FFCC99"/>
          </a:solidFill>
        </p:spPr>
        <p:txBody>
          <a:bodyPr wrap="square" tIns="504000" rtlCol="0">
            <a:spAutoFit/>
          </a:bodyPr>
          <a:lstStyle/>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できるだけ「ミクのおはなし」に書いていない　ミクの気持ちを「自分だったらこう感じる」とか、「きっとミクだったらこんなふうに思うかも」とか、自由に想像をふくらませて書いてみよう！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時間</a:t>
            </a:r>
            <a:r>
              <a:rPr kumimoji="1" lang="ja-JP" altLang="en-US" sz="2400" dirty="0">
                <a:latin typeface="HG丸ｺﾞｼｯｸM-PRO" panose="020F0600000000000000" pitchFamily="50" charset="-128"/>
                <a:ea typeface="HG丸ｺﾞｼｯｸM-PRO" panose="020F0600000000000000" pitchFamily="50" charset="-128"/>
              </a:rPr>
              <a:t>いっぱい</a:t>
            </a:r>
            <a:r>
              <a:rPr kumimoji="1" lang="ja-JP" altLang="en-US" sz="2400" dirty="0" smtClean="0">
                <a:latin typeface="HG丸ｺﾞｼｯｸM-PRO" panose="020F0600000000000000" pitchFamily="50" charset="-128"/>
                <a:ea typeface="HG丸ｺﾞｼｯｸM-PRO" panose="020F0600000000000000" pitchFamily="50" charset="-128"/>
              </a:rPr>
              <a:t>、たくさん書いてみよう！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ば</a:t>
            </a:r>
            <a:r>
              <a:rPr kumimoji="1" lang="ja-JP" altLang="en-US" sz="2400" dirty="0" err="1" smtClean="0">
                <a:latin typeface="HG丸ｺﾞｼｯｸM-PRO" panose="020F0600000000000000" pitchFamily="50" charset="-128"/>
                <a:ea typeface="HG丸ｺﾞｼｯｸM-PRO" panose="020F0600000000000000" pitchFamily="50" charset="-128"/>
              </a:rPr>
              <a:t>い</a:t>
            </a:r>
            <a:r>
              <a:rPr kumimoji="1" lang="ja-JP" altLang="en-US" sz="2400" dirty="0" err="1">
                <a:latin typeface="HG丸ｺﾞｼｯｸM-PRO" panose="020F0600000000000000" pitchFamily="50" charset="-128"/>
                <a:ea typeface="HG丸ｺﾞｼｯｸM-PRO" panose="020F0600000000000000" pitchFamily="50" charset="-128"/>
              </a:rPr>
              <a:t>きん</a:t>
            </a:r>
            <a:r>
              <a:rPr kumimoji="1" lang="ja-JP" altLang="en-US" sz="2400" dirty="0" err="1" smtClean="0">
                <a:latin typeface="HG丸ｺﾞｼｯｸM-PRO" panose="020F0600000000000000" pitchFamily="50" charset="-128"/>
                <a:ea typeface="HG丸ｺﾞｼｯｸM-PRO" panose="020F0600000000000000" pitchFamily="50" charset="-128"/>
              </a:rPr>
              <a:t>ふせん</a:t>
            </a:r>
            <a:r>
              <a:rPr kumimoji="1" lang="ja-JP" altLang="en-US" sz="2400" dirty="0" smtClean="0">
                <a:latin typeface="HG丸ｺﾞｼｯｸM-PRO" panose="020F0600000000000000" pitchFamily="50" charset="-128"/>
                <a:ea typeface="HG丸ｺﾞｼｯｸM-PRO" panose="020F0600000000000000" pitchFamily="50" charset="-128"/>
              </a:rPr>
              <a:t>紙に書いてある文字が、かくれないように注意して はりつけよう！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167770" y="1782694"/>
            <a:ext cx="3258453" cy="822305"/>
          </a:xfrm>
          <a:prstGeom prst="ellipse">
            <a:avLst/>
          </a:prstGeom>
          <a:solidFill>
            <a:srgbClr val="FFCC99"/>
          </a:solidFill>
        </p:spPr>
        <p:txBody>
          <a:bodyPr wrap="square" rtlCol="0">
            <a:spAutoFit/>
          </a:bodyPr>
          <a:lstStyle/>
          <a:p>
            <a:pPr algn="ctr">
              <a:spcAft>
                <a:spcPts val="1200"/>
              </a:spcAft>
            </a:pPr>
            <a:r>
              <a:rPr kumimoji="1" lang="ja-JP" altLang="en-US" sz="3200" b="1" dirty="0" smtClean="0">
                <a:latin typeface="HG丸ｺﾞｼｯｸM-PRO" panose="020F0600000000000000" pitchFamily="50" charset="-128"/>
                <a:ea typeface="HG丸ｺﾞｼｯｸM-PRO" panose="020F0600000000000000" pitchFamily="50" charset="-128"/>
              </a:rPr>
              <a:t>注意点</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59" y="1474502"/>
            <a:ext cx="862840" cy="1089212"/>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971" y="1782694"/>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10681083" y="4073913"/>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9049838" y="3835617"/>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9048392" y="4462239"/>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9938113" y="3845689"/>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
        <p:nvSpPr>
          <p:cNvPr id="36" name="テキスト ボックス 35"/>
          <p:cNvSpPr txBox="1"/>
          <p:nvPr/>
        </p:nvSpPr>
        <p:spPr>
          <a:xfrm>
            <a:off x="2783549" y="4200039"/>
            <a:ext cx="1223682" cy="276999"/>
          </a:xfrm>
          <a:prstGeom prst="rect">
            <a:avLst/>
          </a:prstGeom>
          <a:noFill/>
        </p:spPr>
        <p:txBody>
          <a:bodyPr wrap="square" rtlCol="0">
            <a:spAutoFit/>
          </a:bodyPr>
          <a:lstStyle/>
          <a:p>
            <a:pPr algn="ctr"/>
            <a:r>
              <a:rPr kumimoji="1" lang="ja-JP" altLang="en-US" sz="1200" dirty="0" smtClean="0"/>
              <a:t>そうぞう</a:t>
            </a:r>
            <a:endParaRPr kumimoji="1" lang="ja-JP" altLang="en-US" sz="1200" dirty="0"/>
          </a:p>
        </p:txBody>
      </p:sp>
      <p:sp>
        <p:nvSpPr>
          <p:cNvPr id="37" name="テキスト ボックス 36"/>
          <p:cNvSpPr txBox="1"/>
          <p:nvPr/>
        </p:nvSpPr>
        <p:spPr>
          <a:xfrm>
            <a:off x="5362687" y="240110"/>
            <a:ext cx="1223682" cy="338554"/>
          </a:xfrm>
          <a:prstGeom prst="rect">
            <a:avLst/>
          </a:prstGeom>
          <a:noFill/>
        </p:spPr>
        <p:txBody>
          <a:bodyPr wrap="square" rtlCol="0">
            <a:spAutoFit/>
          </a:bodyPr>
          <a:lstStyle/>
          <a:p>
            <a:pPr algn="ctr"/>
            <a:r>
              <a:rPr kumimoji="1" lang="ja-JP" altLang="en-US" sz="1600" dirty="0" smtClean="0"/>
              <a:t>そうぞう</a:t>
            </a:r>
            <a:endParaRPr kumimoji="1" lang="ja-JP" altLang="en-US" sz="1600" dirty="0"/>
          </a:p>
        </p:txBody>
      </p:sp>
    </p:spTree>
    <p:extLst>
      <p:ext uri="{BB962C8B-B14F-4D97-AF65-F5344CB8AC3E}">
        <p14:creationId xmlns:p14="http://schemas.microsoft.com/office/powerpoint/2010/main" val="115099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の森を作ろう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7</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58" y="1428510"/>
            <a:ext cx="869489" cy="1098631"/>
          </a:xfrm>
          <a:prstGeom prst="rect">
            <a:avLst/>
          </a:prstGeom>
        </p:spPr>
      </p:pic>
      <p:sp>
        <p:nvSpPr>
          <p:cNvPr id="37" name="テキスト ボックス 36"/>
          <p:cNvSpPr txBox="1"/>
          <p:nvPr/>
        </p:nvSpPr>
        <p:spPr>
          <a:xfrm>
            <a:off x="1637409" y="1602342"/>
            <a:ext cx="9575074" cy="523220"/>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たくさんの</a:t>
            </a:r>
            <a:r>
              <a:rPr kumimoji="1" lang="ja-JP" altLang="en-US" sz="2800" dirty="0" smtClean="0">
                <a:latin typeface="HG丸ｺﾞｼｯｸM-PRO" panose="020F0600000000000000" pitchFamily="50" charset="-128"/>
                <a:ea typeface="HG丸ｺﾞｼｯｸM-PRO" panose="020F0600000000000000" pitchFamily="50" charset="-128"/>
              </a:rPr>
              <a:t>ミクのこころの木を集めて、森を作ろう！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Tree>
    <p:extLst>
      <p:ext uri="{BB962C8B-B14F-4D97-AF65-F5344CB8AC3E}">
        <p14:creationId xmlns:p14="http://schemas.microsoft.com/office/powerpoint/2010/main" val="125776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共感きのこで森をつなげよう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8</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58" y="1438931"/>
            <a:ext cx="869489" cy="1098631"/>
          </a:xfrm>
          <a:prstGeom prst="rect">
            <a:avLst/>
          </a:prstGeom>
        </p:spPr>
      </p:pic>
      <p:sp>
        <p:nvSpPr>
          <p:cNvPr id="37" name="テキスト ボックス 36"/>
          <p:cNvSpPr txBox="1"/>
          <p:nvPr/>
        </p:nvSpPr>
        <p:spPr>
          <a:xfrm>
            <a:off x="1637409" y="1464846"/>
            <a:ext cx="938143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共感できる </a:t>
            </a:r>
            <a:r>
              <a:rPr kumimoji="1" lang="ja-JP" altLang="en-US" sz="2800" dirty="0" err="1" smtClean="0">
                <a:latin typeface="HG丸ｺﾞｼｯｸM-PRO" panose="020F0600000000000000" pitchFamily="50" charset="-128"/>
                <a:ea typeface="HG丸ｺﾞｼｯｸM-PRO" panose="020F0600000000000000" pitchFamily="50" charset="-128"/>
              </a:rPr>
              <a:t>ば</a:t>
            </a:r>
            <a:r>
              <a:rPr kumimoji="1" lang="ja-JP" altLang="en-US" sz="2800" dirty="0" smtClean="0">
                <a:latin typeface="HG丸ｺﾞｼｯｸM-PRO" panose="020F0600000000000000" pitchFamily="50" charset="-128"/>
                <a:ea typeface="HG丸ｺﾞｼｯｸM-PRO" panose="020F0600000000000000" pitchFamily="50" charset="-128"/>
              </a:rPr>
              <a:t>い</a:t>
            </a:r>
            <a:r>
              <a:rPr kumimoji="1" lang="ja-JP" altLang="en-US" sz="2800" dirty="0">
                <a:latin typeface="HG丸ｺﾞｼｯｸM-PRO" panose="020F0600000000000000" pitchFamily="50" charset="-128"/>
                <a:ea typeface="HG丸ｺﾞｼｯｸM-PRO" panose="020F0600000000000000" pitchFamily="50" charset="-128"/>
              </a:rPr>
              <a:t>きん</a:t>
            </a:r>
            <a:r>
              <a:rPr kumimoji="1" lang="ja-JP" altLang="en-US" sz="2800" dirty="0" smtClean="0">
                <a:latin typeface="HG丸ｺﾞｼｯｸM-PRO" panose="020F0600000000000000" pitchFamily="50" charset="-128"/>
                <a:ea typeface="HG丸ｺﾞｼｯｸM-PRO" panose="020F0600000000000000" pitchFamily="50" charset="-128"/>
              </a:rPr>
              <a:t>ふせん紙 の近くに「共感きのこ」を 生やそう！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4" name="図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73854" y="4099478"/>
            <a:ext cx="427436" cy="637107"/>
          </a:xfrm>
          <a:prstGeom prst="rect">
            <a:avLst/>
          </a:prstGeom>
        </p:spPr>
      </p:pic>
      <p:pic>
        <p:nvPicPr>
          <p:cNvPr id="5" name="図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269828" y="3872291"/>
            <a:ext cx="558936" cy="887506"/>
          </a:xfrm>
          <a:prstGeom prst="rect">
            <a:avLst/>
          </a:prstGeom>
        </p:spPr>
      </p:pic>
      <p:pic>
        <p:nvPicPr>
          <p:cNvPr id="8" name="図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08662" y="3833881"/>
            <a:ext cx="576852" cy="560773"/>
          </a:xfrm>
          <a:prstGeom prst="rect">
            <a:avLst/>
          </a:prstGeom>
        </p:spPr>
      </p:pic>
      <p:pic>
        <p:nvPicPr>
          <p:cNvPr id="9" name="図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41135" y="3884902"/>
            <a:ext cx="496244" cy="699811"/>
          </a:xfrm>
          <a:prstGeom prst="rect">
            <a:avLst/>
          </a:prstGeom>
        </p:spPr>
      </p:pic>
      <p:pic>
        <p:nvPicPr>
          <p:cNvPr id="10" name="図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96406" y="3788170"/>
            <a:ext cx="422667" cy="694551"/>
          </a:xfrm>
          <a:prstGeom prst="rect">
            <a:avLst/>
          </a:prstGeom>
        </p:spPr>
      </p:pic>
      <p:sp>
        <p:nvSpPr>
          <p:cNvPr id="99" name="テキスト ボックス 98"/>
          <p:cNvSpPr txBox="1"/>
          <p:nvPr/>
        </p:nvSpPr>
        <p:spPr>
          <a:xfrm>
            <a:off x="1168273" y="248291"/>
            <a:ext cx="1346327" cy="369332"/>
          </a:xfrm>
          <a:prstGeom prst="rect">
            <a:avLst/>
          </a:prstGeom>
          <a:noFill/>
        </p:spPr>
        <p:txBody>
          <a:bodyPr wrap="square" rtlCol="0">
            <a:spAutoFit/>
          </a:bodyPr>
          <a:lstStyle/>
          <a:p>
            <a:r>
              <a:rPr kumimoji="1" lang="ja-JP" altLang="en-US" dirty="0">
                <a:solidFill>
                  <a:srgbClr val="404040"/>
                </a:solidFill>
              </a:rPr>
              <a:t>きょうかん</a:t>
            </a:r>
          </a:p>
        </p:txBody>
      </p:sp>
      <p:sp>
        <p:nvSpPr>
          <p:cNvPr id="100" name="テキスト ボックス 99"/>
          <p:cNvSpPr txBox="1"/>
          <p:nvPr/>
        </p:nvSpPr>
        <p:spPr>
          <a:xfrm>
            <a:off x="1577600" y="1349370"/>
            <a:ext cx="1057671" cy="276999"/>
          </a:xfrm>
          <a:prstGeom prst="rect">
            <a:avLst/>
          </a:prstGeom>
          <a:noFill/>
        </p:spPr>
        <p:txBody>
          <a:bodyPr wrap="square" rtlCol="0">
            <a:spAutoFit/>
          </a:bodyPr>
          <a:lstStyle/>
          <a:p>
            <a:pPr algn="ctr"/>
            <a:r>
              <a:rPr kumimoji="1" lang="ja-JP" altLang="en-US" sz="1200" dirty="0"/>
              <a:t>きょうかん</a:t>
            </a:r>
          </a:p>
        </p:txBody>
      </p:sp>
      <p:sp>
        <p:nvSpPr>
          <p:cNvPr id="101" name="テキスト ボックス 100"/>
          <p:cNvSpPr txBox="1"/>
          <p:nvPr/>
        </p:nvSpPr>
        <p:spPr>
          <a:xfrm>
            <a:off x="8196584" y="1349370"/>
            <a:ext cx="1057671" cy="276999"/>
          </a:xfrm>
          <a:prstGeom prst="rect">
            <a:avLst/>
          </a:prstGeom>
          <a:noFill/>
        </p:spPr>
        <p:txBody>
          <a:bodyPr wrap="square" rtlCol="0">
            <a:spAutoFit/>
          </a:bodyPr>
          <a:lstStyle/>
          <a:p>
            <a:pPr algn="ctr"/>
            <a:r>
              <a:rPr kumimoji="1" lang="ja-JP" altLang="en-US" sz="1200" dirty="0"/>
              <a:t>きょうかん</a:t>
            </a:r>
          </a:p>
        </p:txBody>
      </p:sp>
    </p:spTree>
    <p:extLst>
      <p:ext uri="{BB962C8B-B14F-4D97-AF65-F5344CB8AC3E}">
        <p14:creationId xmlns:p14="http://schemas.microsoft.com/office/powerpoint/2010/main" val="33356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「マザーツリー」</a:t>
            </a:r>
            <a:r>
              <a:rPr kumimoji="1" lang="ja-JP" altLang="en-US" sz="3600" dirty="0" smtClean="0"/>
              <a:t>スザンヌ・シマード</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9</a:t>
            </a:fld>
            <a:endParaRPr kumimoji="1" lang="ja-JP" altLang="en-US"/>
          </a:p>
        </p:txBody>
      </p:sp>
      <p:sp>
        <p:nvSpPr>
          <p:cNvPr id="4" name="テキスト ボックス 3"/>
          <p:cNvSpPr txBox="1"/>
          <p:nvPr/>
        </p:nvSpPr>
        <p:spPr>
          <a:xfrm>
            <a:off x="188259" y="4654089"/>
            <a:ext cx="3281084" cy="977191"/>
          </a:xfrm>
          <a:prstGeom prst="rect">
            <a:avLst/>
          </a:prstGeom>
          <a:noFill/>
        </p:spPr>
        <p:txBody>
          <a:bodyPr wrap="square" rtlCol="0">
            <a:spAutoFit/>
          </a:bodyPr>
          <a:lstStyle/>
          <a:p>
            <a:pPr algn="ctr">
              <a:lnSpc>
                <a:spcPct val="150000"/>
              </a:lnSpc>
            </a:pPr>
            <a:r>
              <a:rPr kumimoji="1" lang="ja-JP" altLang="en-US" sz="2000" b="1" dirty="0" smtClean="0">
                <a:latin typeface="+mn-ea"/>
              </a:rPr>
              <a:t>スザンヌ・シマードさん</a:t>
            </a:r>
            <a:endParaRPr kumimoji="1" lang="en-US" altLang="ja-JP" sz="2000" b="1" dirty="0" smtClean="0">
              <a:latin typeface="+mn-ea"/>
            </a:endParaRPr>
          </a:p>
          <a:p>
            <a:pPr algn="ctr">
              <a:lnSpc>
                <a:spcPct val="150000"/>
              </a:lnSpc>
            </a:pPr>
            <a:r>
              <a:rPr kumimoji="1" lang="ja-JP" altLang="en-US" sz="2000" b="1" dirty="0" smtClean="0">
                <a:latin typeface="+mn-ea"/>
              </a:rPr>
              <a:t>（</a:t>
            </a:r>
            <a:r>
              <a:rPr kumimoji="1" lang="ja-JP" altLang="en-US" sz="2000" b="1" dirty="0">
                <a:latin typeface="+mn-ea"/>
              </a:rPr>
              <a:t>カナダの森林生態学者</a:t>
            </a:r>
            <a:r>
              <a:rPr kumimoji="1" lang="ja-JP" altLang="en-US" sz="2000" b="1" dirty="0" smtClean="0">
                <a:latin typeface="+mn-ea"/>
              </a:rPr>
              <a:t>）</a:t>
            </a:r>
            <a:endParaRPr kumimoji="1" lang="ja-JP" altLang="en-US" sz="2000" b="1" dirty="0">
              <a:latin typeface="+mn-ea"/>
            </a:endParaRPr>
          </a:p>
        </p:txBody>
      </p:sp>
      <p:grpSp>
        <p:nvGrpSpPr>
          <p:cNvPr id="7" name="グループ化 6"/>
          <p:cNvGrpSpPr/>
          <p:nvPr/>
        </p:nvGrpSpPr>
        <p:grpSpPr>
          <a:xfrm>
            <a:off x="3467269" y="1587581"/>
            <a:ext cx="8527507" cy="4604807"/>
            <a:chOff x="4367820" y="1801331"/>
            <a:chExt cx="7183205" cy="4283481"/>
          </a:xfrm>
        </p:grpSpPr>
        <p:sp>
          <p:nvSpPr>
            <p:cNvPr id="5" name="正方形/長方形 4"/>
            <p:cNvSpPr/>
            <p:nvPr/>
          </p:nvSpPr>
          <p:spPr>
            <a:xfrm>
              <a:off x="4740518" y="1801331"/>
              <a:ext cx="6810507" cy="4178067"/>
            </a:xfrm>
            <a:prstGeom prst="rect">
              <a:avLst/>
            </a:prstGeom>
          </p:spPr>
          <p:txBody>
            <a:bodyPr wrap="square">
              <a:spAutoFit/>
            </a:bodyPr>
            <a:lstStyle/>
            <a:p>
              <a:pPr>
                <a:lnSpc>
                  <a:spcPts val="3200"/>
                </a:lnSpc>
              </a:pPr>
              <a:r>
                <a:rPr lang="ja-JP" altLang="en-US" sz="2200" b="1" dirty="0" smtClean="0"/>
                <a:t>植物には互いの強みと弱みがわかり、実に優雅に与え合い、受け取り合って、見事にバランスの取れた状態をつくり出す。</a:t>
              </a:r>
              <a:r>
                <a:rPr lang="ja-JP" altLang="en-US" sz="2200" dirty="0" smtClean="0"/>
                <a:t>菜園というシンプルな美しさのなかにもそのバランスを見いだすことができる。そして複雑なアリ社会のなかにも。複雑さのなかに、互いを結びつけ合う行動のなかに、すべてが一つになった全体のなかに、美しさがある。</a:t>
              </a:r>
              <a:r>
                <a:rPr lang="ja-JP" altLang="en-US" sz="2200" b="1" dirty="0" smtClean="0">
                  <a:solidFill>
                    <a:srgbClr val="FF0000"/>
                  </a:solidFill>
                </a:rPr>
                <a:t>これは私たち自身にも言えることだ ── 一人でする行動のなかにも、他者とともにする行動のなかにも。私たちの根や組織もまた、交じり合い、絡み合って、互いに近づいては離れ、そうしてそれを無数のさりげない瞬間に繰り返す。</a:t>
              </a:r>
              <a:endParaRPr lang="ja-JP" altLang="en-US" sz="2200" b="1" dirty="0">
                <a:solidFill>
                  <a:srgbClr val="FF0000"/>
                </a:solidFill>
              </a:endParaRPr>
            </a:p>
          </p:txBody>
        </p:sp>
        <p:sp>
          <p:nvSpPr>
            <p:cNvPr id="6" name="正方形/長方形 5"/>
            <p:cNvSpPr/>
            <p:nvPr/>
          </p:nvSpPr>
          <p:spPr>
            <a:xfrm>
              <a:off x="4367820" y="1801331"/>
              <a:ext cx="322730" cy="4283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descr="Suzanne Simard: Finding the Mother Tree - Lacuna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5689" y="1957550"/>
            <a:ext cx="3007781" cy="2713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26959" y="5761647"/>
            <a:ext cx="5772211" cy="323165"/>
          </a:xfrm>
          <a:prstGeom prst="rect">
            <a:avLst/>
          </a:prstGeom>
          <a:noFill/>
        </p:spPr>
        <p:txBody>
          <a:bodyPr wrap="square" rtlCol="0">
            <a:spAutoFit/>
          </a:bodyPr>
          <a:lstStyle/>
          <a:p>
            <a:r>
              <a:rPr kumimoji="1" lang="ja-JP" altLang="en-US" sz="1500" dirty="0" smtClean="0"/>
              <a:t>「マザーツリー 森に隠された「知性」をめぐる冒険」より</a:t>
            </a:r>
            <a:endParaRPr kumimoji="1" lang="ja-JP" altLang="en-US" sz="1500" dirty="0"/>
          </a:p>
        </p:txBody>
      </p:sp>
      <p:sp>
        <p:nvSpPr>
          <p:cNvPr id="10" name="テキスト ボックス 9"/>
          <p:cNvSpPr txBox="1"/>
          <p:nvPr/>
        </p:nvSpPr>
        <p:spPr>
          <a:xfrm>
            <a:off x="1296915" y="5038523"/>
            <a:ext cx="2170354" cy="276999"/>
          </a:xfrm>
          <a:prstGeom prst="rect">
            <a:avLst/>
          </a:prstGeom>
          <a:noFill/>
        </p:spPr>
        <p:txBody>
          <a:bodyPr wrap="square" rtlCol="0">
            <a:spAutoFit/>
          </a:bodyPr>
          <a:lstStyle/>
          <a:p>
            <a:pPr algn="ctr"/>
            <a:r>
              <a:rPr kumimoji="1" lang="ja-JP" altLang="en-US" sz="1200" dirty="0" smtClean="0"/>
              <a:t>しん</a:t>
            </a:r>
            <a:r>
              <a:rPr kumimoji="1" lang="ja-JP" altLang="en-US" sz="1200" dirty="0" err="1" smtClean="0"/>
              <a:t>りんせ</a:t>
            </a:r>
            <a:r>
              <a:rPr kumimoji="1" lang="ja-JP" altLang="en-US" sz="1200" dirty="0" smtClean="0"/>
              <a:t>いたいがくしゃ</a:t>
            </a:r>
            <a:endParaRPr kumimoji="1" lang="ja-JP" altLang="en-US" sz="1200" dirty="0"/>
          </a:p>
        </p:txBody>
      </p:sp>
      <p:sp>
        <p:nvSpPr>
          <p:cNvPr id="11" name="テキスト ボックス 10"/>
          <p:cNvSpPr txBox="1"/>
          <p:nvPr/>
        </p:nvSpPr>
        <p:spPr>
          <a:xfrm>
            <a:off x="3800065" y="1480005"/>
            <a:ext cx="1000535" cy="246221"/>
          </a:xfrm>
          <a:prstGeom prst="rect">
            <a:avLst/>
          </a:prstGeom>
          <a:noFill/>
        </p:spPr>
        <p:txBody>
          <a:bodyPr wrap="square" rtlCol="0">
            <a:spAutoFit/>
          </a:bodyPr>
          <a:lstStyle/>
          <a:p>
            <a:pPr algn="ctr"/>
            <a:r>
              <a:rPr kumimoji="1" lang="ja-JP" altLang="en-US" sz="1000" dirty="0" err="1"/>
              <a:t>しょく</a:t>
            </a:r>
            <a:r>
              <a:rPr kumimoji="1" lang="ja-JP" altLang="en-US" sz="1000" dirty="0"/>
              <a:t>ぶつ</a:t>
            </a:r>
          </a:p>
        </p:txBody>
      </p:sp>
      <p:sp>
        <p:nvSpPr>
          <p:cNvPr id="12" name="テキスト ボックス 11"/>
          <p:cNvSpPr txBox="1"/>
          <p:nvPr/>
        </p:nvSpPr>
        <p:spPr>
          <a:xfrm>
            <a:off x="4975411" y="1480005"/>
            <a:ext cx="540000" cy="246221"/>
          </a:xfrm>
          <a:prstGeom prst="rect">
            <a:avLst/>
          </a:prstGeom>
          <a:noFill/>
        </p:spPr>
        <p:txBody>
          <a:bodyPr wrap="square" rtlCol="0">
            <a:spAutoFit/>
          </a:bodyPr>
          <a:lstStyle/>
          <a:p>
            <a:pPr algn="ctr"/>
            <a:r>
              <a:rPr kumimoji="1" lang="ja-JP" altLang="en-US" sz="1000" dirty="0" smtClean="0"/>
              <a:t>たが</a:t>
            </a:r>
            <a:endParaRPr kumimoji="1" lang="ja-JP" altLang="en-US" sz="1000" dirty="0"/>
          </a:p>
        </p:txBody>
      </p:sp>
      <p:sp>
        <p:nvSpPr>
          <p:cNvPr id="13" name="テキスト ボックス 12"/>
          <p:cNvSpPr txBox="1"/>
          <p:nvPr/>
        </p:nvSpPr>
        <p:spPr>
          <a:xfrm>
            <a:off x="5843033" y="1480005"/>
            <a:ext cx="540000" cy="246221"/>
          </a:xfrm>
          <a:prstGeom prst="rect">
            <a:avLst/>
          </a:prstGeom>
          <a:noFill/>
        </p:spPr>
        <p:txBody>
          <a:bodyPr wrap="square" rtlCol="0">
            <a:spAutoFit/>
          </a:bodyPr>
          <a:lstStyle/>
          <a:p>
            <a:pPr algn="ctr"/>
            <a:r>
              <a:rPr kumimoji="1" lang="ja-JP" altLang="en-US" sz="1000" dirty="0"/>
              <a:t>つよ</a:t>
            </a:r>
          </a:p>
        </p:txBody>
      </p:sp>
      <p:sp>
        <p:nvSpPr>
          <p:cNvPr id="14" name="テキスト ボックス 13"/>
          <p:cNvSpPr txBox="1"/>
          <p:nvPr/>
        </p:nvSpPr>
        <p:spPr>
          <a:xfrm>
            <a:off x="6683956" y="1480005"/>
            <a:ext cx="540000" cy="246221"/>
          </a:xfrm>
          <a:prstGeom prst="rect">
            <a:avLst/>
          </a:prstGeom>
          <a:noFill/>
        </p:spPr>
        <p:txBody>
          <a:bodyPr wrap="square" rtlCol="0">
            <a:spAutoFit/>
          </a:bodyPr>
          <a:lstStyle/>
          <a:p>
            <a:pPr algn="ctr"/>
            <a:r>
              <a:rPr kumimoji="1" lang="ja-JP" altLang="en-US" sz="1000" dirty="0"/>
              <a:t>よわ</a:t>
            </a:r>
          </a:p>
        </p:txBody>
      </p:sp>
      <p:sp>
        <p:nvSpPr>
          <p:cNvPr id="15" name="テキスト ボックス 14"/>
          <p:cNvSpPr txBox="1"/>
          <p:nvPr/>
        </p:nvSpPr>
        <p:spPr>
          <a:xfrm>
            <a:off x="8622156" y="1480005"/>
            <a:ext cx="540000" cy="246221"/>
          </a:xfrm>
          <a:prstGeom prst="rect">
            <a:avLst/>
          </a:prstGeom>
          <a:noFill/>
        </p:spPr>
        <p:txBody>
          <a:bodyPr wrap="square" rtlCol="0">
            <a:spAutoFit/>
          </a:bodyPr>
          <a:lstStyle/>
          <a:p>
            <a:pPr algn="ctr"/>
            <a:r>
              <a:rPr kumimoji="1" lang="ja-JP" altLang="en-US" sz="1000" dirty="0"/>
              <a:t>じつ</a:t>
            </a:r>
          </a:p>
        </p:txBody>
      </p:sp>
      <p:sp>
        <p:nvSpPr>
          <p:cNvPr id="16" name="テキスト ボックス 15"/>
          <p:cNvSpPr txBox="1"/>
          <p:nvPr/>
        </p:nvSpPr>
        <p:spPr>
          <a:xfrm>
            <a:off x="9206331" y="1480005"/>
            <a:ext cx="720000" cy="246221"/>
          </a:xfrm>
          <a:prstGeom prst="rect">
            <a:avLst/>
          </a:prstGeom>
          <a:noFill/>
        </p:spPr>
        <p:txBody>
          <a:bodyPr wrap="square" rtlCol="0">
            <a:spAutoFit/>
          </a:bodyPr>
          <a:lstStyle/>
          <a:p>
            <a:pPr algn="ctr"/>
            <a:r>
              <a:rPr kumimoji="1" lang="ja-JP" altLang="en-US" sz="1000" dirty="0" smtClean="0"/>
              <a:t>ゆうが</a:t>
            </a:r>
            <a:endParaRPr kumimoji="1" lang="ja-JP" altLang="en-US" sz="1000" dirty="0"/>
          </a:p>
        </p:txBody>
      </p:sp>
      <p:sp>
        <p:nvSpPr>
          <p:cNvPr id="17" name="テキスト ボックス 16"/>
          <p:cNvSpPr txBox="1"/>
          <p:nvPr/>
        </p:nvSpPr>
        <p:spPr>
          <a:xfrm>
            <a:off x="10032928" y="1480005"/>
            <a:ext cx="540000" cy="246221"/>
          </a:xfrm>
          <a:prstGeom prst="rect">
            <a:avLst/>
          </a:prstGeom>
          <a:noFill/>
        </p:spPr>
        <p:txBody>
          <a:bodyPr wrap="square" rtlCol="0">
            <a:spAutoFit/>
          </a:bodyPr>
          <a:lstStyle/>
          <a:p>
            <a:pPr algn="ctr"/>
            <a:r>
              <a:rPr kumimoji="1" lang="ja-JP" altLang="en-US" sz="1000" dirty="0"/>
              <a:t>あた</a:t>
            </a:r>
          </a:p>
        </p:txBody>
      </p:sp>
      <p:sp>
        <p:nvSpPr>
          <p:cNvPr id="18" name="テキスト ボックス 17"/>
          <p:cNvSpPr txBox="1"/>
          <p:nvPr/>
        </p:nvSpPr>
        <p:spPr>
          <a:xfrm>
            <a:off x="10664187" y="1480005"/>
            <a:ext cx="360000" cy="246221"/>
          </a:xfrm>
          <a:prstGeom prst="rect">
            <a:avLst/>
          </a:prstGeom>
          <a:noFill/>
        </p:spPr>
        <p:txBody>
          <a:bodyPr wrap="square" rtlCol="0">
            <a:spAutoFit/>
          </a:bodyPr>
          <a:lstStyle/>
          <a:p>
            <a:pPr algn="ctr"/>
            <a:r>
              <a:rPr kumimoji="1" lang="ja-JP" altLang="en-US" sz="1000" dirty="0" smtClean="0"/>
              <a:t>あ</a:t>
            </a:r>
            <a:endParaRPr kumimoji="1" lang="ja-JP" altLang="en-US" sz="1000" dirty="0"/>
          </a:p>
        </p:txBody>
      </p:sp>
      <p:sp>
        <p:nvSpPr>
          <p:cNvPr id="19" name="テキスト ボックス 18"/>
          <p:cNvSpPr txBox="1"/>
          <p:nvPr/>
        </p:nvSpPr>
        <p:spPr>
          <a:xfrm>
            <a:off x="11495027" y="1480005"/>
            <a:ext cx="360000" cy="246221"/>
          </a:xfrm>
          <a:prstGeom prst="rect">
            <a:avLst/>
          </a:prstGeom>
          <a:noFill/>
        </p:spPr>
        <p:txBody>
          <a:bodyPr wrap="square" rtlCol="0">
            <a:spAutoFit/>
          </a:bodyPr>
          <a:lstStyle/>
          <a:p>
            <a:pPr algn="ctr"/>
            <a:r>
              <a:rPr kumimoji="1" lang="ja-JP" altLang="en-US" sz="1000" dirty="0" smtClean="0"/>
              <a:t>う</a:t>
            </a:r>
            <a:endParaRPr kumimoji="1" lang="ja-JP" altLang="en-US" sz="1000" dirty="0"/>
          </a:p>
        </p:txBody>
      </p:sp>
      <p:sp>
        <p:nvSpPr>
          <p:cNvPr id="20" name="テキスト ボックス 19"/>
          <p:cNvSpPr txBox="1"/>
          <p:nvPr/>
        </p:nvSpPr>
        <p:spPr>
          <a:xfrm>
            <a:off x="4219650" y="1920130"/>
            <a:ext cx="360000" cy="246221"/>
          </a:xfrm>
          <a:prstGeom prst="rect">
            <a:avLst/>
          </a:prstGeom>
          <a:noFill/>
        </p:spPr>
        <p:txBody>
          <a:bodyPr wrap="square" rtlCol="0">
            <a:spAutoFit/>
          </a:bodyPr>
          <a:lstStyle/>
          <a:p>
            <a:pPr algn="ctr"/>
            <a:r>
              <a:rPr kumimoji="1" lang="ja-JP" altLang="en-US" sz="1000" dirty="0" smtClean="0"/>
              <a:t>と</a:t>
            </a:r>
            <a:endParaRPr kumimoji="1" lang="ja-JP" altLang="en-US" sz="1000" dirty="0"/>
          </a:p>
        </p:txBody>
      </p:sp>
      <p:sp>
        <p:nvSpPr>
          <p:cNvPr id="21" name="テキスト ボックス 20"/>
          <p:cNvSpPr txBox="1"/>
          <p:nvPr/>
        </p:nvSpPr>
        <p:spPr>
          <a:xfrm>
            <a:off x="4781964" y="1906682"/>
            <a:ext cx="360000" cy="246221"/>
          </a:xfrm>
          <a:prstGeom prst="rect">
            <a:avLst/>
          </a:prstGeom>
          <a:noFill/>
        </p:spPr>
        <p:txBody>
          <a:bodyPr wrap="square" rtlCol="0">
            <a:spAutoFit/>
          </a:bodyPr>
          <a:lstStyle/>
          <a:p>
            <a:pPr algn="ctr"/>
            <a:r>
              <a:rPr kumimoji="1" lang="ja-JP" altLang="en-US" sz="1000" dirty="0"/>
              <a:t>あ</a:t>
            </a:r>
          </a:p>
        </p:txBody>
      </p:sp>
      <p:sp>
        <p:nvSpPr>
          <p:cNvPr id="22" name="テキスト ボックス 21"/>
          <p:cNvSpPr txBox="1"/>
          <p:nvPr/>
        </p:nvSpPr>
        <p:spPr>
          <a:xfrm>
            <a:off x="5850925" y="1918072"/>
            <a:ext cx="720000" cy="246221"/>
          </a:xfrm>
          <a:prstGeom prst="rect">
            <a:avLst/>
          </a:prstGeom>
          <a:noFill/>
        </p:spPr>
        <p:txBody>
          <a:bodyPr wrap="square" rtlCol="0">
            <a:spAutoFit/>
          </a:bodyPr>
          <a:lstStyle/>
          <a:p>
            <a:pPr algn="ctr"/>
            <a:r>
              <a:rPr kumimoji="1" lang="ja-JP" altLang="en-US" sz="1000" dirty="0" smtClean="0"/>
              <a:t>みごと</a:t>
            </a:r>
            <a:endParaRPr kumimoji="1" lang="ja-JP" altLang="en-US" sz="1000" dirty="0"/>
          </a:p>
        </p:txBody>
      </p:sp>
      <p:sp>
        <p:nvSpPr>
          <p:cNvPr id="23" name="テキスト ボックス 22"/>
          <p:cNvSpPr txBox="1"/>
          <p:nvPr/>
        </p:nvSpPr>
        <p:spPr>
          <a:xfrm>
            <a:off x="8107213" y="1906681"/>
            <a:ext cx="360000" cy="246221"/>
          </a:xfrm>
          <a:prstGeom prst="rect">
            <a:avLst/>
          </a:prstGeom>
          <a:noFill/>
        </p:spPr>
        <p:txBody>
          <a:bodyPr wrap="square" rtlCol="0">
            <a:spAutoFit/>
          </a:bodyPr>
          <a:lstStyle/>
          <a:p>
            <a:pPr algn="ctr"/>
            <a:r>
              <a:rPr kumimoji="1" lang="ja-JP" altLang="en-US" sz="1000" dirty="0" smtClean="0"/>
              <a:t>と</a:t>
            </a:r>
            <a:endParaRPr kumimoji="1" lang="ja-JP" altLang="en-US" sz="1000" dirty="0"/>
          </a:p>
        </p:txBody>
      </p:sp>
      <p:sp>
        <p:nvSpPr>
          <p:cNvPr id="24" name="テキスト ボックス 23"/>
          <p:cNvSpPr txBox="1"/>
          <p:nvPr/>
        </p:nvSpPr>
        <p:spPr>
          <a:xfrm>
            <a:off x="8839193" y="1906680"/>
            <a:ext cx="1000535" cy="246221"/>
          </a:xfrm>
          <a:prstGeom prst="rect">
            <a:avLst/>
          </a:prstGeom>
          <a:noFill/>
        </p:spPr>
        <p:txBody>
          <a:bodyPr wrap="square" rtlCol="0">
            <a:spAutoFit/>
          </a:bodyPr>
          <a:lstStyle/>
          <a:p>
            <a:pPr algn="ctr"/>
            <a:r>
              <a:rPr kumimoji="1" lang="ja-JP" altLang="en-US" sz="1000" dirty="0" err="1" smtClean="0"/>
              <a:t>じょ</a:t>
            </a:r>
            <a:r>
              <a:rPr kumimoji="1" lang="ja-JP" altLang="en-US" sz="1000" dirty="0" smtClean="0"/>
              <a:t>うたい</a:t>
            </a:r>
            <a:endParaRPr kumimoji="1" lang="ja-JP" altLang="en-US" sz="1000" dirty="0"/>
          </a:p>
        </p:txBody>
      </p:sp>
      <p:sp>
        <p:nvSpPr>
          <p:cNvPr id="25" name="テキスト ボックス 24"/>
          <p:cNvSpPr txBox="1"/>
          <p:nvPr/>
        </p:nvSpPr>
        <p:spPr>
          <a:xfrm>
            <a:off x="10664187" y="1921513"/>
            <a:ext cx="360000" cy="246221"/>
          </a:xfrm>
          <a:prstGeom prst="rect">
            <a:avLst/>
          </a:prstGeom>
          <a:noFill/>
        </p:spPr>
        <p:txBody>
          <a:bodyPr wrap="square" rtlCol="0">
            <a:spAutoFit/>
          </a:bodyPr>
          <a:lstStyle/>
          <a:p>
            <a:pPr algn="ctr"/>
            <a:r>
              <a:rPr kumimoji="1" lang="ja-JP" altLang="en-US" sz="1000" dirty="0" smtClean="0"/>
              <a:t>だ</a:t>
            </a:r>
            <a:endParaRPr kumimoji="1" lang="ja-JP" altLang="en-US" sz="1000" dirty="0"/>
          </a:p>
        </p:txBody>
      </p:sp>
      <p:sp>
        <p:nvSpPr>
          <p:cNvPr id="26" name="テキスト ボックス 25"/>
          <p:cNvSpPr txBox="1"/>
          <p:nvPr/>
        </p:nvSpPr>
        <p:spPr>
          <a:xfrm>
            <a:off x="11405027" y="1906679"/>
            <a:ext cx="540000" cy="246221"/>
          </a:xfrm>
          <a:prstGeom prst="rect">
            <a:avLst/>
          </a:prstGeom>
          <a:noFill/>
        </p:spPr>
        <p:txBody>
          <a:bodyPr wrap="square" rtlCol="0">
            <a:spAutoFit/>
          </a:bodyPr>
          <a:lstStyle/>
          <a:p>
            <a:pPr algn="ctr"/>
            <a:r>
              <a:rPr kumimoji="1" lang="ja-JP" altLang="en-US" sz="1000" dirty="0" smtClean="0"/>
              <a:t>さい</a:t>
            </a:r>
            <a:endParaRPr kumimoji="1" lang="ja-JP" altLang="en-US" sz="1000" dirty="0"/>
          </a:p>
        </p:txBody>
      </p:sp>
      <p:sp>
        <p:nvSpPr>
          <p:cNvPr id="27" name="テキスト ボックス 26"/>
          <p:cNvSpPr txBox="1"/>
          <p:nvPr/>
        </p:nvSpPr>
        <p:spPr>
          <a:xfrm>
            <a:off x="3859650" y="2300821"/>
            <a:ext cx="540000" cy="246221"/>
          </a:xfrm>
          <a:prstGeom prst="rect">
            <a:avLst/>
          </a:prstGeom>
          <a:noFill/>
        </p:spPr>
        <p:txBody>
          <a:bodyPr wrap="square" rtlCol="0">
            <a:spAutoFit/>
          </a:bodyPr>
          <a:lstStyle/>
          <a:p>
            <a:pPr algn="ctr"/>
            <a:r>
              <a:rPr kumimoji="1" lang="ja-JP" altLang="en-US" sz="1000" dirty="0" smtClean="0"/>
              <a:t>えん</a:t>
            </a:r>
            <a:endParaRPr kumimoji="1" lang="ja-JP" altLang="en-US" sz="1000" dirty="0"/>
          </a:p>
        </p:txBody>
      </p:sp>
      <p:sp>
        <p:nvSpPr>
          <p:cNvPr id="28" name="テキスト ボックス 27"/>
          <p:cNvSpPr txBox="1"/>
          <p:nvPr/>
        </p:nvSpPr>
        <p:spPr>
          <a:xfrm>
            <a:off x="6282480" y="2300820"/>
            <a:ext cx="720000" cy="246221"/>
          </a:xfrm>
          <a:prstGeom prst="rect">
            <a:avLst/>
          </a:prstGeom>
          <a:noFill/>
        </p:spPr>
        <p:txBody>
          <a:bodyPr wrap="square" rtlCol="0">
            <a:spAutoFit/>
          </a:bodyPr>
          <a:lstStyle/>
          <a:p>
            <a:pPr algn="ctr"/>
            <a:r>
              <a:rPr kumimoji="1" lang="ja-JP" altLang="en-US" sz="1000" dirty="0" smtClean="0"/>
              <a:t>うつく</a:t>
            </a:r>
            <a:endParaRPr kumimoji="1" lang="ja-JP" altLang="en-US" sz="1000" dirty="0"/>
          </a:p>
        </p:txBody>
      </p:sp>
      <p:sp>
        <p:nvSpPr>
          <p:cNvPr id="29" name="テキスト ボックス 28"/>
          <p:cNvSpPr txBox="1"/>
          <p:nvPr/>
        </p:nvSpPr>
        <p:spPr>
          <a:xfrm>
            <a:off x="10664187" y="2300820"/>
            <a:ext cx="360000" cy="246221"/>
          </a:xfrm>
          <a:prstGeom prst="rect">
            <a:avLst/>
          </a:prstGeom>
          <a:noFill/>
        </p:spPr>
        <p:txBody>
          <a:bodyPr wrap="square" rtlCol="0">
            <a:spAutoFit/>
          </a:bodyPr>
          <a:lstStyle/>
          <a:p>
            <a:pPr algn="ctr"/>
            <a:r>
              <a:rPr kumimoji="1" lang="ja-JP" altLang="en-US" sz="1000" dirty="0" smtClean="0"/>
              <a:t>み</a:t>
            </a:r>
            <a:endParaRPr kumimoji="1" lang="ja-JP" altLang="en-US" sz="1000" dirty="0"/>
          </a:p>
        </p:txBody>
      </p:sp>
      <p:sp>
        <p:nvSpPr>
          <p:cNvPr id="30" name="テキスト ボックス 29"/>
          <p:cNvSpPr txBox="1"/>
          <p:nvPr/>
        </p:nvSpPr>
        <p:spPr>
          <a:xfrm>
            <a:off x="6718842" y="2698388"/>
            <a:ext cx="720000" cy="246221"/>
          </a:xfrm>
          <a:prstGeom prst="rect">
            <a:avLst/>
          </a:prstGeom>
          <a:noFill/>
        </p:spPr>
        <p:txBody>
          <a:bodyPr wrap="square" rtlCol="0">
            <a:spAutoFit/>
          </a:bodyPr>
          <a:lstStyle/>
          <a:p>
            <a:pPr algn="ctr"/>
            <a:r>
              <a:rPr kumimoji="1" lang="ja-JP" altLang="en-US" sz="1000" dirty="0" smtClean="0"/>
              <a:t>ふくざつ</a:t>
            </a:r>
            <a:endParaRPr kumimoji="1" lang="ja-JP" altLang="en-US" sz="1000" dirty="0"/>
          </a:p>
        </p:txBody>
      </p:sp>
      <p:sp>
        <p:nvSpPr>
          <p:cNvPr id="31" name="テキスト ボックス 30"/>
          <p:cNvSpPr txBox="1"/>
          <p:nvPr/>
        </p:nvSpPr>
        <p:spPr>
          <a:xfrm>
            <a:off x="8087968" y="2698387"/>
            <a:ext cx="720000" cy="246221"/>
          </a:xfrm>
          <a:prstGeom prst="rect">
            <a:avLst/>
          </a:prstGeom>
          <a:noFill/>
        </p:spPr>
        <p:txBody>
          <a:bodyPr wrap="square" rtlCol="0">
            <a:spAutoFit/>
          </a:bodyPr>
          <a:lstStyle/>
          <a:p>
            <a:pPr algn="ctr"/>
            <a:r>
              <a:rPr kumimoji="1" lang="ja-JP" altLang="en-US" sz="1000" dirty="0" smtClean="0"/>
              <a:t>しゃかい</a:t>
            </a:r>
            <a:endParaRPr kumimoji="1" lang="ja-JP" altLang="en-US" sz="1000" dirty="0"/>
          </a:p>
        </p:txBody>
      </p:sp>
      <p:sp>
        <p:nvSpPr>
          <p:cNvPr id="32" name="テキスト ボックス 31"/>
          <p:cNvSpPr txBox="1"/>
          <p:nvPr/>
        </p:nvSpPr>
        <p:spPr>
          <a:xfrm>
            <a:off x="10357975" y="2710905"/>
            <a:ext cx="720000" cy="246221"/>
          </a:xfrm>
          <a:prstGeom prst="rect">
            <a:avLst/>
          </a:prstGeom>
          <a:noFill/>
        </p:spPr>
        <p:txBody>
          <a:bodyPr wrap="square" rtlCol="0">
            <a:spAutoFit/>
          </a:bodyPr>
          <a:lstStyle/>
          <a:p>
            <a:pPr algn="ctr"/>
            <a:r>
              <a:rPr kumimoji="1" lang="ja-JP" altLang="en-US" sz="1000" dirty="0" smtClean="0"/>
              <a:t>ふくざつ</a:t>
            </a:r>
            <a:endParaRPr kumimoji="1" lang="ja-JP" altLang="en-US" sz="1000" dirty="0"/>
          </a:p>
        </p:txBody>
      </p:sp>
      <p:sp>
        <p:nvSpPr>
          <p:cNvPr id="33" name="テキスト ボックス 32"/>
          <p:cNvSpPr txBox="1"/>
          <p:nvPr/>
        </p:nvSpPr>
        <p:spPr>
          <a:xfrm>
            <a:off x="4732305" y="3096032"/>
            <a:ext cx="540000" cy="246221"/>
          </a:xfrm>
          <a:prstGeom prst="rect">
            <a:avLst/>
          </a:prstGeom>
          <a:noFill/>
        </p:spPr>
        <p:txBody>
          <a:bodyPr wrap="square" rtlCol="0">
            <a:spAutoFit/>
          </a:bodyPr>
          <a:lstStyle/>
          <a:p>
            <a:pPr algn="ctr"/>
            <a:r>
              <a:rPr kumimoji="1" lang="ja-JP" altLang="en-US" sz="1000" dirty="0" smtClean="0"/>
              <a:t>たが</a:t>
            </a:r>
            <a:endParaRPr kumimoji="1" lang="ja-JP" altLang="en-US" sz="1000" dirty="0"/>
          </a:p>
        </p:txBody>
      </p:sp>
      <p:sp>
        <p:nvSpPr>
          <p:cNvPr id="34" name="テキスト ボックス 33"/>
          <p:cNvSpPr txBox="1"/>
          <p:nvPr/>
        </p:nvSpPr>
        <p:spPr>
          <a:xfrm>
            <a:off x="5554894" y="3096032"/>
            <a:ext cx="540000" cy="246221"/>
          </a:xfrm>
          <a:prstGeom prst="rect">
            <a:avLst/>
          </a:prstGeom>
          <a:noFill/>
        </p:spPr>
        <p:txBody>
          <a:bodyPr wrap="square" rtlCol="0">
            <a:spAutoFit/>
          </a:bodyPr>
          <a:lstStyle/>
          <a:p>
            <a:pPr algn="ctr"/>
            <a:r>
              <a:rPr kumimoji="1" lang="ja-JP" altLang="en-US" sz="1000" dirty="0" smtClean="0"/>
              <a:t>むす</a:t>
            </a:r>
            <a:endParaRPr kumimoji="1" lang="ja-JP" altLang="en-US" sz="1000" dirty="0"/>
          </a:p>
        </p:txBody>
      </p:sp>
      <p:sp>
        <p:nvSpPr>
          <p:cNvPr id="35" name="テキスト ボックス 34"/>
          <p:cNvSpPr txBox="1"/>
          <p:nvPr/>
        </p:nvSpPr>
        <p:spPr>
          <a:xfrm>
            <a:off x="7266663" y="3096114"/>
            <a:ext cx="720000" cy="246221"/>
          </a:xfrm>
          <a:prstGeom prst="rect">
            <a:avLst/>
          </a:prstGeom>
          <a:noFill/>
        </p:spPr>
        <p:txBody>
          <a:bodyPr wrap="square" rtlCol="0">
            <a:spAutoFit/>
          </a:bodyPr>
          <a:lstStyle/>
          <a:p>
            <a:pPr algn="ctr"/>
            <a:r>
              <a:rPr kumimoji="1" lang="ja-JP" altLang="en-US" sz="1000" dirty="0" smtClean="0"/>
              <a:t>こうどう</a:t>
            </a:r>
            <a:endParaRPr kumimoji="1" lang="ja-JP" altLang="en-US" sz="1000" dirty="0"/>
          </a:p>
        </p:txBody>
      </p:sp>
      <p:sp>
        <p:nvSpPr>
          <p:cNvPr id="36" name="テキスト ボックス 35"/>
          <p:cNvSpPr txBox="1"/>
          <p:nvPr/>
        </p:nvSpPr>
        <p:spPr>
          <a:xfrm>
            <a:off x="6760509" y="3121635"/>
            <a:ext cx="360000" cy="246221"/>
          </a:xfrm>
          <a:prstGeom prst="rect">
            <a:avLst/>
          </a:prstGeom>
          <a:noFill/>
        </p:spPr>
        <p:txBody>
          <a:bodyPr wrap="square" rtlCol="0">
            <a:spAutoFit/>
          </a:bodyPr>
          <a:lstStyle/>
          <a:p>
            <a:pPr algn="ctr"/>
            <a:r>
              <a:rPr kumimoji="1" lang="ja-JP" altLang="en-US" sz="1000" dirty="0"/>
              <a:t>あ</a:t>
            </a:r>
          </a:p>
        </p:txBody>
      </p:sp>
      <p:sp>
        <p:nvSpPr>
          <p:cNvPr id="37" name="テキスト ボックス 36"/>
          <p:cNvSpPr txBox="1"/>
          <p:nvPr/>
        </p:nvSpPr>
        <p:spPr>
          <a:xfrm>
            <a:off x="10303046" y="3144587"/>
            <a:ext cx="540000" cy="246221"/>
          </a:xfrm>
          <a:prstGeom prst="rect">
            <a:avLst/>
          </a:prstGeom>
          <a:noFill/>
        </p:spPr>
        <p:txBody>
          <a:bodyPr wrap="square" rtlCol="0">
            <a:spAutoFit/>
          </a:bodyPr>
          <a:lstStyle/>
          <a:p>
            <a:pPr algn="ctr"/>
            <a:r>
              <a:rPr kumimoji="1" lang="ja-JP" altLang="en-US" sz="1000" dirty="0" smtClean="0"/>
              <a:t>ひと</a:t>
            </a:r>
            <a:endParaRPr kumimoji="1" lang="ja-JP" altLang="en-US" sz="1000" dirty="0"/>
          </a:p>
        </p:txBody>
      </p:sp>
      <p:sp>
        <p:nvSpPr>
          <p:cNvPr id="38" name="テキスト ボックス 37"/>
          <p:cNvSpPr txBox="1"/>
          <p:nvPr/>
        </p:nvSpPr>
        <p:spPr>
          <a:xfrm>
            <a:off x="4205313" y="3534099"/>
            <a:ext cx="720000" cy="246221"/>
          </a:xfrm>
          <a:prstGeom prst="rect">
            <a:avLst/>
          </a:prstGeom>
          <a:noFill/>
        </p:spPr>
        <p:txBody>
          <a:bodyPr wrap="square" rtlCol="0">
            <a:spAutoFit/>
          </a:bodyPr>
          <a:lstStyle/>
          <a:p>
            <a:pPr algn="ctr"/>
            <a:r>
              <a:rPr kumimoji="1" lang="ja-JP" altLang="en-US" sz="1000" dirty="0" smtClean="0"/>
              <a:t>ぜんたい</a:t>
            </a:r>
            <a:endParaRPr kumimoji="1" lang="ja-JP" altLang="en-US" sz="1000" dirty="0"/>
          </a:p>
        </p:txBody>
      </p:sp>
      <p:sp>
        <p:nvSpPr>
          <p:cNvPr id="39" name="テキスト ボックス 38"/>
          <p:cNvSpPr txBox="1"/>
          <p:nvPr/>
        </p:nvSpPr>
        <p:spPr>
          <a:xfrm>
            <a:off x="6017478" y="3520651"/>
            <a:ext cx="720000" cy="252000"/>
          </a:xfrm>
          <a:prstGeom prst="rect">
            <a:avLst/>
          </a:prstGeom>
          <a:noFill/>
        </p:spPr>
        <p:txBody>
          <a:bodyPr wrap="square" rtlCol="0">
            <a:spAutoFit/>
          </a:bodyPr>
          <a:lstStyle/>
          <a:p>
            <a:pPr algn="ctr"/>
            <a:r>
              <a:rPr kumimoji="1" lang="ja-JP" altLang="en-US" sz="1000" dirty="0" smtClean="0"/>
              <a:t>うつく</a:t>
            </a:r>
            <a:endParaRPr kumimoji="1" lang="ja-JP" altLang="en-US" sz="1000" dirty="0"/>
          </a:p>
        </p:txBody>
      </p:sp>
      <p:sp>
        <p:nvSpPr>
          <p:cNvPr id="40" name="テキスト ボックス 39"/>
          <p:cNvSpPr txBox="1"/>
          <p:nvPr/>
        </p:nvSpPr>
        <p:spPr>
          <a:xfrm>
            <a:off x="8802156" y="3526430"/>
            <a:ext cx="720000" cy="246221"/>
          </a:xfrm>
          <a:prstGeom prst="rect">
            <a:avLst/>
          </a:prstGeom>
          <a:noFill/>
        </p:spPr>
        <p:txBody>
          <a:bodyPr wrap="square" rtlCol="0">
            <a:spAutoFit/>
          </a:bodyPr>
          <a:lstStyle/>
          <a:p>
            <a:pPr algn="ctr"/>
            <a:r>
              <a:rPr kumimoji="1" lang="ja-JP" altLang="en-US" sz="1000" b="1" dirty="0" smtClean="0">
                <a:solidFill>
                  <a:srgbClr val="FF0000"/>
                </a:solidFill>
              </a:rPr>
              <a:t>わたし</a:t>
            </a:r>
            <a:endParaRPr kumimoji="1" lang="ja-JP" altLang="en-US" sz="1000" b="1" dirty="0">
              <a:solidFill>
                <a:srgbClr val="FF0000"/>
              </a:solidFill>
            </a:endParaRPr>
          </a:p>
        </p:txBody>
      </p:sp>
      <p:sp>
        <p:nvSpPr>
          <p:cNvPr id="41" name="テキスト ボックス 40"/>
          <p:cNvSpPr txBox="1"/>
          <p:nvPr/>
        </p:nvSpPr>
        <p:spPr>
          <a:xfrm>
            <a:off x="9770463" y="3521562"/>
            <a:ext cx="720000" cy="246221"/>
          </a:xfrm>
          <a:prstGeom prst="rect">
            <a:avLst/>
          </a:prstGeom>
          <a:noFill/>
        </p:spPr>
        <p:txBody>
          <a:bodyPr wrap="square" rtlCol="0">
            <a:spAutoFit/>
          </a:bodyPr>
          <a:lstStyle/>
          <a:p>
            <a:pPr algn="ctr"/>
            <a:r>
              <a:rPr kumimoji="1" lang="ja-JP" altLang="en-US" sz="1000" b="1" dirty="0" smtClean="0">
                <a:solidFill>
                  <a:srgbClr val="FF0000"/>
                </a:solidFill>
              </a:rPr>
              <a:t>じしん</a:t>
            </a:r>
            <a:endParaRPr kumimoji="1" lang="ja-JP" altLang="en-US" sz="1000" b="1" dirty="0">
              <a:solidFill>
                <a:srgbClr val="FF0000"/>
              </a:solidFill>
            </a:endParaRPr>
          </a:p>
        </p:txBody>
      </p:sp>
      <p:sp>
        <p:nvSpPr>
          <p:cNvPr id="42" name="テキスト ボックス 41"/>
          <p:cNvSpPr txBox="1"/>
          <p:nvPr/>
        </p:nvSpPr>
        <p:spPr>
          <a:xfrm>
            <a:off x="10951763" y="3534098"/>
            <a:ext cx="360000" cy="246221"/>
          </a:xfrm>
          <a:prstGeom prst="rect">
            <a:avLst/>
          </a:prstGeom>
          <a:noFill/>
        </p:spPr>
        <p:txBody>
          <a:bodyPr wrap="square" rtlCol="0">
            <a:spAutoFit/>
          </a:bodyPr>
          <a:lstStyle/>
          <a:p>
            <a:pPr algn="ctr"/>
            <a:r>
              <a:rPr kumimoji="1" lang="ja-JP" altLang="en-US" sz="1000" b="1" dirty="0" smtClean="0">
                <a:solidFill>
                  <a:srgbClr val="FF0000"/>
                </a:solidFill>
              </a:rPr>
              <a:t>い</a:t>
            </a:r>
            <a:endParaRPr kumimoji="1" lang="ja-JP" altLang="en-US" sz="1000" dirty="0"/>
          </a:p>
        </p:txBody>
      </p:sp>
      <p:sp>
        <p:nvSpPr>
          <p:cNvPr id="43" name="テキスト ボックス 42"/>
          <p:cNvSpPr txBox="1"/>
          <p:nvPr/>
        </p:nvSpPr>
        <p:spPr>
          <a:xfrm>
            <a:off x="5464894" y="3964166"/>
            <a:ext cx="720000" cy="246221"/>
          </a:xfrm>
          <a:prstGeom prst="rect">
            <a:avLst/>
          </a:prstGeom>
          <a:noFill/>
        </p:spPr>
        <p:txBody>
          <a:bodyPr wrap="square" rtlCol="0">
            <a:spAutoFit/>
          </a:bodyPr>
          <a:lstStyle/>
          <a:p>
            <a:pPr algn="ctr"/>
            <a:r>
              <a:rPr kumimoji="1" lang="ja-JP" altLang="en-US" sz="1000" b="1" dirty="0" smtClean="0">
                <a:solidFill>
                  <a:srgbClr val="FF0000"/>
                </a:solidFill>
              </a:rPr>
              <a:t>ひとり</a:t>
            </a:r>
            <a:endParaRPr kumimoji="1" lang="ja-JP" altLang="en-US" sz="1000" b="1" dirty="0">
              <a:solidFill>
                <a:srgbClr val="FF0000"/>
              </a:solidFill>
            </a:endParaRPr>
          </a:p>
        </p:txBody>
      </p:sp>
      <p:sp>
        <p:nvSpPr>
          <p:cNvPr id="44" name="テキスト ボックス 43"/>
          <p:cNvSpPr txBox="1"/>
          <p:nvPr/>
        </p:nvSpPr>
        <p:spPr>
          <a:xfrm>
            <a:off x="6863956" y="3916771"/>
            <a:ext cx="720000" cy="246221"/>
          </a:xfrm>
          <a:prstGeom prst="rect">
            <a:avLst/>
          </a:prstGeom>
          <a:noFill/>
        </p:spPr>
        <p:txBody>
          <a:bodyPr wrap="square" rtlCol="0">
            <a:spAutoFit/>
          </a:bodyPr>
          <a:lstStyle/>
          <a:p>
            <a:pPr algn="ctr"/>
            <a:r>
              <a:rPr kumimoji="1" lang="ja-JP" altLang="en-US" sz="1000" b="1" dirty="0" smtClean="0">
                <a:solidFill>
                  <a:srgbClr val="FF0000"/>
                </a:solidFill>
              </a:rPr>
              <a:t>こうどう</a:t>
            </a:r>
            <a:endParaRPr kumimoji="1" lang="ja-JP" altLang="en-US" sz="1000" b="1" dirty="0">
              <a:solidFill>
                <a:srgbClr val="FF0000"/>
              </a:solidFill>
            </a:endParaRPr>
          </a:p>
        </p:txBody>
      </p:sp>
      <p:sp>
        <p:nvSpPr>
          <p:cNvPr id="45" name="テキスト ボックス 44"/>
          <p:cNvSpPr txBox="1"/>
          <p:nvPr/>
        </p:nvSpPr>
        <p:spPr>
          <a:xfrm>
            <a:off x="9114294" y="3949695"/>
            <a:ext cx="720000" cy="246221"/>
          </a:xfrm>
          <a:prstGeom prst="rect">
            <a:avLst/>
          </a:prstGeom>
          <a:noFill/>
        </p:spPr>
        <p:txBody>
          <a:bodyPr wrap="square" rtlCol="0">
            <a:spAutoFit/>
          </a:bodyPr>
          <a:lstStyle/>
          <a:p>
            <a:pPr algn="ctr"/>
            <a:r>
              <a:rPr kumimoji="1" lang="ja-JP" altLang="en-US" sz="1000" b="1" dirty="0" smtClean="0">
                <a:solidFill>
                  <a:srgbClr val="FF0000"/>
                </a:solidFill>
              </a:rPr>
              <a:t>たしゃ</a:t>
            </a:r>
            <a:endParaRPr kumimoji="1" lang="ja-JP" altLang="en-US" sz="1000" b="1" dirty="0">
              <a:solidFill>
                <a:srgbClr val="FF0000"/>
              </a:solidFill>
            </a:endParaRPr>
          </a:p>
        </p:txBody>
      </p:sp>
      <p:sp>
        <p:nvSpPr>
          <p:cNvPr id="46" name="テキスト ボックス 45"/>
          <p:cNvSpPr txBox="1"/>
          <p:nvPr/>
        </p:nvSpPr>
        <p:spPr>
          <a:xfrm>
            <a:off x="11331913" y="3952177"/>
            <a:ext cx="540000" cy="246221"/>
          </a:xfrm>
          <a:prstGeom prst="rect">
            <a:avLst/>
          </a:prstGeom>
          <a:noFill/>
        </p:spPr>
        <p:txBody>
          <a:bodyPr wrap="square" rtlCol="0">
            <a:spAutoFit/>
          </a:bodyPr>
          <a:lstStyle/>
          <a:p>
            <a:pPr algn="ctr"/>
            <a:r>
              <a:rPr kumimoji="1" lang="ja-JP" altLang="en-US" sz="1000" b="1" dirty="0" smtClean="0">
                <a:solidFill>
                  <a:srgbClr val="FF0000"/>
                </a:solidFill>
              </a:rPr>
              <a:t>こう</a:t>
            </a:r>
            <a:endParaRPr kumimoji="1" lang="ja-JP" altLang="en-US" sz="1000" b="1" dirty="0">
              <a:solidFill>
                <a:srgbClr val="FF0000"/>
              </a:solidFill>
            </a:endParaRPr>
          </a:p>
        </p:txBody>
      </p:sp>
      <p:sp>
        <p:nvSpPr>
          <p:cNvPr id="47" name="テキスト ボックス 46"/>
          <p:cNvSpPr txBox="1"/>
          <p:nvPr/>
        </p:nvSpPr>
        <p:spPr>
          <a:xfrm>
            <a:off x="3859650" y="4333498"/>
            <a:ext cx="540000" cy="246221"/>
          </a:xfrm>
          <a:prstGeom prst="rect">
            <a:avLst/>
          </a:prstGeom>
          <a:noFill/>
        </p:spPr>
        <p:txBody>
          <a:bodyPr wrap="square" rtlCol="0">
            <a:spAutoFit/>
          </a:bodyPr>
          <a:lstStyle/>
          <a:p>
            <a:pPr algn="ctr"/>
            <a:r>
              <a:rPr kumimoji="1" lang="ja-JP" altLang="en-US" sz="1000" b="1" dirty="0" smtClean="0">
                <a:solidFill>
                  <a:srgbClr val="FF0000"/>
                </a:solidFill>
              </a:rPr>
              <a:t>どう</a:t>
            </a:r>
            <a:endParaRPr kumimoji="1" lang="ja-JP" altLang="en-US" sz="1000" b="1" dirty="0">
              <a:solidFill>
                <a:srgbClr val="FF0000"/>
              </a:solidFill>
            </a:endParaRPr>
          </a:p>
        </p:txBody>
      </p:sp>
      <p:sp>
        <p:nvSpPr>
          <p:cNvPr id="48" name="テキスト ボックス 47"/>
          <p:cNvSpPr txBox="1"/>
          <p:nvPr/>
        </p:nvSpPr>
        <p:spPr>
          <a:xfrm>
            <a:off x="5727691" y="4348693"/>
            <a:ext cx="720000" cy="246221"/>
          </a:xfrm>
          <a:prstGeom prst="rect">
            <a:avLst/>
          </a:prstGeom>
          <a:noFill/>
        </p:spPr>
        <p:txBody>
          <a:bodyPr wrap="square" rtlCol="0">
            <a:spAutoFit/>
          </a:bodyPr>
          <a:lstStyle/>
          <a:p>
            <a:pPr algn="ctr"/>
            <a:r>
              <a:rPr kumimoji="1" lang="ja-JP" altLang="en-US" sz="1000" b="1" dirty="0" smtClean="0">
                <a:solidFill>
                  <a:srgbClr val="FF0000"/>
                </a:solidFill>
              </a:rPr>
              <a:t>わたし</a:t>
            </a:r>
            <a:endParaRPr kumimoji="1" lang="ja-JP" altLang="en-US" sz="1000" b="1" dirty="0">
              <a:solidFill>
                <a:srgbClr val="FF0000"/>
              </a:solidFill>
            </a:endParaRPr>
          </a:p>
        </p:txBody>
      </p:sp>
      <p:sp>
        <p:nvSpPr>
          <p:cNvPr id="49" name="テキスト ボックス 48"/>
          <p:cNvSpPr txBox="1"/>
          <p:nvPr/>
        </p:nvSpPr>
        <p:spPr>
          <a:xfrm>
            <a:off x="7032302" y="4347856"/>
            <a:ext cx="360000" cy="246221"/>
          </a:xfrm>
          <a:prstGeom prst="rect">
            <a:avLst/>
          </a:prstGeom>
          <a:noFill/>
        </p:spPr>
        <p:txBody>
          <a:bodyPr wrap="square" rtlCol="0">
            <a:spAutoFit/>
          </a:bodyPr>
          <a:lstStyle/>
          <a:p>
            <a:pPr algn="ctr"/>
            <a:r>
              <a:rPr kumimoji="1" lang="ja-JP" altLang="en-US" sz="1000" b="1" dirty="0" smtClean="0">
                <a:solidFill>
                  <a:srgbClr val="FF0000"/>
                </a:solidFill>
              </a:rPr>
              <a:t>ね</a:t>
            </a:r>
            <a:endParaRPr kumimoji="1" lang="ja-JP" altLang="en-US" sz="1000" dirty="0"/>
          </a:p>
        </p:txBody>
      </p:sp>
      <p:sp>
        <p:nvSpPr>
          <p:cNvPr id="50" name="テキスト ボックス 49"/>
          <p:cNvSpPr txBox="1"/>
          <p:nvPr/>
        </p:nvSpPr>
        <p:spPr>
          <a:xfrm>
            <a:off x="7545666" y="4347856"/>
            <a:ext cx="720000" cy="246221"/>
          </a:xfrm>
          <a:prstGeom prst="rect">
            <a:avLst/>
          </a:prstGeom>
          <a:noFill/>
        </p:spPr>
        <p:txBody>
          <a:bodyPr wrap="square" rtlCol="0">
            <a:spAutoFit/>
          </a:bodyPr>
          <a:lstStyle/>
          <a:p>
            <a:pPr algn="ctr"/>
            <a:r>
              <a:rPr kumimoji="1" lang="ja-JP" altLang="en-US" sz="1000" b="1" dirty="0" smtClean="0">
                <a:solidFill>
                  <a:srgbClr val="FF0000"/>
                </a:solidFill>
              </a:rPr>
              <a:t>そしき</a:t>
            </a:r>
            <a:endParaRPr kumimoji="1" lang="ja-JP" altLang="en-US" sz="1000" b="1" dirty="0">
              <a:solidFill>
                <a:srgbClr val="FF0000"/>
              </a:solidFill>
            </a:endParaRPr>
          </a:p>
        </p:txBody>
      </p:sp>
      <p:sp>
        <p:nvSpPr>
          <p:cNvPr id="51" name="テキスト ボックス 50"/>
          <p:cNvSpPr txBox="1"/>
          <p:nvPr/>
        </p:nvSpPr>
        <p:spPr>
          <a:xfrm>
            <a:off x="9280847" y="4354664"/>
            <a:ext cx="360000" cy="246221"/>
          </a:xfrm>
          <a:prstGeom prst="rect">
            <a:avLst/>
          </a:prstGeom>
          <a:noFill/>
        </p:spPr>
        <p:txBody>
          <a:bodyPr wrap="square" rtlCol="0">
            <a:spAutoFit/>
          </a:bodyPr>
          <a:lstStyle/>
          <a:p>
            <a:pPr algn="ctr"/>
            <a:r>
              <a:rPr kumimoji="1" lang="ja-JP" altLang="en-US" sz="1000" b="1" dirty="0" smtClean="0">
                <a:solidFill>
                  <a:srgbClr val="FF0000"/>
                </a:solidFill>
              </a:rPr>
              <a:t>ま</a:t>
            </a:r>
            <a:endParaRPr kumimoji="1" lang="ja-JP" altLang="en-US" sz="1000" dirty="0"/>
          </a:p>
        </p:txBody>
      </p:sp>
      <p:sp>
        <p:nvSpPr>
          <p:cNvPr id="52" name="テキスト ボックス 51"/>
          <p:cNvSpPr txBox="1"/>
          <p:nvPr/>
        </p:nvSpPr>
        <p:spPr>
          <a:xfrm>
            <a:off x="10109481" y="4343222"/>
            <a:ext cx="360000" cy="246221"/>
          </a:xfrm>
          <a:prstGeom prst="rect">
            <a:avLst/>
          </a:prstGeom>
          <a:noFill/>
        </p:spPr>
        <p:txBody>
          <a:bodyPr wrap="square" rtlCol="0">
            <a:spAutoFit/>
          </a:bodyPr>
          <a:lstStyle/>
          <a:p>
            <a:pPr algn="ctr"/>
            <a:r>
              <a:rPr kumimoji="1" lang="ja-JP" altLang="en-US" sz="1000" b="1" dirty="0" smtClean="0">
                <a:solidFill>
                  <a:srgbClr val="FF0000"/>
                </a:solidFill>
              </a:rPr>
              <a:t>あ</a:t>
            </a:r>
            <a:endParaRPr kumimoji="1" lang="ja-JP" altLang="en-US" sz="1000" dirty="0"/>
          </a:p>
        </p:txBody>
      </p:sp>
      <p:sp>
        <p:nvSpPr>
          <p:cNvPr id="53" name="テキスト ボックス 52"/>
          <p:cNvSpPr txBox="1"/>
          <p:nvPr/>
        </p:nvSpPr>
        <p:spPr>
          <a:xfrm>
            <a:off x="10885680" y="4333497"/>
            <a:ext cx="540000" cy="246221"/>
          </a:xfrm>
          <a:prstGeom prst="rect">
            <a:avLst/>
          </a:prstGeom>
          <a:noFill/>
        </p:spPr>
        <p:txBody>
          <a:bodyPr wrap="square" rtlCol="0">
            <a:spAutoFit/>
          </a:bodyPr>
          <a:lstStyle/>
          <a:p>
            <a:pPr algn="ctr"/>
            <a:r>
              <a:rPr kumimoji="1" lang="ja-JP" altLang="en-US" sz="1000" b="1" dirty="0" smtClean="0">
                <a:solidFill>
                  <a:srgbClr val="FF0000"/>
                </a:solidFill>
              </a:rPr>
              <a:t>から</a:t>
            </a:r>
            <a:endParaRPr kumimoji="1" lang="ja-JP" altLang="en-US" sz="1000" b="1" dirty="0">
              <a:solidFill>
                <a:srgbClr val="FF0000"/>
              </a:solidFill>
            </a:endParaRPr>
          </a:p>
        </p:txBody>
      </p:sp>
      <p:sp>
        <p:nvSpPr>
          <p:cNvPr id="54" name="テキスト ボックス 53"/>
          <p:cNvSpPr txBox="1"/>
          <p:nvPr/>
        </p:nvSpPr>
        <p:spPr>
          <a:xfrm>
            <a:off x="3968830" y="4737168"/>
            <a:ext cx="360000" cy="246221"/>
          </a:xfrm>
          <a:prstGeom prst="rect">
            <a:avLst/>
          </a:prstGeom>
          <a:noFill/>
        </p:spPr>
        <p:txBody>
          <a:bodyPr wrap="square" rtlCol="0">
            <a:spAutoFit/>
          </a:bodyPr>
          <a:lstStyle/>
          <a:p>
            <a:pPr algn="ctr"/>
            <a:r>
              <a:rPr kumimoji="1" lang="ja-JP" altLang="en-US" sz="1000" b="1" dirty="0" smtClean="0">
                <a:solidFill>
                  <a:srgbClr val="FF0000"/>
                </a:solidFill>
              </a:rPr>
              <a:t>あ</a:t>
            </a:r>
            <a:endParaRPr kumimoji="1" lang="ja-JP" altLang="en-US" sz="1000" dirty="0"/>
          </a:p>
        </p:txBody>
      </p:sp>
      <p:sp>
        <p:nvSpPr>
          <p:cNvPr id="55" name="テキスト ボックス 54"/>
          <p:cNvSpPr txBox="1"/>
          <p:nvPr/>
        </p:nvSpPr>
        <p:spPr>
          <a:xfrm>
            <a:off x="5020157" y="4745514"/>
            <a:ext cx="540000" cy="246221"/>
          </a:xfrm>
          <a:prstGeom prst="rect">
            <a:avLst/>
          </a:prstGeom>
          <a:noFill/>
        </p:spPr>
        <p:txBody>
          <a:bodyPr wrap="square" rtlCol="0">
            <a:spAutoFit/>
          </a:bodyPr>
          <a:lstStyle/>
          <a:p>
            <a:pPr algn="ctr"/>
            <a:r>
              <a:rPr kumimoji="1" lang="ja-JP" altLang="en-US" sz="1000" b="1" dirty="0" smtClean="0">
                <a:solidFill>
                  <a:srgbClr val="FF0000"/>
                </a:solidFill>
              </a:rPr>
              <a:t>たが</a:t>
            </a:r>
            <a:endParaRPr kumimoji="1" lang="ja-JP" altLang="en-US" sz="1000" b="1" dirty="0">
              <a:solidFill>
                <a:srgbClr val="FF0000"/>
              </a:solidFill>
            </a:endParaRPr>
          </a:p>
        </p:txBody>
      </p:sp>
      <p:sp>
        <p:nvSpPr>
          <p:cNvPr id="56" name="テキスト ボックス 55"/>
          <p:cNvSpPr txBox="1"/>
          <p:nvPr/>
        </p:nvSpPr>
        <p:spPr>
          <a:xfrm>
            <a:off x="5836722" y="4748404"/>
            <a:ext cx="540000" cy="246221"/>
          </a:xfrm>
          <a:prstGeom prst="rect">
            <a:avLst/>
          </a:prstGeom>
          <a:noFill/>
        </p:spPr>
        <p:txBody>
          <a:bodyPr wrap="square" rtlCol="0">
            <a:spAutoFit/>
          </a:bodyPr>
          <a:lstStyle/>
          <a:p>
            <a:pPr algn="ctr"/>
            <a:r>
              <a:rPr kumimoji="1" lang="ja-JP" altLang="en-US" sz="1000" b="1" dirty="0" smtClean="0">
                <a:solidFill>
                  <a:srgbClr val="FF0000"/>
                </a:solidFill>
              </a:rPr>
              <a:t>ちか</a:t>
            </a:r>
            <a:endParaRPr kumimoji="1" lang="ja-JP" altLang="en-US" sz="1000" b="1" dirty="0">
              <a:solidFill>
                <a:srgbClr val="FF0000"/>
              </a:solidFill>
            </a:endParaRPr>
          </a:p>
        </p:txBody>
      </p:sp>
      <p:sp>
        <p:nvSpPr>
          <p:cNvPr id="57" name="テキスト ボックス 56"/>
          <p:cNvSpPr txBox="1"/>
          <p:nvPr/>
        </p:nvSpPr>
        <p:spPr>
          <a:xfrm>
            <a:off x="7195736" y="4754837"/>
            <a:ext cx="540000" cy="246221"/>
          </a:xfrm>
          <a:prstGeom prst="rect">
            <a:avLst/>
          </a:prstGeom>
          <a:noFill/>
        </p:spPr>
        <p:txBody>
          <a:bodyPr wrap="square" rtlCol="0">
            <a:spAutoFit/>
          </a:bodyPr>
          <a:lstStyle/>
          <a:p>
            <a:pPr algn="ctr"/>
            <a:r>
              <a:rPr kumimoji="1" lang="ja-JP" altLang="en-US" sz="1000" b="1" dirty="0">
                <a:solidFill>
                  <a:srgbClr val="FF0000"/>
                </a:solidFill>
              </a:rPr>
              <a:t>はな</a:t>
            </a:r>
          </a:p>
        </p:txBody>
      </p:sp>
      <p:sp>
        <p:nvSpPr>
          <p:cNvPr id="58" name="テキスト ボックス 57"/>
          <p:cNvSpPr txBox="1"/>
          <p:nvPr/>
        </p:nvSpPr>
        <p:spPr>
          <a:xfrm>
            <a:off x="10051713" y="4745514"/>
            <a:ext cx="764439" cy="246221"/>
          </a:xfrm>
          <a:prstGeom prst="rect">
            <a:avLst/>
          </a:prstGeom>
          <a:noFill/>
        </p:spPr>
        <p:txBody>
          <a:bodyPr wrap="square" rtlCol="0">
            <a:spAutoFit/>
          </a:bodyPr>
          <a:lstStyle/>
          <a:p>
            <a:pPr algn="ctr"/>
            <a:r>
              <a:rPr kumimoji="1" lang="ja-JP" altLang="en-US" sz="1000" b="1" dirty="0" smtClean="0">
                <a:solidFill>
                  <a:srgbClr val="FF0000"/>
                </a:solidFill>
              </a:rPr>
              <a:t>むすう</a:t>
            </a:r>
            <a:endParaRPr kumimoji="1" lang="ja-JP" altLang="en-US" sz="1000" b="1" dirty="0">
              <a:solidFill>
                <a:srgbClr val="FF0000"/>
              </a:solidFill>
            </a:endParaRPr>
          </a:p>
        </p:txBody>
      </p:sp>
      <p:sp>
        <p:nvSpPr>
          <p:cNvPr id="59" name="テキスト ボックス 58"/>
          <p:cNvSpPr txBox="1"/>
          <p:nvPr/>
        </p:nvSpPr>
        <p:spPr>
          <a:xfrm>
            <a:off x="4400259" y="5157162"/>
            <a:ext cx="900000" cy="252000"/>
          </a:xfrm>
          <a:prstGeom prst="rect">
            <a:avLst/>
          </a:prstGeom>
          <a:noFill/>
        </p:spPr>
        <p:txBody>
          <a:bodyPr wrap="square" rtlCol="0">
            <a:spAutoFit/>
          </a:bodyPr>
          <a:lstStyle/>
          <a:p>
            <a:pPr algn="ctr"/>
            <a:r>
              <a:rPr kumimoji="1" lang="ja-JP" altLang="en-US" sz="1000" b="1" dirty="0" smtClean="0">
                <a:solidFill>
                  <a:srgbClr val="FF0000"/>
                </a:solidFill>
              </a:rPr>
              <a:t>しゅんかん</a:t>
            </a:r>
            <a:endParaRPr kumimoji="1" lang="ja-JP" altLang="en-US" sz="1000" b="1" dirty="0">
              <a:solidFill>
                <a:srgbClr val="FF0000"/>
              </a:solidFill>
            </a:endParaRPr>
          </a:p>
        </p:txBody>
      </p:sp>
      <p:sp>
        <p:nvSpPr>
          <p:cNvPr id="60" name="テキスト ボックス 59"/>
          <p:cNvSpPr txBox="1"/>
          <p:nvPr/>
        </p:nvSpPr>
        <p:spPr>
          <a:xfrm>
            <a:off x="5358737" y="5142684"/>
            <a:ext cx="360000" cy="400110"/>
          </a:xfrm>
          <a:prstGeom prst="rect">
            <a:avLst/>
          </a:prstGeom>
          <a:noFill/>
        </p:spPr>
        <p:txBody>
          <a:bodyPr wrap="square" rtlCol="0">
            <a:spAutoFit/>
          </a:bodyPr>
          <a:lstStyle/>
          <a:p>
            <a:pPr algn="ctr"/>
            <a:r>
              <a:rPr kumimoji="1" lang="ja-JP" altLang="en-US" sz="1000" b="1" dirty="0" smtClean="0">
                <a:solidFill>
                  <a:srgbClr val="FF0000"/>
                </a:solidFill>
              </a:rPr>
              <a:t>くま</a:t>
            </a:r>
            <a:endParaRPr kumimoji="1" lang="ja-JP" altLang="en-US" sz="1000" dirty="0"/>
          </a:p>
        </p:txBody>
      </p:sp>
      <p:sp>
        <p:nvSpPr>
          <p:cNvPr id="61" name="テキスト ボックス 60"/>
          <p:cNvSpPr txBox="1"/>
          <p:nvPr/>
        </p:nvSpPr>
        <p:spPr>
          <a:xfrm>
            <a:off x="5850925" y="5157162"/>
            <a:ext cx="540000" cy="246221"/>
          </a:xfrm>
          <a:prstGeom prst="rect">
            <a:avLst/>
          </a:prstGeom>
          <a:noFill/>
        </p:spPr>
        <p:txBody>
          <a:bodyPr wrap="square" rtlCol="0">
            <a:spAutoFit/>
          </a:bodyPr>
          <a:lstStyle/>
          <a:p>
            <a:pPr algn="ctr"/>
            <a:r>
              <a:rPr kumimoji="1" lang="ja-JP" altLang="en-US" sz="1000" b="1" dirty="0" smtClean="0">
                <a:solidFill>
                  <a:srgbClr val="FF0000"/>
                </a:solidFill>
              </a:rPr>
              <a:t>かえ</a:t>
            </a:r>
            <a:endParaRPr kumimoji="1" lang="ja-JP" altLang="en-US" sz="1000" b="1" dirty="0">
              <a:solidFill>
                <a:srgbClr val="FF0000"/>
              </a:solidFill>
            </a:endParaRPr>
          </a:p>
        </p:txBody>
      </p:sp>
    </p:spTree>
    <p:extLst>
      <p:ext uri="{BB962C8B-B14F-4D97-AF65-F5344CB8AC3E}">
        <p14:creationId xmlns:p14="http://schemas.microsoft.com/office/powerpoint/2010/main" val="2830838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not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ユーザー定義 2">
      <a:majorFont>
        <a:latin typeface="Meiryo UI"/>
        <a:ea typeface="メイリオ"/>
        <a:cs typeface=""/>
      </a:majorFont>
      <a:minorFont>
        <a:latin typeface="Meiryo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nnote" id="{4F3E1A45-5F6A-4E6F-B3E7-317FE4704AD8}" vid="{4A29B4F5-F5FF-4A51-A574-6BE69E4ED6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BE580E-B86E-4B7B-9594-C950A0F4D230}"/>
</file>

<file path=customXml/itemProps2.xml><?xml version="1.0" encoding="utf-8"?>
<ds:datastoreItem xmlns:ds="http://schemas.openxmlformats.org/officeDocument/2006/customXml" ds:itemID="{7B758392-ED17-43C7-AB86-E65DEFD86E28}"/>
</file>

<file path=customXml/itemProps3.xml><?xml version="1.0" encoding="utf-8"?>
<ds:datastoreItem xmlns:ds="http://schemas.openxmlformats.org/officeDocument/2006/customXml" ds:itemID="{56B5EC10-226E-4319-B7D7-9178198AECC8}"/>
</file>

<file path=docProps/app.xml><?xml version="1.0" encoding="utf-8"?>
<Properties xmlns="http://schemas.openxmlformats.org/officeDocument/2006/extended-properties" xmlns:vt="http://schemas.openxmlformats.org/officeDocument/2006/docPropsVTypes">
  <Template>ennote</Template>
  <TotalTime>3456</TotalTime>
  <Words>734</Words>
  <Application>Microsoft Office PowerPoint</Application>
  <PresentationFormat>ワイド画面</PresentationFormat>
  <Paragraphs>167</Paragraphs>
  <Slides>14</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HG丸ｺﾞｼｯｸM-PRO</vt:lpstr>
      <vt:lpstr>kawaii手書き文字</vt:lpstr>
      <vt:lpstr>Meiryo UI</vt:lpstr>
      <vt:lpstr>ＭＳ Ｐゴシック</vt:lpstr>
      <vt:lpstr>メイリオ</vt:lpstr>
      <vt:lpstr>Calibri</vt:lpstr>
      <vt:lpstr>Wingdings</vt:lpstr>
      <vt:lpstr>ennote</vt:lpstr>
      <vt:lpstr>こころの根っこを育てよう</vt:lpstr>
      <vt:lpstr>こころの中のばいきん</vt:lpstr>
      <vt:lpstr>ミクのおはなし①</vt:lpstr>
      <vt:lpstr>ミクのこころの中で起こっていること</vt:lpstr>
      <vt:lpstr>ミクのこころを想像しよう</vt:lpstr>
      <vt:lpstr>ミクのこころを想像しよう</vt:lpstr>
      <vt:lpstr>ミクのこころの森を作ろう</vt:lpstr>
      <vt:lpstr>共感きのこで森をつなげよう</vt:lpstr>
      <vt:lpstr>「マザーツリー」スザンヌ・シマード</vt:lpstr>
      <vt:lpstr>菌根菌ネットワーク</vt:lpstr>
      <vt:lpstr>菌根菌ネットワーク</vt:lpstr>
      <vt:lpstr>こころの森を味わおう</vt:lpstr>
      <vt:lpstr>ミクのおはなし②</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畠山 正文</dc:creator>
  <cp:lastModifiedBy>畠山 正文</cp:lastModifiedBy>
  <cp:revision>96</cp:revision>
  <dcterms:created xsi:type="dcterms:W3CDTF">2015-12-11T07:38:00Z</dcterms:created>
  <dcterms:modified xsi:type="dcterms:W3CDTF">2026-02-01T09:08:50Z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1041-10.8.0.5392</vt:lpwstr>
  </property>
  <property fmtid="{D5CDD505-2E9C-101B-9397-08002B2CF9AE}" pid="3" name="ContentTypeId">
    <vt:lpwstr>0x010100B3E7916579E48942A578B93BD249C02F</vt:lpwstr>
  </property>
</Properties>
</file>