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4.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6"/>
  </p:notesMasterIdLst>
  <p:sldIdLst>
    <p:sldId id="256" r:id="rId2"/>
    <p:sldId id="270" r:id="rId3"/>
    <p:sldId id="257" r:id="rId4"/>
    <p:sldId id="259" r:id="rId5"/>
    <p:sldId id="260" r:id="rId6"/>
    <p:sldId id="261" r:id="rId7"/>
    <p:sldId id="262" r:id="rId8"/>
    <p:sldId id="263" r:id="rId9"/>
    <p:sldId id="265" r:id="rId10"/>
    <p:sldId id="266" r:id="rId11"/>
    <p:sldId id="267" r:id="rId12"/>
    <p:sldId id="264" r:id="rId13"/>
    <p:sldId id="258" r:id="rId14"/>
    <p:sldId id="268" r:id="rId1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774F27"/>
    <a:srgbClr val="623003"/>
    <a:srgbClr val="404040"/>
    <a:srgbClr val="FFCC99"/>
    <a:srgbClr val="262626"/>
    <a:srgbClr val="61D45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1" d="100"/>
          <a:sy n="71"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D3EEC1-696D-4414-82B7-B018F53CB5C3}" type="datetimeFigureOut">
              <a:rPr kumimoji="1" lang="ja-JP" altLang="en-US" smtClean="0"/>
              <a:t>2026/2/1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E86F34-5B63-490D-A4D0-4AAFC318EB89}" type="slidenum">
              <a:rPr kumimoji="1" lang="ja-JP" altLang="en-US" smtClean="0"/>
              <a:t>‹#›</a:t>
            </a:fld>
            <a:endParaRPr kumimoji="1" lang="ja-JP" altLang="en-US"/>
          </a:p>
        </p:txBody>
      </p:sp>
    </p:spTree>
    <p:extLst>
      <p:ext uri="{BB962C8B-B14F-4D97-AF65-F5344CB8AC3E}">
        <p14:creationId xmlns:p14="http://schemas.microsoft.com/office/powerpoint/2010/main" val="8294656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E5E86F34-5B63-490D-A4D0-4AAFC318EB89}" type="slidenum">
              <a:rPr kumimoji="1" lang="ja-JP" altLang="en-US" smtClean="0"/>
              <a:t>3</a:t>
            </a:fld>
            <a:endParaRPr kumimoji="1" lang="ja-JP" altLang="en-US"/>
          </a:p>
        </p:txBody>
      </p:sp>
    </p:spTree>
    <p:extLst>
      <p:ext uri="{BB962C8B-B14F-4D97-AF65-F5344CB8AC3E}">
        <p14:creationId xmlns:p14="http://schemas.microsoft.com/office/powerpoint/2010/main" val="687935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E5E86F34-5B63-490D-A4D0-4AAFC318EB89}" type="slidenum">
              <a:rPr kumimoji="1" lang="ja-JP" altLang="en-US" smtClean="0"/>
              <a:t>13</a:t>
            </a:fld>
            <a:endParaRPr kumimoji="1" lang="ja-JP" altLang="en-US"/>
          </a:p>
        </p:txBody>
      </p:sp>
    </p:spTree>
    <p:extLst>
      <p:ext uri="{BB962C8B-B14F-4D97-AF65-F5344CB8AC3E}">
        <p14:creationId xmlns:p14="http://schemas.microsoft.com/office/powerpoint/2010/main" val="16596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7" name="図 6"/>
          <p:cNvPicPr>
            <a:picLocks noChangeAspect="1"/>
          </p:cNvPicPr>
          <p:nvPr userDrawn="1"/>
        </p:nvPicPr>
        <p:blipFill>
          <a:blip r:embed="rId2"/>
          <a:stretch>
            <a:fillRect/>
          </a:stretch>
        </p:blipFill>
        <p:spPr>
          <a:xfrm>
            <a:off x="6095" y="0"/>
            <a:ext cx="12179809" cy="6858000"/>
          </a:xfrm>
          <a:prstGeom prst="rect">
            <a:avLst/>
          </a:prstGeom>
        </p:spPr>
      </p:pic>
      <p:sp>
        <p:nvSpPr>
          <p:cNvPr id="2" name="Title 1"/>
          <p:cNvSpPr>
            <a:spLocks noGrp="1"/>
          </p:cNvSpPr>
          <p:nvPr>
            <p:ph type="ctrTitle"/>
          </p:nvPr>
        </p:nvSpPr>
        <p:spPr>
          <a:xfrm>
            <a:off x="1097280" y="119584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dirty="0" smtClean="0"/>
              <a:t>マスター タイトルの書式設定</a:t>
            </a:r>
            <a:endParaRPr lang="en-US" dirty="0"/>
          </a:p>
        </p:txBody>
      </p:sp>
      <p:sp>
        <p:nvSpPr>
          <p:cNvPr id="3" name="Subtitle 2"/>
          <p:cNvSpPr>
            <a:spLocks noGrp="1"/>
          </p:cNvSpPr>
          <p:nvPr>
            <p:ph type="subTitle" idx="1"/>
          </p:nvPr>
        </p:nvSpPr>
        <p:spPr>
          <a:xfrm>
            <a:off x="1066800" y="4779344"/>
            <a:ext cx="10058400" cy="1143000"/>
          </a:xfrm>
        </p:spPr>
        <p:txBody>
          <a:bodyPr lIns="91440" rIns="91440">
            <a:normAutofit/>
          </a:bodyPr>
          <a:lstStyle>
            <a:lvl1pPr marL="0" indent="0" algn="l">
              <a:buNone/>
              <a:defRPr sz="3600" b="1" cap="all" spc="200" baseline="0">
                <a:solidFill>
                  <a:schemeClr val="tx1"/>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dirty="0" smtClean="0"/>
              <a:t>マスター サブタイトルの書式設定</a:t>
            </a:r>
            <a:endParaRPr lang="en-US" dirty="0"/>
          </a:p>
        </p:txBody>
      </p:sp>
      <p:sp>
        <p:nvSpPr>
          <p:cNvPr id="4" name="Date Placeholder 3"/>
          <p:cNvSpPr>
            <a:spLocks noGrp="1"/>
          </p:cNvSpPr>
          <p:nvPr>
            <p:ph type="dt" sz="half" idx="10"/>
          </p:nvPr>
        </p:nvSpPr>
        <p:spPr/>
        <p:txBody>
          <a:bodyPr/>
          <a:lstStyle/>
          <a:p>
            <a:fld id="{5B2B7B32-A3C8-429B-ABA2-3291B77E3679}"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35375677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FEB861F4-1C18-4D86-A3E0-507F3B8A8DAB}"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480892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F0590AB-838A-40BB-9476-FA0CAD38C845}"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427610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E194F93-69E8-432F-AA6F-DDA25AC43690}"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1077894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1C555F48-E979-4F6F-A107-EE766CBAE5E4}"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2939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025FC851-9E9D-4CAE-B190-AE3A72FF5AEB}" type="datetime1">
              <a:rPr kumimoji="1" lang="ja-JP" altLang="en-US" smtClean="0"/>
              <a:t>2026/2/1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409408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7EA45874-705A-4481-BCF4-B622CEB12CF2}" type="datetime1">
              <a:rPr kumimoji="1" lang="ja-JP" altLang="en-US" smtClean="0"/>
              <a:t>2026/2/1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86054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724D914E-A266-43D1-ACFB-2438C30E3286}" type="datetime1">
              <a:rPr kumimoji="1" lang="ja-JP" altLang="en-US" smtClean="0"/>
              <a:t>2026/2/1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lvl1pPr>
              <a:defRPr sz="2800"/>
            </a:lvl1p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187660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774F2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1305A78-029C-42CE-95D2-C16EF386A3F8}" type="datetime1">
              <a:rPr kumimoji="1" lang="ja-JP" altLang="en-US" smtClean="0"/>
              <a:t>2026/2/1</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pic>
        <p:nvPicPr>
          <p:cNvPr id="2" name="図 1"/>
          <p:cNvPicPr>
            <a:picLocks noChangeAspect="1"/>
          </p:cNvPicPr>
          <p:nvPr userDrawn="1"/>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15" y="607566"/>
            <a:ext cx="12188825" cy="5734001"/>
          </a:xfrm>
          <a:prstGeom prst="rect">
            <a:avLst/>
          </a:prstGeom>
        </p:spPr>
      </p:pic>
    </p:spTree>
    <p:extLst>
      <p:ext uri="{BB962C8B-B14F-4D97-AF65-F5344CB8AC3E}">
        <p14:creationId xmlns:p14="http://schemas.microsoft.com/office/powerpoint/2010/main" val="2723147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73AA8A7-1B78-4BF7-9471-2C86044A892F}" type="datetime1">
              <a:rPr kumimoji="1" lang="ja-JP" altLang="en-US" smtClean="0"/>
              <a:t>2026/2/1</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376477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C4E1DCF-1C2C-44CC-9845-E3B50A7CCDB6}" type="datetime1">
              <a:rPr kumimoji="1" lang="ja-JP" altLang="en-US" smtClean="0"/>
              <a:t>2026/2/1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827649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 name="コンテンツ プレースホルダー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flipH="1">
            <a:off x="181882" y="5588000"/>
            <a:ext cx="512807" cy="763248"/>
          </a:xfrm>
          <a:prstGeom prst="rect">
            <a:avLst/>
          </a:prstGeom>
        </p:spPr>
      </p:pic>
      <p:grpSp>
        <p:nvGrpSpPr>
          <p:cNvPr id="14" name="グループ化 13"/>
          <p:cNvGrpSpPr/>
          <p:nvPr userDrawn="1"/>
        </p:nvGrpSpPr>
        <p:grpSpPr>
          <a:xfrm>
            <a:off x="9535776" y="5513294"/>
            <a:ext cx="2322165" cy="902130"/>
            <a:chOff x="9535776" y="5513294"/>
            <a:chExt cx="2322165" cy="902130"/>
          </a:xfrm>
        </p:grpSpPr>
        <p:pic>
          <p:nvPicPr>
            <p:cNvPr id="8" name="図 7"/>
            <p:cNvPicPr>
              <a:picLocks noChangeAspect="1"/>
            </p:cNvPicPr>
            <p:nvPr userDrawn="1"/>
          </p:nvPicPr>
          <p:blipFill rotWithShape="1">
            <a:blip r:embed="rId14" cstate="print">
              <a:duotone>
                <a:schemeClr val="accent1">
                  <a:shade val="45000"/>
                  <a:satMod val="135000"/>
                </a:schemeClr>
                <a:prstClr val="white"/>
              </a:duotone>
              <a:extLst>
                <a:ext uri="{28A0092B-C50C-407E-A947-70E740481C1C}">
                  <a14:useLocalDpi xmlns:a14="http://schemas.microsoft.com/office/drawing/2010/main" val="0"/>
                </a:ext>
              </a:extLst>
            </a:blip>
            <a:srcRect l="34454" t="18552" r="15372" b="32481"/>
            <a:stretch/>
          </p:blipFill>
          <p:spPr>
            <a:xfrm>
              <a:off x="10945906" y="5513294"/>
              <a:ext cx="912035" cy="890104"/>
            </a:xfrm>
            <a:prstGeom prst="rect">
              <a:avLst/>
            </a:prstGeom>
          </p:spPr>
        </p:pic>
        <p:pic>
          <p:nvPicPr>
            <p:cNvPr id="11" name="図 10"/>
            <p:cNvPicPr>
              <a:picLocks noChangeAspect="1"/>
            </p:cNvPicPr>
            <p:nvPr userDrawn="1"/>
          </p:nvPicPr>
          <p:blipFill rotWithShape="1">
            <a:blip r:embed="rId15" cstate="print">
              <a:duotone>
                <a:schemeClr val="accent1">
                  <a:shade val="45000"/>
                  <a:satMod val="135000"/>
                </a:schemeClr>
                <a:prstClr val="white"/>
              </a:duotone>
              <a:extLst>
                <a:ext uri="{28A0092B-C50C-407E-A947-70E740481C1C}">
                  <a14:useLocalDpi xmlns:a14="http://schemas.microsoft.com/office/drawing/2010/main" val="0"/>
                </a:ext>
              </a:extLst>
            </a:blip>
            <a:srcRect l="43856" t="17059" r="19085" b="33137"/>
            <a:stretch/>
          </p:blipFill>
          <p:spPr>
            <a:xfrm>
              <a:off x="10515485" y="5540188"/>
              <a:ext cx="640196" cy="860369"/>
            </a:xfrm>
            <a:prstGeom prst="rect">
              <a:avLst/>
            </a:prstGeom>
          </p:spPr>
        </p:pic>
        <p:pic>
          <p:nvPicPr>
            <p:cNvPr id="12" name="図 11"/>
            <p:cNvPicPr>
              <a:picLocks noChangeAspect="1"/>
            </p:cNvPicPr>
            <p:nvPr userDrawn="1"/>
          </p:nvPicPr>
          <p:blipFill rotWithShape="1">
            <a:blip r:embed="rId16" cstate="print">
              <a:duotone>
                <a:schemeClr val="accent1">
                  <a:shade val="45000"/>
                  <a:satMod val="135000"/>
                </a:schemeClr>
                <a:prstClr val="white"/>
              </a:duotone>
              <a:extLst>
                <a:ext uri="{28A0092B-C50C-407E-A947-70E740481C1C}">
                  <a14:useLocalDpi xmlns:a14="http://schemas.microsoft.com/office/drawing/2010/main" val="0"/>
                </a:ext>
              </a:extLst>
            </a:blip>
            <a:srcRect l="34454" t="18552" r="15372" b="32481"/>
            <a:stretch/>
          </p:blipFill>
          <p:spPr>
            <a:xfrm>
              <a:off x="10079611" y="5895988"/>
              <a:ext cx="532235" cy="519436"/>
            </a:xfrm>
            <a:prstGeom prst="rect">
              <a:avLst/>
            </a:prstGeom>
          </p:spPr>
        </p:pic>
        <p:pic>
          <p:nvPicPr>
            <p:cNvPr id="13" name="図 12"/>
            <p:cNvPicPr>
              <a:picLocks noChangeAspect="1"/>
            </p:cNvPicPr>
            <p:nvPr userDrawn="1"/>
          </p:nvPicPr>
          <p:blipFill rotWithShape="1">
            <a:blip r:embed="rId17" cstate="print">
              <a:duotone>
                <a:schemeClr val="accent1">
                  <a:shade val="45000"/>
                  <a:satMod val="135000"/>
                </a:schemeClr>
                <a:prstClr val="white"/>
              </a:duotone>
              <a:extLst>
                <a:ext uri="{28A0092B-C50C-407E-A947-70E740481C1C}">
                  <a14:useLocalDpi xmlns:a14="http://schemas.microsoft.com/office/drawing/2010/main" val="0"/>
                </a:ext>
              </a:extLst>
            </a:blip>
            <a:srcRect l="35621" t="22353" r="21438" b="32745"/>
            <a:stretch/>
          </p:blipFill>
          <p:spPr>
            <a:xfrm>
              <a:off x="9535776" y="5768545"/>
              <a:ext cx="604413" cy="632012"/>
            </a:xfrm>
            <a:prstGeom prst="rect">
              <a:avLst/>
            </a:prstGeom>
          </p:spPr>
        </p:pic>
      </p:grpSp>
      <p:sp>
        <p:nvSpPr>
          <p:cNvPr id="7" name="Rectangle 6"/>
          <p:cNvSpPr/>
          <p:nvPr/>
        </p:nvSpPr>
        <p:spPr>
          <a:xfrm>
            <a:off x="1" y="6400800"/>
            <a:ext cx="12192000" cy="457200"/>
          </a:xfrm>
          <a:prstGeom prst="rect">
            <a:avLst/>
          </a:prstGeom>
          <a:solidFill>
            <a:srgbClr val="774F2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986020"/>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288671"/>
            <a:ext cx="10058400" cy="4580423"/>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2CF29AF-6A6A-45C7-B97D-127C35D81E23}" type="datetime1">
              <a:rPr kumimoji="1" lang="ja-JP" altLang="en-US" smtClean="0"/>
              <a:t>2026/2/1</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32891"/>
            <a:ext cx="1312025" cy="365125"/>
          </a:xfrm>
          <a:prstGeom prst="rect">
            <a:avLst/>
          </a:prstGeom>
        </p:spPr>
        <p:txBody>
          <a:bodyPr vert="horz" lIns="91440" tIns="45720" rIns="91440" bIns="45720" rtlCol="0" anchor="ctr"/>
          <a:lstStyle>
            <a:lvl1pPr algn="r">
              <a:defRPr sz="2800">
                <a:solidFill>
                  <a:srgbClr val="FFFFFF"/>
                </a:solidFill>
              </a:defRPr>
            </a:lvl1pPr>
          </a:lstStyle>
          <a:p>
            <a:fld id="{F8D8928E-AA9A-4D89-BC1F-A2C05AB4BD92}" type="slidenum">
              <a:rPr kumimoji="1" lang="ja-JP" altLang="en-US" smtClean="0"/>
              <a:t>‹#›</a:t>
            </a:fld>
            <a:endParaRPr kumimoji="1" lang="ja-JP" altLang="en-US" dirty="0"/>
          </a:p>
        </p:txBody>
      </p:sp>
      <p:cxnSp>
        <p:nvCxnSpPr>
          <p:cNvPr id="10" name="Straight Connector 9"/>
          <p:cNvCxnSpPr/>
          <p:nvPr/>
        </p:nvCxnSpPr>
        <p:spPr>
          <a:xfrm>
            <a:off x="1193532" y="1280647"/>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6" name="図 15"/>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1" y="-26895"/>
            <a:ext cx="1494098" cy="1653989"/>
          </a:xfrm>
          <a:prstGeom prst="rect">
            <a:avLst/>
          </a:prstGeom>
        </p:spPr>
      </p:pic>
    </p:spTree>
    <p:extLst>
      <p:ext uri="{BB962C8B-B14F-4D97-AF65-F5344CB8AC3E}">
        <p14:creationId xmlns:p14="http://schemas.microsoft.com/office/powerpoint/2010/main" val="2174463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l" defTabSz="914400" rtl="0" eaLnBrk="1" latinLnBrk="0" hangingPunct="1">
        <a:lnSpc>
          <a:spcPct val="85000"/>
        </a:lnSpc>
        <a:spcBef>
          <a:spcPct val="0"/>
        </a:spcBef>
        <a:buNone/>
        <a:defRPr kumimoji="1" sz="4800" b="1"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0.gif"/><Relationship Id="rId13" Type="http://schemas.openxmlformats.org/officeDocument/2006/relationships/image" Target="../media/image55.gif"/><Relationship Id="rId3" Type="http://schemas.openxmlformats.org/officeDocument/2006/relationships/image" Target="../media/image45.gif"/><Relationship Id="rId7" Type="http://schemas.openxmlformats.org/officeDocument/2006/relationships/image" Target="../media/image49.gif"/><Relationship Id="rId12" Type="http://schemas.openxmlformats.org/officeDocument/2006/relationships/image" Target="../media/image54.gif"/><Relationship Id="rId2" Type="http://schemas.openxmlformats.org/officeDocument/2006/relationships/image" Target="../media/image44.gif"/><Relationship Id="rId16" Type="http://schemas.openxmlformats.org/officeDocument/2006/relationships/image" Target="../media/image58.gif"/><Relationship Id="rId1" Type="http://schemas.openxmlformats.org/officeDocument/2006/relationships/slideLayout" Target="../slideLayouts/slideLayout6.xml"/><Relationship Id="rId6" Type="http://schemas.openxmlformats.org/officeDocument/2006/relationships/image" Target="../media/image48.gif"/><Relationship Id="rId11" Type="http://schemas.openxmlformats.org/officeDocument/2006/relationships/image" Target="../media/image53.gif"/><Relationship Id="rId5" Type="http://schemas.openxmlformats.org/officeDocument/2006/relationships/image" Target="../media/image47.gif"/><Relationship Id="rId15" Type="http://schemas.openxmlformats.org/officeDocument/2006/relationships/image" Target="../media/image57.gif"/><Relationship Id="rId10" Type="http://schemas.openxmlformats.org/officeDocument/2006/relationships/image" Target="../media/image52.gif"/><Relationship Id="rId4" Type="http://schemas.openxmlformats.org/officeDocument/2006/relationships/image" Target="../media/image46.gif"/><Relationship Id="rId9" Type="http://schemas.openxmlformats.org/officeDocument/2006/relationships/image" Target="../media/image51.gif"/><Relationship Id="rId14" Type="http://schemas.openxmlformats.org/officeDocument/2006/relationships/image" Target="../media/image56.gif"/></Relationships>
</file>

<file path=ppt/slides/_rels/slide1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1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4.png"/><Relationship Id="rId5" Type="http://schemas.openxmlformats.org/officeDocument/2006/relationships/image" Target="../media/image29.png"/><Relationship Id="rId10" Type="http://schemas.openxmlformats.org/officeDocument/2006/relationships/image" Target="../media/image25.png"/><Relationship Id="rId4" Type="http://schemas.openxmlformats.org/officeDocument/2006/relationships/image" Target="../media/image28.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6.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23.png"/><Relationship Id="rId2" Type="http://schemas.openxmlformats.org/officeDocument/2006/relationships/image" Target="../media/image27.pn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image" Target="../media/image29.png"/><Relationship Id="rId9" Type="http://schemas.openxmlformats.org/officeDocument/2006/relationships/image" Target="../media/image25.png"/><Relationship Id="rId14" Type="http://schemas.openxmlformats.org/officeDocument/2006/relationships/image" Target="../media/image37.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23.png"/><Relationship Id="rId17" Type="http://schemas.openxmlformats.org/officeDocument/2006/relationships/image" Target="../media/image40.png"/><Relationship Id="rId2" Type="http://schemas.openxmlformats.org/officeDocument/2006/relationships/image" Target="../media/image27.png"/><Relationship Id="rId16"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30.png"/><Relationship Id="rId15" Type="http://schemas.openxmlformats.org/officeDocument/2006/relationships/image" Target="../media/image38.png"/><Relationship Id="rId10" Type="http://schemas.openxmlformats.org/officeDocument/2006/relationships/image" Target="../media/image34.png"/><Relationship Id="rId19" Type="http://schemas.openxmlformats.org/officeDocument/2006/relationships/image" Target="../media/image42.png"/><Relationship Id="rId4" Type="http://schemas.openxmlformats.org/officeDocument/2006/relationships/image" Target="../media/image29.png"/><Relationship Id="rId9" Type="http://schemas.openxmlformats.org/officeDocument/2006/relationships/image" Target="../media/image25.png"/><Relationship Id="rId14" Type="http://schemas.openxmlformats.org/officeDocument/2006/relationships/image" Target="../media/image37.png"/></Relationships>
</file>

<file path=ppt/slides/_rels/slide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05609" y="1195842"/>
            <a:ext cx="11233673" cy="2892064"/>
          </a:xfrm>
        </p:spPr>
        <p:txBody>
          <a:bodyPr>
            <a:normAutofit/>
          </a:bodyPr>
          <a:lstStyle/>
          <a:p>
            <a:r>
              <a:rPr lang="ja-JP" altLang="en-US" sz="6600" dirty="0">
                <a:ln w="38100">
                  <a:solidFill>
                    <a:srgbClr val="262626"/>
                  </a:solidFill>
                </a:ln>
                <a:latin typeface="HG丸ｺﾞｼｯｸM-PRO" panose="020F0600000000000000" pitchFamily="50" charset="-128"/>
                <a:ea typeface="HG丸ｺﾞｼｯｸM-PRO" panose="020F0600000000000000" pitchFamily="50" charset="-128"/>
              </a:rPr>
              <a:t>こころ</a:t>
            </a:r>
            <a:r>
              <a:rPr lang="ja-JP" altLang="en-US" sz="6600" dirty="0" smtClean="0">
                <a:ln w="38100">
                  <a:solidFill>
                    <a:srgbClr val="262626"/>
                  </a:solidFill>
                </a:ln>
                <a:latin typeface="HG丸ｺﾞｼｯｸM-PRO" panose="020F0600000000000000" pitchFamily="50" charset="-128"/>
                <a:ea typeface="HG丸ｺﾞｼｯｸM-PRO" panose="020F0600000000000000" pitchFamily="50" charset="-128"/>
              </a:rPr>
              <a:t>の根っこを育てよう</a:t>
            </a:r>
            <a:endParaRPr kumimoji="1" lang="ja-JP" altLang="en-US" sz="6600" dirty="0">
              <a:ln w="38100">
                <a:solidFill>
                  <a:srgbClr val="262626"/>
                </a:solidFill>
              </a:ln>
              <a:latin typeface="HG丸ｺﾞｼｯｸM-PRO" panose="020F0600000000000000" pitchFamily="50" charset="-128"/>
              <a:ea typeface="HG丸ｺﾞｼｯｸM-PRO" panose="020F0600000000000000" pitchFamily="50" charset="-128"/>
            </a:endParaRPr>
          </a:p>
        </p:txBody>
      </p:sp>
      <p:sp>
        <p:nvSpPr>
          <p:cNvPr id="3" name="サブタイトル 2"/>
          <p:cNvSpPr>
            <a:spLocks noGrp="1"/>
          </p:cNvSpPr>
          <p:nvPr>
            <p:ph type="subTitle" idx="1"/>
          </p:nvPr>
        </p:nvSpPr>
        <p:spPr>
          <a:xfrm>
            <a:off x="505610" y="4087906"/>
            <a:ext cx="10058400" cy="1143000"/>
          </a:xfrm>
        </p:spPr>
        <p:txBody>
          <a:bodyPr>
            <a:normAutofit/>
          </a:bodyPr>
          <a:lstStyle/>
          <a:p>
            <a:r>
              <a:rPr kumimoji="1" lang="ja-JP" altLang="en-US" sz="4000" dirty="0" smtClean="0">
                <a:ln w="12700">
                  <a:solidFill>
                    <a:srgbClr val="262626"/>
                  </a:solidFill>
                </a:ln>
                <a:solidFill>
                  <a:srgbClr val="262626"/>
                </a:solidFill>
                <a:latin typeface="HG丸ｺﾞｼｯｸM-PRO" panose="020F0600000000000000" pitchFamily="50" charset="-128"/>
                <a:ea typeface="HG丸ｺﾞｼｯｸM-PRO" panose="020F0600000000000000" pitchFamily="50" charset="-128"/>
              </a:rPr>
              <a:t>～マザーツリーのひみつ～</a:t>
            </a:r>
            <a:endParaRPr kumimoji="1" lang="ja-JP" altLang="en-US" sz="4000" dirty="0">
              <a:ln w="12700">
                <a:solidFill>
                  <a:srgbClr val="262626"/>
                </a:solidFill>
              </a:ln>
              <a:solidFill>
                <a:srgbClr val="262626"/>
              </a:solidFill>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3316493" y="6145306"/>
            <a:ext cx="5559014" cy="584775"/>
          </a:xfrm>
          <a:prstGeom prst="rect">
            <a:avLst/>
          </a:prstGeom>
          <a:noFill/>
        </p:spPr>
        <p:txBody>
          <a:bodyPr wrap="square" rtlCol="0">
            <a:spAutoFit/>
          </a:bodyPr>
          <a:lstStyle/>
          <a:p>
            <a:pPr algn="ctr"/>
            <a:r>
              <a:rPr kumimoji="1" lang="ja-JP" altLang="en-US" sz="3200" b="1" dirty="0" smtClean="0">
                <a:latin typeface="HG丸ｺﾞｼｯｸM-PRO" panose="020F0600000000000000" pitchFamily="50" charset="-128"/>
                <a:ea typeface="HG丸ｺﾞｼｯｸM-PRO" panose="020F0600000000000000" pitchFamily="50" charset="-128"/>
              </a:rPr>
              <a:t>群馬県教育委員会</a:t>
            </a:r>
            <a:endParaRPr kumimoji="1" lang="ja-JP" altLang="en-US" sz="32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398923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菌根</a:t>
            </a:r>
            <a:r>
              <a:rPr lang="ja-JP" altLang="en-US" dirty="0" smtClean="0"/>
              <a:t>菌ネットワーク</a:t>
            </a:r>
            <a:endParaRPr kumimoji="1" lang="ja-JP" altLang="en-US" sz="3600"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10</a:t>
            </a:fld>
            <a:endParaRPr kumimoji="1" lang="ja-JP" altLang="en-US"/>
          </a:p>
        </p:txBody>
      </p:sp>
      <p:sp>
        <p:nvSpPr>
          <p:cNvPr id="9" name="テキスト ボックス 8"/>
          <p:cNvSpPr txBox="1"/>
          <p:nvPr/>
        </p:nvSpPr>
        <p:spPr>
          <a:xfrm>
            <a:off x="1169894" y="232816"/>
            <a:ext cx="1828800" cy="369332"/>
          </a:xfrm>
          <a:prstGeom prst="rect">
            <a:avLst/>
          </a:prstGeom>
          <a:noFill/>
        </p:spPr>
        <p:txBody>
          <a:bodyPr wrap="square" rtlCol="0">
            <a:spAutoFit/>
          </a:bodyPr>
          <a:lstStyle/>
          <a:p>
            <a:pPr algn="ctr"/>
            <a:r>
              <a:rPr kumimoji="1" lang="ja-JP" altLang="en-US" b="1" dirty="0" err="1" smtClean="0">
                <a:solidFill>
                  <a:srgbClr val="404040"/>
                </a:solidFill>
              </a:rPr>
              <a:t>きん</a:t>
            </a:r>
            <a:r>
              <a:rPr kumimoji="1" lang="ja-JP" altLang="en-US" b="1" dirty="0" smtClean="0">
                <a:solidFill>
                  <a:srgbClr val="404040"/>
                </a:solidFill>
              </a:rPr>
              <a:t>こんきん</a:t>
            </a:r>
            <a:endParaRPr kumimoji="1" lang="ja-JP" altLang="en-US" b="1" dirty="0">
              <a:solidFill>
                <a:srgbClr val="404040"/>
              </a:solidFill>
            </a:endParaRPr>
          </a:p>
        </p:txBody>
      </p:sp>
      <p:pic>
        <p:nvPicPr>
          <p:cNvPr id="12" name="図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4" name="図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6" name="図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7" name="図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8" name="図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9" name="図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0" name="図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1" name="図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2" name="図 2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3" name="図 2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4" name="図 2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5" name="図 2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7" name="図 2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8" name="図 27"/>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spTree>
    <p:extLst>
      <p:ext uri="{BB962C8B-B14F-4D97-AF65-F5344CB8AC3E}">
        <p14:creationId xmlns:p14="http://schemas.microsoft.com/office/powerpoint/2010/main" val="269014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3000"/>
                                        <p:tgtEl>
                                          <p:spTgt spid="12"/>
                                        </p:tgtEl>
                                      </p:cBhvr>
                                    </p:animEffect>
                                  </p:childTnLst>
                                </p:cTn>
                              </p:par>
                            </p:childTnLst>
                          </p:cTn>
                        </p:par>
                        <p:par>
                          <p:cTn id="8" fill="hold">
                            <p:stCondLst>
                              <p:cond delay="30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3000"/>
                                        <p:tgtEl>
                                          <p:spTgt spid="14"/>
                                        </p:tgtEl>
                                      </p:cBhvr>
                                    </p:animEffect>
                                  </p:childTnLst>
                                </p:cTn>
                              </p:par>
                            </p:childTnLst>
                          </p:cTn>
                        </p:par>
                        <p:par>
                          <p:cTn id="12" fill="hold">
                            <p:stCondLst>
                              <p:cond delay="6000"/>
                            </p:stCondLst>
                            <p:childTnLst>
                              <p:par>
                                <p:cTn id="13" presetID="22" presetClass="entr" presetSubtype="8"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3000"/>
                                        <p:tgtEl>
                                          <p:spTgt spid="15"/>
                                        </p:tgtEl>
                                      </p:cBhvr>
                                    </p:animEffect>
                                  </p:childTnLst>
                                </p:cTn>
                              </p:par>
                            </p:childTnLst>
                          </p:cTn>
                        </p:par>
                        <p:par>
                          <p:cTn id="16" fill="hold">
                            <p:stCondLst>
                              <p:cond delay="9000"/>
                            </p:stCondLst>
                            <p:childTnLst>
                              <p:par>
                                <p:cTn id="17" presetID="22" presetClass="entr" presetSubtype="8"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3500"/>
                                        <p:tgtEl>
                                          <p:spTgt spid="16"/>
                                        </p:tgtEl>
                                      </p:cBhvr>
                                    </p:animEffect>
                                  </p:childTnLst>
                                </p:cTn>
                              </p:par>
                            </p:childTnLst>
                          </p:cTn>
                        </p:par>
                        <p:par>
                          <p:cTn id="20" fill="hold">
                            <p:stCondLst>
                              <p:cond delay="12500"/>
                            </p:stCondLst>
                            <p:childTnLst>
                              <p:par>
                                <p:cTn id="21" presetID="22" presetClass="entr" presetSubtype="8"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3500"/>
                                        <p:tgtEl>
                                          <p:spTgt spid="17"/>
                                        </p:tgtEl>
                                      </p:cBhvr>
                                    </p:animEffect>
                                  </p:childTnLst>
                                </p:cTn>
                              </p:par>
                            </p:childTnLst>
                          </p:cTn>
                        </p:par>
                        <p:par>
                          <p:cTn id="24" fill="hold">
                            <p:stCondLst>
                              <p:cond delay="16000"/>
                            </p:stCondLst>
                            <p:childTnLst>
                              <p:par>
                                <p:cTn id="25" presetID="22" presetClass="entr" presetSubtype="8"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3500"/>
                                        <p:tgtEl>
                                          <p:spTgt spid="18"/>
                                        </p:tgtEl>
                                      </p:cBhvr>
                                    </p:animEffect>
                                  </p:childTnLst>
                                </p:cTn>
                              </p:par>
                            </p:childTnLst>
                          </p:cTn>
                        </p:par>
                        <p:par>
                          <p:cTn id="28" fill="hold">
                            <p:stCondLst>
                              <p:cond delay="19500"/>
                            </p:stCondLst>
                            <p:childTnLst>
                              <p:par>
                                <p:cTn id="29" presetID="22" presetClass="entr" presetSubtype="8"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3500"/>
                                        <p:tgtEl>
                                          <p:spTgt spid="19"/>
                                        </p:tgtEl>
                                      </p:cBhvr>
                                    </p:animEffect>
                                  </p:childTnLst>
                                </p:cTn>
                              </p:par>
                            </p:childTnLst>
                          </p:cTn>
                        </p:par>
                        <p:par>
                          <p:cTn id="32" fill="hold">
                            <p:stCondLst>
                              <p:cond delay="23000"/>
                            </p:stCondLst>
                            <p:childTnLst>
                              <p:par>
                                <p:cTn id="33" presetID="22" presetClass="entr" presetSubtype="8" fill="hold"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3500"/>
                                        <p:tgtEl>
                                          <p:spTgt spid="20"/>
                                        </p:tgtEl>
                                      </p:cBhvr>
                                    </p:animEffect>
                                  </p:childTnLst>
                                </p:cTn>
                              </p:par>
                            </p:childTnLst>
                          </p:cTn>
                        </p:par>
                        <p:par>
                          <p:cTn id="36" fill="hold">
                            <p:stCondLst>
                              <p:cond delay="26500"/>
                            </p:stCondLst>
                            <p:childTnLst>
                              <p:par>
                                <p:cTn id="37" presetID="22" presetClass="entr" presetSubtype="8" fill="hold"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left)">
                                      <p:cBhvr>
                                        <p:cTn id="39" dur="3500"/>
                                        <p:tgtEl>
                                          <p:spTgt spid="21"/>
                                        </p:tgtEl>
                                      </p:cBhvr>
                                    </p:animEffect>
                                  </p:childTnLst>
                                </p:cTn>
                              </p:par>
                            </p:childTnLst>
                          </p:cTn>
                        </p:par>
                        <p:par>
                          <p:cTn id="40" fill="hold">
                            <p:stCondLst>
                              <p:cond delay="30000"/>
                            </p:stCondLst>
                            <p:childTnLst>
                              <p:par>
                                <p:cTn id="41" presetID="22" presetClass="entr" presetSubtype="8"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left)">
                                      <p:cBhvr>
                                        <p:cTn id="43" dur="3500"/>
                                        <p:tgtEl>
                                          <p:spTgt spid="22"/>
                                        </p:tgtEl>
                                      </p:cBhvr>
                                    </p:animEffect>
                                  </p:childTnLst>
                                </p:cTn>
                              </p:par>
                            </p:childTnLst>
                          </p:cTn>
                        </p:par>
                        <p:par>
                          <p:cTn id="44" fill="hold">
                            <p:stCondLst>
                              <p:cond delay="33500"/>
                            </p:stCondLst>
                            <p:childTnLst>
                              <p:par>
                                <p:cTn id="45" presetID="22" presetClass="entr" presetSubtype="8"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3500"/>
                                        <p:tgtEl>
                                          <p:spTgt spid="23"/>
                                        </p:tgtEl>
                                      </p:cBhvr>
                                    </p:animEffect>
                                  </p:childTnLst>
                                </p:cTn>
                              </p:par>
                            </p:childTnLst>
                          </p:cTn>
                        </p:par>
                        <p:par>
                          <p:cTn id="48" fill="hold">
                            <p:stCondLst>
                              <p:cond delay="37000"/>
                            </p:stCondLst>
                            <p:childTnLst>
                              <p:par>
                                <p:cTn id="49" presetID="22" presetClass="entr" presetSubtype="8" fill="hold"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3500"/>
                                        <p:tgtEl>
                                          <p:spTgt spid="24"/>
                                        </p:tgtEl>
                                      </p:cBhvr>
                                    </p:animEffect>
                                  </p:childTnLst>
                                </p:cTn>
                              </p:par>
                            </p:childTnLst>
                          </p:cTn>
                        </p:par>
                        <p:par>
                          <p:cTn id="52" fill="hold">
                            <p:stCondLst>
                              <p:cond delay="40500"/>
                            </p:stCondLst>
                            <p:childTnLst>
                              <p:par>
                                <p:cTn id="53" presetID="22" presetClass="entr" presetSubtype="8" fill="hold" nodeType="after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left)">
                                      <p:cBhvr>
                                        <p:cTn id="55" dur="3500"/>
                                        <p:tgtEl>
                                          <p:spTgt spid="25"/>
                                        </p:tgtEl>
                                      </p:cBhvr>
                                    </p:animEffect>
                                  </p:childTnLst>
                                </p:cTn>
                              </p:par>
                            </p:childTnLst>
                          </p:cTn>
                        </p:par>
                        <p:par>
                          <p:cTn id="56" fill="hold">
                            <p:stCondLst>
                              <p:cond delay="44000"/>
                            </p:stCondLst>
                            <p:childTnLst>
                              <p:par>
                                <p:cTn id="57" presetID="22" presetClass="entr" presetSubtype="8" fill="hold" nodeType="after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wipe(left)">
                                      <p:cBhvr>
                                        <p:cTn id="59" dur="3500"/>
                                        <p:tgtEl>
                                          <p:spTgt spid="27"/>
                                        </p:tgtEl>
                                      </p:cBhvr>
                                    </p:animEffect>
                                  </p:childTnLst>
                                </p:cTn>
                              </p:par>
                            </p:childTnLst>
                          </p:cTn>
                        </p:par>
                        <p:par>
                          <p:cTn id="60" fill="hold">
                            <p:stCondLst>
                              <p:cond delay="47500"/>
                            </p:stCondLst>
                            <p:childTnLst>
                              <p:par>
                                <p:cTn id="61" presetID="22" presetClass="entr" presetSubtype="8" fill="hold" nodeType="after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wipe(left)">
                                      <p:cBhvr>
                                        <p:cTn id="63" dur="3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8345245" y="1590600"/>
            <a:ext cx="2810435" cy="4405121"/>
          </a:xfrm>
          <a:prstGeom prst="rect">
            <a:avLst/>
          </a:prstGeom>
        </p:spPr>
      </p:pic>
      <p:sp>
        <p:nvSpPr>
          <p:cNvPr id="2" name="タイトル 1"/>
          <p:cNvSpPr>
            <a:spLocks noGrp="1"/>
          </p:cNvSpPr>
          <p:nvPr>
            <p:ph type="title"/>
          </p:nvPr>
        </p:nvSpPr>
        <p:spPr/>
        <p:txBody>
          <a:bodyPr/>
          <a:lstStyle/>
          <a:p>
            <a:r>
              <a:rPr kumimoji="1" lang="ja-JP" altLang="en-US" dirty="0" smtClean="0"/>
              <a:t>菌根菌を育てること</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11</a:t>
            </a:fld>
            <a:endParaRPr kumimoji="1" lang="ja-JP" altLang="en-US"/>
          </a:p>
        </p:txBody>
      </p:sp>
      <p:sp>
        <p:nvSpPr>
          <p:cNvPr id="4" name="テキスト ボックス 3"/>
          <p:cNvSpPr txBox="1"/>
          <p:nvPr/>
        </p:nvSpPr>
        <p:spPr>
          <a:xfrm>
            <a:off x="1169894" y="232816"/>
            <a:ext cx="1828800" cy="369332"/>
          </a:xfrm>
          <a:prstGeom prst="rect">
            <a:avLst/>
          </a:prstGeom>
          <a:noFill/>
        </p:spPr>
        <p:txBody>
          <a:bodyPr wrap="square" rtlCol="0">
            <a:spAutoFit/>
          </a:bodyPr>
          <a:lstStyle/>
          <a:p>
            <a:pPr algn="ctr"/>
            <a:r>
              <a:rPr kumimoji="1" lang="ja-JP" altLang="en-US" b="1" dirty="0" err="1" smtClean="0">
                <a:solidFill>
                  <a:srgbClr val="404040"/>
                </a:solidFill>
              </a:rPr>
              <a:t>きん</a:t>
            </a:r>
            <a:r>
              <a:rPr kumimoji="1" lang="ja-JP" altLang="en-US" b="1" dirty="0" smtClean="0">
                <a:solidFill>
                  <a:srgbClr val="404040"/>
                </a:solidFill>
              </a:rPr>
              <a:t>こんきん</a:t>
            </a:r>
            <a:endParaRPr kumimoji="1" lang="ja-JP" altLang="en-US" b="1" dirty="0">
              <a:solidFill>
                <a:srgbClr val="404040"/>
              </a:solidFill>
            </a:endParaRPr>
          </a:p>
        </p:txBody>
      </p:sp>
      <p:sp>
        <p:nvSpPr>
          <p:cNvPr id="5" name="テキスト ボックス 4"/>
          <p:cNvSpPr txBox="1"/>
          <p:nvPr/>
        </p:nvSpPr>
        <p:spPr>
          <a:xfrm>
            <a:off x="1169893" y="1386898"/>
            <a:ext cx="7059707" cy="4524315"/>
          </a:xfrm>
          <a:prstGeom prst="rect">
            <a:avLst/>
          </a:prstGeom>
          <a:noFill/>
        </p:spPr>
        <p:txBody>
          <a:bodyPr wrap="square" rtlCol="0">
            <a:spAutoFit/>
          </a:bodyPr>
          <a:lstStyle/>
          <a:p>
            <a:r>
              <a:rPr kumimoji="1" lang="ja-JP" altLang="en-US" sz="3200" dirty="0" smtClean="0">
                <a:latin typeface="HG丸ｺﾞｼｯｸM-PRO" panose="020F0600000000000000" pitchFamily="50" charset="-128"/>
                <a:ea typeface="HG丸ｺﾞｼｯｸM-PRO" panose="020F0600000000000000" pitchFamily="50" charset="-128"/>
              </a:rPr>
              <a:t>　「もしかしたら、土壌に菌類がいないことこそ、皆伐地（木を切り倒した後の土地）の苗木が枯れかかっている原因なのかもしれない。林業界は、苗床園で苗木を育てて植樹する方法を編み出したものの、</a:t>
            </a:r>
            <a:r>
              <a:rPr kumimoji="1" lang="ja-JP" altLang="en-US" sz="32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木と協力関係にある菌根菌もまた育てる必要がある</a:t>
            </a:r>
            <a:r>
              <a:rPr kumimoji="1" lang="ja-JP" altLang="en-US" sz="3200" dirty="0" smtClean="0">
                <a:latin typeface="HG丸ｺﾞｼｯｸM-PRO" panose="020F0600000000000000" pitchFamily="50" charset="-128"/>
                <a:ea typeface="HG丸ｺﾞｼｯｸM-PRO" panose="020F0600000000000000" pitchFamily="50" charset="-128"/>
              </a:rPr>
              <a:t>ということを完全に失念しているのである。」</a:t>
            </a:r>
            <a:endParaRPr kumimoji="1" lang="ja-JP" altLang="en-US" sz="3200" dirty="0">
              <a:latin typeface="HG丸ｺﾞｼｯｸM-PRO" panose="020F0600000000000000" pitchFamily="50" charset="-128"/>
              <a:ea typeface="HG丸ｺﾞｼｯｸM-PRO" panose="020F0600000000000000" pitchFamily="50" charset="-128"/>
            </a:endParaRPr>
          </a:p>
        </p:txBody>
      </p:sp>
      <p:sp>
        <p:nvSpPr>
          <p:cNvPr id="7" name="テキスト ボックス 6"/>
          <p:cNvSpPr txBox="1"/>
          <p:nvPr/>
        </p:nvSpPr>
        <p:spPr>
          <a:xfrm>
            <a:off x="1169893" y="5928486"/>
            <a:ext cx="6454589" cy="369332"/>
          </a:xfrm>
          <a:prstGeom prst="rect">
            <a:avLst/>
          </a:prstGeom>
          <a:noFill/>
        </p:spPr>
        <p:txBody>
          <a:bodyPr wrap="square" rtlCol="0">
            <a:spAutoFit/>
          </a:bodyPr>
          <a:lstStyle/>
          <a:p>
            <a:r>
              <a:rPr kumimoji="1" lang="ja-JP" altLang="en-US" dirty="0" smtClean="0"/>
              <a:t>「マザーツリー 森に隠された「知性」をめぐる冒険」より</a:t>
            </a:r>
            <a:endParaRPr kumimoji="1" lang="ja-JP" altLang="en-US" dirty="0"/>
          </a:p>
        </p:txBody>
      </p:sp>
    </p:spTree>
    <p:extLst>
      <p:ext uri="{BB962C8B-B14F-4D97-AF65-F5344CB8AC3E}">
        <p14:creationId xmlns:p14="http://schemas.microsoft.com/office/powerpoint/2010/main" val="1739634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こころ</a:t>
            </a:r>
            <a:r>
              <a:rPr lang="ja-JP" altLang="en-US" dirty="0" smtClean="0"/>
              <a:t>の森を味わおう</a:t>
            </a:r>
            <a:endParaRPr kumimoji="1" lang="ja-JP" altLang="en-US" dirty="0"/>
          </a:p>
        </p:txBody>
      </p:sp>
      <p:sp>
        <p:nvSpPr>
          <p:cNvPr id="3" name="コンテンツ プレースホルダー 2"/>
          <p:cNvSpPr>
            <a:spLocks noGrp="1"/>
          </p:cNvSpPr>
          <p:nvPr>
            <p:ph idx="1"/>
          </p:nvPr>
        </p:nvSpPr>
        <p:spPr>
          <a:xfrm>
            <a:off x="1097279" y="1382800"/>
            <a:ext cx="10058401" cy="4937318"/>
          </a:xfrm>
        </p:spPr>
        <p:txBody>
          <a:bodyPr>
            <a:noAutofit/>
          </a:bodyPr>
          <a:lstStyle/>
          <a:p>
            <a:pPr>
              <a:lnSpc>
                <a:spcPts val="3000"/>
              </a:lnSpc>
              <a:spcBef>
                <a:spcPts val="0"/>
              </a:spcBef>
              <a:spcAft>
                <a:spcPts val="1800"/>
              </a:spcAft>
            </a:pPr>
            <a:r>
              <a:rPr kumimoji="1" lang="ja-JP" altLang="en-US" sz="2600" dirty="0" smtClean="0">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みんなで作った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こころの森</a:t>
            </a:r>
            <a:r>
              <a:rPr lang="ja-JP" altLang="en-US" sz="2600"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a:t>
            </a:r>
            <a:r>
              <a:rPr lang="ja-JP" altLang="en-US" sz="2600" dirty="0" smtClean="0">
                <a:latin typeface="HG丸ｺﾞｼｯｸM-PRO" panose="020F0600000000000000" pitchFamily="50" charset="-128"/>
                <a:ea typeface="HG丸ｺﾞｼｯｸM-PRO" panose="020F0600000000000000" pitchFamily="50" charset="-128"/>
              </a:rPr>
              <a:t>、</a:t>
            </a:r>
            <a:r>
              <a:rPr lang="ja-JP" altLang="en-US" sz="2600" dirty="0">
                <a:latin typeface="HG丸ｺﾞｼｯｸM-PRO" panose="020F0600000000000000" pitchFamily="50" charset="-128"/>
                <a:ea typeface="HG丸ｺﾞｼｯｸM-PRO" panose="020F0600000000000000" pitchFamily="50" charset="-128"/>
              </a:rPr>
              <a:t>もう一度</a:t>
            </a:r>
            <a:r>
              <a:rPr lang="ja-JP" altLang="en-US" sz="2600" dirty="0" smtClean="0">
                <a:latin typeface="HG丸ｺﾞｼｯｸM-PRO" panose="020F0600000000000000" pitchFamily="50" charset="-128"/>
                <a:ea typeface="HG丸ｺﾞｼｯｸM-PRO" panose="020F0600000000000000" pitchFamily="50" charset="-128"/>
              </a:rPr>
              <a:t>じっくり</a:t>
            </a:r>
            <a:r>
              <a:rPr lang="ja-JP" altLang="en-US" sz="2600" dirty="0">
                <a:latin typeface="HG丸ｺﾞｼｯｸM-PRO" panose="020F0600000000000000" pitchFamily="50" charset="-128"/>
                <a:ea typeface="HG丸ｺﾞｼｯｸM-PRO" panose="020F0600000000000000" pitchFamily="50" charset="-128"/>
              </a:rPr>
              <a:t>眺めてみよう。</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ミクのこころには、</a:t>
            </a:r>
            <a:r>
              <a:rPr lang="ja-JP" altLang="en-US" sz="2600" b="1" dirty="0" err="1"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ばい</a:t>
            </a:r>
            <a:r>
              <a:rPr lang="ja-JP" altLang="en-US" sz="26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菌の</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ように見える もやもや した悩み</a:t>
            </a:r>
            <a:r>
              <a:rPr lang="ja-JP" altLang="en-US" sz="2600" dirty="0">
                <a:latin typeface="HG丸ｺﾞｼｯｸM-PRO" panose="020F0600000000000000" pitchFamily="50" charset="-128"/>
                <a:ea typeface="HG丸ｺﾞｼｯｸM-PRO" panose="020F0600000000000000" pitchFamily="50" charset="-128"/>
              </a:rPr>
              <a:t>が、たくさんありました</a:t>
            </a:r>
            <a:r>
              <a:rPr lang="ja-JP" altLang="en-US" sz="2600" dirty="0" smtClean="0">
                <a:latin typeface="HG丸ｺﾞｼｯｸM-PRO" panose="020F0600000000000000" pitchFamily="50" charset="-128"/>
                <a:ea typeface="HG丸ｺﾞｼｯｸM-PRO" panose="020F0600000000000000" pitchFamily="50" charset="-128"/>
              </a:rPr>
              <a:t>。</a:t>
            </a:r>
            <a:endParaRPr lang="en-US" altLang="ja-JP" sz="2600" dirty="0" smtClean="0">
              <a:latin typeface="HG丸ｺﾞｼｯｸM-PRO" panose="020F0600000000000000" pitchFamily="50" charset="-128"/>
              <a:ea typeface="HG丸ｺﾞｼｯｸM-PRO" panose="020F0600000000000000" pitchFamily="50" charset="-128"/>
            </a:endParaRPr>
          </a:p>
          <a:p>
            <a:pPr>
              <a:lnSpc>
                <a:spcPts val="3000"/>
              </a:lnSpc>
              <a:spcBef>
                <a:spcPts val="0"/>
              </a:spcBef>
              <a:spcAft>
                <a:spcPts val="1800"/>
              </a:spcAft>
            </a:pPr>
            <a:r>
              <a:rPr lang="ja-JP" altLang="en-US" sz="2600" dirty="0" smtClean="0">
                <a:latin typeface="HG丸ｺﾞｼｯｸM-PRO" panose="020F0600000000000000" pitchFamily="50" charset="-128"/>
                <a:ea typeface="HG丸ｺﾞｼｯｸM-PRO" panose="020F0600000000000000" pitchFamily="50" charset="-128"/>
              </a:rPr>
              <a:t>でも</a:t>
            </a:r>
            <a:r>
              <a:rPr lang="ja-JP" altLang="en-US" sz="2600" dirty="0">
                <a:latin typeface="HG丸ｺﾞｼｯｸM-PRO" panose="020F0600000000000000" pitchFamily="50" charset="-128"/>
                <a:ea typeface="HG丸ｺﾞｼｯｸM-PRO" panose="020F0600000000000000" pitchFamily="50" charset="-128"/>
              </a:rPr>
              <a:t>、その</a:t>
            </a:r>
            <a:r>
              <a:rPr lang="ja-JP" altLang="en-US" sz="2600" dirty="0" err="1" smtClean="0">
                <a:latin typeface="HG丸ｺﾞｼｯｸM-PRO" panose="020F0600000000000000" pitchFamily="50" charset="-128"/>
                <a:ea typeface="HG丸ｺﾞｼｯｸM-PRO" panose="020F0600000000000000" pitchFamily="50" charset="-128"/>
              </a:rPr>
              <a:t>ばい</a:t>
            </a:r>
            <a:r>
              <a:rPr lang="ja-JP" altLang="en-US" sz="2600" dirty="0" smtClean="0">
                <a:latin typeface="HG丸ｺﾞｼｯｸM-PRO" panose="020F0600000000000000" pitchFamily="50" charset="-128"/>
                <a:ea typeface="HG丸ｺﾞｼｯｸM-PRO" panose="020F0600000000000000" pitchFamily="50" charset="-128"/>
              </a:rPr>
              <a:t>菌を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誰かにわかってもらえた </a:t>
            </a:r>
            <a:r>
              <a:rPr lang="ja-JP" altLang="en-US" sz="2600" dirty="0">
                <a:latin typeface="HG丸ｺﾞｼｯｸM-PRO" panose="020F0600000000000000" pitchFamily="50" charset="-128"/>
                <a:ea typeface="HG丸ｺﾞｼｯｸM-PRO" panose="020F0600000000000000" pitchFamily="50" charset="-128"/>
              </a:rPr>
              <a:t>とき、</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こんなにも豊かで、いきいきとした森が生まれました。</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こころの森が豊かになるのは</a:t>
            </a:r>
            <a:r>
              <a:rPr lang="ja-JP" altLang="en-US" sz="2600" dirty="0" smtClean="0">
                <a:latin typeface="HG丸ｺﾞｼｯｸM-PRO" panose="020F0600000000000000" pitchFamily="50" charset="-128"/>
                <a:ea typeface="HG丸ｺﾞｼｯｸM-PRO" panose="020F0600000000000000" pitchFamily="50" charset="-128"/>
              </a:rPr>
              <a:t>、誰</a:t>
            </a:r>
            <a:r>
              <a:rPr lang="ja-JP" altLang="en-US" sz="2600" dirty="0">
                <a:latin typeface="HG丸ｺﾞｼｯｸM-PRO" panose="020F0600000000000000" pitchFamily="50" charset="-128"/>
                <a:ea typeface="HG丸ｺﾞｼｯｸM-PRO" panose="020F0600000000000000" pitchFamily="50" charset="-128"/>
              </a:rPr>
              <a:t>も</a:t>
            </a:r>
            <a:r>
              <a:rPr lang="ja-JP" altLang="en-US" sz="2600" dirty="0" smtClean="0">
                <a:latin typeface="HG丸ｺﾞｼｯｸM-PRO" panose="020F0600000000000000" pitchFamily="50" charset="-128"/>
                <a:ea typeface="HG丸ｺﾞｼｯｸM-PRO" panose="020F0600000000000000" pitchFamily="50" charset="-128"/>
              </a:rPr>
              <a:t>がこころの</a:t>
            </a:r>
            <a:r>
              <a:rPr lang="ja-JP" altLang="en-US" sz="2600" dirty="0">
                <a:latin typeface="HG丸ｺﾞｼｯｸM-PRO" panose="020F0600000000000000" pitchFamily="50" charset="-128"/>
                <a:ea typeface="HG丸ｺﾞｼｯｸM-PRO" panose="020F0600000000000000" pitchFamily="50" charset="-128"/>
              </a:rPr>
              <a:t>根っこに</a:t>
            </a:r>
            <a:r>
              <a:rPr lang="ja-JP" altLang="en-US" sz="2600" dirty="0" smtClean="0">
                <a:latin typeface="HG丸ｺﾞｼｯｸM-PRO" panose="020F0600000000000000" pitchFamily="50" charset="-128"/>
                <a:ea typeface="HG丸ｺﾞｼｯｸM-PRO" panose="020F0600000000000000" pitchFamily="50" charset="-128"/>
              </a:rPr>
              <a:t>、もやもや</a:t>
            </a:r>
            <a:r>
              <a:rPr lang="ja-JP" altLang="en-US" sz="2600" dirty="0">
                <a:latin typeface="HG丸ｺﾞｼｯｸM-PRO" panose="020F0600000000000000" pitchFamily="50" charset="-128"/>
                <a:ea typeface="HG丸ｺﾞｼｯｸM-PRO" panose="020F0600000000000000" pitchFamily="50" charset="-128"/>
              </a:rPr>
              <a:t>とした悩みや、不安や、さびしさを抱えているからです。</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いちばん深いところにあるその「</a:t>
            </a:r>
            <a:r>
              <a:rPr lang="ja-JP" altLang="en-US" sz="2600" dirty="0" err="1" smtClean="0">
                <a:latin typeface="HG丸ｺﾞｼｯｸM-PRO" panose="020F0600000000000000" pitchFamily="50" charset="-128"/>
                <a:ea typeface="HG丸ｺﾞｼｯｸM-PRO" panose="020F0600000000000000" pitchFamily="50" charset="-128"/>
              </a:rPr>
              <a:t>ばい</a:t>
            </a:r>
            <a:r>
              <a:rPr lang="ja-JP" altLang="en-US" sz="2600" dirty="0" smtClean="0">
                <a:latin typeface="HG丸ｺﾞｼｯｸM-PRO" panose="020F0600000000000000" pitchFamily="50" charset="-128"/>
                <a:ea typeface="HG丸ｺﾞｼｯｸM-PRO" panose="020F0600000000000000" pitchFamily="50" charset="-128"/>
              </a:rPr>
              <a:t>菌」</a:t>
            </a:r>
            <a:r>
              <a:rPr lang="ja-JP" altLang="en-US" sz="2600" dirty="0">
                <a:latin typeface="HG丸ｺﾞｼｯｸM-PRO" panose="020F0600000000000000" pitchFamily="50" charset="-128"/>
                <a:ea typeface="HG丸ｺﾞｼｯｸM-PRO" panose="020F0600000000000000" pitchFamily="50" charset="-128"/>
              </a:rPr>
              <a:t>のような悩みこそが、</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私たちの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こころの根っこ</a:t>
            </a:r>
            <a:r>
              <a:rPr lang="ja-JP" altLang="en-US" sz="2600"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を育て、</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そして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こころとこころのつながり</a:t>
            </a:r>
            <a:r>
              <a:rPr lang="ja-JP" altLang="en-US" sz="2600"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を支えて</a:t>
            </a:r>
            <a:r>
              <a:rPr lang="ja-JP" altLang="en-US" sz="2600" dirty="0" smtClean="0">
                <a:latin typeface="HG丸ｺﾞｼｯｸM-PRO" panose="020F0600000000000000" pitchFamily="50" charset="-128"/>
                <a:ea typeface="HG丸ｺﾞｼｯｸM-PRO" panose="020F0600000000000000" pitchFamily="50" charset="-128"/>
              </a:rPr>
              <a:t>います</a:t>
            </a:r>
            <a:r>
              <a:rPr lang="ja-JP" altLang="en-US" sz="2600" dirty="0">
                <a:latin typeface="HG丸ｺﾞｼｯｸM-PRO" panose="020F0600000000000000" pitchFamily="50" charset="-128"/>
                <a:ea typeface="HG丸ｺﾞｼｯｸM-PRO" panose="020F0600000000000000" pitchFamily="50" charset="-128"/>
              </a:rPr>
              <a:t>。</a:t>
            </a:r>
          </a:p>
        </p:txBody>
      </p:sp>
      <p:sp>
        <p:nvSpPr>
          <p:cNvPr id="4" name="スライド番号プレースホルダー 3"/>
          <p:cNvSpPr>
            <a:spLocks noGrp="1"/>
          </p:cNvSpPr>
          <p:nvPr>
            <p:ph type="sldNum" sz="quarter" idx="12"/>
          </p:nvPr>
        </p:nvSpPr>
        <p:spPr/>
        <p:txBody>
          <a:bodyPr/>
          <a:lstStyle/>
          <a:p>
            <a:fld id="{F8D8928E-AA9A-4D89-BC1F-A2C05AB4BD92}" type="slidenum">
              <a:rPr kumimoji="1" lang="ja-JP" altLang="en-US" smtClean="0"/>
              <a:t>12</a:t>
            </a:fld>
            <a:endParaRPr kumimoji="1" lang="ja-JP" altLang="en-US"/>
          </a:p>
        </p:txBody>
      </p:sp>
    </p:spTree>
    <p:extLst>
      <p:ext uri="{BB962C8B-B14F-4D97-AF65-F5344CB8AC3E}">
        <p14:creationId xmlns:p14="http://schemas.microsoft.com/office/powerpoint/2010/main" val="7644194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ミクのおはなし②</a:t>
            </a:r>
            <a:endParaRPr kumimoji="1" lang="ja-JP" altLang="en-US" dirty="0"/>
          </a:p>
        </p:txBody>
      </p:sp>
      <p:grpSp>
        <p:nvGrpSpPr>
          <p:cNvPr id="13" name="グループ化 12"/>
          <p:cNvGrpSpPr/>
          <p:nvPr/>
        </p:nvGrpSpPr>
        <p:grpSpPr>
          <a:xfrm>
            <a:off x="567918" y="1484710"/>
            <a:ext cx="10999968" cy="4638943"/>
            <a:chOff x="1097280" y="1484710"/>
            <a:chExt cx="9992677" cy="4638943"/>
          </a:xfrm>
          <a:solidFill>
            <a:schemeClr val="accent2">
              <a:lumMod val="20000"/>
              <a:lumOff val="80000"/>
            </a:schemeClr>
          </a:solidFill>
        </p:grpSpPr>
        <p:sp>
          <p:nvSpPr>
            <p:cNvPr id="5" name="円/楕円 4"/>
            <p:cNvSpPr/>
            <p:nvPr/>
          </p:nvSpPr>
          <p:spPr>
            <a:xfrm>
              <a:off x="1626643" y="1484710"/>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329100" y="2507967"/>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1097280" y="3737383"/>
              <a:ext cx="9463314" cy="2386270"/>
            </a:xfrm>
            <a:custGeom>
              <a:avLst/>
              <a:gdLst>
                <a:gd name="connsiteX0" fmla="*/ 0 w 9463314"/>
                <a:gd name="connsiteY0" fmla="*/ 1190172 h 2380343"/>
                <a:gd name="connsiteX1" fmla="*/ 4731657 w 9463314"/>
                <a:gd name="connsiteY1" fmla="*/ 0 h 2380343"/>
                <a:gd name="connsiteX2" fmla="*/ 9463314 w 9463314"/>
                <a:gd name="connsiteY2" fmla="*/ 1190172 h 2380343"/>
                <a:gd name="connsiteX3" fmla="*/ 4731657 w 9463314"/>
                <a:gd name="connsiteY3" fmla="*/ 2380344 h 2380343"/>
                <a:gd name="connsiteX4" fmla="*/ 0 w 9463314"/>
                <a:gd name="connsiteY4" fmla="*/ 1190172 h 2380343"/>
                <a:gd name="connsiteX0" fmla="*/ 0 w 9463314"/>
                <a:gd name="connsiteY0" fmla="*/ 1254733 h 2444905"/>
                <a:gd name="connsiteX1" fmla="*/ 4731657 w 9463314"/>
                <a:gd name="connsiteY1" fmla="*/ 64561 h 2444905"/>
                <a:gd name="connsiteX2" fmla="*/ 9463314 w 9463314"/>
                <a:gd name="connsiteY2" fmla="*/ 1254733 h 2444905"/>
                <a:gd name="connsiteX3" fmla="*/ 4731657 w 9463314"/>
                <a:gd name="connsiteY3" fmla="*/ 2444905 h 2444905"/>
                <a:gd name="connsiteX4" fmla="*/ 0 w 9463314"/>
                <a:gd name="connsiteY4" fmla="*/ 1254733 h 2444905"/>
                <a:gd name="connsiteX0" fmla="*/ 0 w 9463314"/>
                <a:gd name="connsiteY0" fmla="*/ 1196098 h 2386270"/>
                <a:gd name="connsiteX1" fmla="*/ 4731657 w 9463314"/>
                <a:gd name="connsiteY1" fmla="*/ 5926 h 2386270"/>
                <a:gd name="connsiteX2" fmla="*/ 9463314 w 9463314"/>
                <a:gd name="connsiteY2" fmla="*/ 1196098 h 2386270"/>
                <a:gd name="connsiteX3" fmla="*/ 4731657 w 9463314"/>
                <a:gd name="connsiteY3" fmla="*/ 2386270 h 2386270"/>
                <a:gd name="connsiteX4" fmla="*/ 0 w 9463314"/>
                <a:gd name="connsiteY4" fmla="*/ 1196098 h 2386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3314" h="2386270">
                  <a:moveTo>
                    <a:pt x="0" y="1196098"/>
                  </a:moveTo>
                  <a:cubicBezTo>
                    <a:pt x="0" y="538784"/>
                    <a:pt x="2220035" y="-66646"/>
                    <a:pt x="4731657" y="5926"/>
                  </a:cubicBezTo>
                  <a:cubicBezTo>
                    <a:pt x="7243279" y="78498"/>
                    <a:pt x="9463314" y="538784"/>
                    <a:pt x="9463314" y="1196098"/>
                  </a:cubicBezTo>
                  <a:cubicBezTo>
                    <a:pt x="9463314" y="1853412"/>
                    <a:pt x="7344879" y="2386270"/>
                    <a:pt x="4731657" y="2386270"/>
                  </a:cubicBezTo>
                  <a:cubicBezTo>
                    <a:pt x="2118435" y="2386270"/>
                    <a:pt x="0" y="1853412"/>
                    <a:pt x="0" y="119609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スライド番号プレースホルダー 15"/>
          <p:cNvSpPr>
            <a:spLocks noGrp="1"/>
          </p:cNvSpPr>
          <p:nvPr>
            <p:ph type="sldNum" sz="quarter" idx="12"/>
          </p:nvPr>
        </p:nvSpPr>
        <p:spPr/>
        <p:txBody>
          <a:bodyPr/>
          <a:lstStyle/>
          <a:p>
            <a:fld id="{F8D8928E-AA9A-4D89-BC1F-A2C05AB4BD92}" type="slidenum">
              <a:rPr kumimoji="1" lang="ja-JP" altLang="en-US" smtClean="0"/>
              <a:t>13</a:t>
            </a:fld>
            <a:endParaRPr kumimoji="1" lang="ja-JP" altLang="en-US"/>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3309" y="3944652"/>
            <a:ext cx="1408507" cy="1165839"/>
          </a:xfrm>
          <a:prstGeom prst="rect">
            <a:avLst/>
          </a:prstGeom>
        </p:spPr>
      </p:pic>
      <p:pic>
        <p:nvPicPr>
          <p:cNvPr id="11" name="図 10"/>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341632" y="4806828"/>
            <a:ext cx="2471496" cy="1575960"/>
          </a:xfrm>
          <a:prstGeom prst="rect">
            <a:avLst/>
          </a:prstGeom>
        </p:spPr>
      </p:pic>
      <p:pic>
        <p:nvPicPr>
          <p:cNvPr id="4" name="図 3"/>
          <p:cNvPicPr>
            <a:picLocks noChangeAspect="1"/>
          </p:cNvPicPr>
          <p:nvPr/>
        </p:nvPicPr>
        <p:blipFill>
          <a:blip r:embed="rId5"/>
          <a:stretch>
            <a:fillRect/>
          </a:stretch>
        </p:blipFill>
        <p:spPr>
          <a:xfrm>
            <a:off x="1170970" y="1295723"/>
            <a:ext cx="4749196" cy="4883319"/>
          </a:xfrm>
          <a:prstGeom prst="rect">
            <a:avLst/>
          </a:prstGeom>
        </p:spPr>
      </p:pic>
      <p:pic>
        <p:nvPicPr>
          <p:cNvPr id="9" name="図 8"/>
          <p:cNvPicPr>
            <a:picLocks noChangeAspect="1"/>
          </p:cNvPicPr>
          <p:nvPr/>
        </p:nvPicPr>
        <p:blipFill>
          <a:blip r:embed="rId6"/>
          <a:stretch>
            <a:fillRect/>
          </a:stretch>
        </p:blipFill>
        <p:spPr>
          <a:xfrm>
            <a:off x="5870960" y="1349816"/>
            <a:ext cx="4737003" cy="3511600"/>
          </a:xfrm>
          <a:prstGeom prst="rect">
            <a:avLst/>
          </a:prstGeom>
        </p:spPr>
      </p:pic>
    </p:spTree>
    <p:extLst>
      <p:ext uri="{BB962C8B-B14F-4D97-AF65-F5344CB8AC3E}">
        <p14:creationId xmlns:p14="http://schemas.microsoft.com/office/powerpoint/2010/main" val="27211996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F8D8928E-AA9A-4D89-BC1F-A2C05AB4BD92}" type="slidenum">
              <a:rPr kumimoji="1" lang="ja-JP" altLang="en-US" smtClean="0"/>
              <a:t>14</a:t>
            </a:fld>
            <a:endParaRPr kumimoji="1" lang="ja-JP" altLang="en-US"/>
          </a:p>
        </p:txBody>
      </p:sp>
      <p:sp>
        <p:nvSpPr>
          <p:cNvPr id="3" name="テキスト ボックス 2"/>
          <p:cNvSpPr txBox="1"/>
          <p:nvPr/>
        </p:nvSpPr>
        <p:spPr>
          <a:xfrm>
            <a:off x="726141" y="1021977"/>
            <a:ext cx="10892118" cy="4524315"/>
          </a:xfrm>
          <a:prstGeom prst="rect">
            <a:avLst/>
          </a:prstGeom>
          <a:noFill/>
        </p:spPr>
        <p:txBody>
          <a:bodyPr wrap="square" rtlCol="0">
            <a:spAutoFit/>
          </a:bodyPr>
          <a:lstStyle/>
          <a:p>
            <a:pPr>
              <a:lnSpc>
                <a:spcPct val="200000"/>
              </a:lnSpc>
            </a:pPr>
            <a:r>
              <a:rPr kumimoji="1" lang="ja-JP" altLang="en-US" sz="3600" b="1" dirty="0" smtClean="0">
                <a:latin typeface="HG丸ｺﾞｼｯｸM-PRO" panose="020F0600000000000000" pitchFamily="50" charset="-128"/>
                <a:ea typeface="HG丸ｺﾞｼｯｸM-PRO" panose="020F0600000000000000" pitchFamily="50" charset="-128"/>
              </a:rPr>
              <a:t>誰かの悩みは、ほかの誰かのこころをそっと動かす。</a:t>
            </a:r>
            <a:endParaRPr kumimoji="1" lang="en-US" altLang="ja-JP" sz="3600" b="1" dirty="0" smtClean="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a:latin typeface="HG丸ｺﾞｼｯｸM-PRO" panose="020F0600000000000000" pitchFamily="50" charset="-128"/>
                <a:ea typeface="HG丸ｺﾞｼｯｸM-PRO" panose="020F0600000000000000" pitchFamily="50" charset="-128"/>
              </a:rPr>
              <a:t>森の土の中で</a:t>
            </a:r>
            <a:r>
              <a:rPr kumimoji="1" lang="ja-JP" altLang="en-US" sz="3600" b="1" dirty="0" smtClean="0">
                <a:latin typeface="HG丸ｺﾞｼｯｸM-PRO" panose="020F0600000000000000" pitchFamily="50" charset="-128"/>
                <a:ea typeface="HG丸ｺﾞｼｯｸM-PRO" panose="020F0600000000000000" pitchFamily="50" charset="-128"/>
              </a:rPr>
              <a:t>、根っこが動き出すように。</a:t>
            </a:r>
            <a:endParaRPr kumimoji="1" lang="en-US" altLang="ja-JP" sz="3600" b="1" dirty="0" smtClean="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smtClean="0">
                <a:latin typeface="HG丸ｺﾞｼｯｸM-PRO" panose="020F0600000000000000" pitchFamily="50" charset="-128"/>
                <a:ea typeface="HG丸ｺﾞｼｯｸM-PRO" panose="020F0600000000000000" pitchFamily="50" charset="-128"/>
              </a:rPr>
              <a:t>こころの森を豊かにするために、</a:t>
            </a:r>
            <a:endParaRPr kumimoji="1" lang="en-US" altLang="ja-JP" sz="3600" b="1" dirty="0" smtClean="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smtClean="0">
                <a:latin typeface="HG丸ｺﾞｼｯｸM-PRO" panose="020F0600000000000000" pitchFamily="50" charset="-128"/>
                <a:ea typeface="HG丸ｺﾞｼｯｸM-PRO" panose="020F0600000000000000" pitchFamily="50" charset="-128"/>
              </a:rPr>
              <a:t>もやもやとした悩みを、大切にしよう。</a:t>
            </a:r>
            <a:endParaRPr kumimoji="1" lang="ja-JP" altLang="en-US" sz="3600" b="1"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74776" y="4620248"/>
            <a:ext cx="1396318" cy="1785749"/>
          </a:xfrm>
          <a:prstGeom prst="rect">
            <a:avLst/>
          </a:prstGeom>
        </p:spPr>
      </p:pic>
    </p:spTree>
    <p:extLst>
      <p:ext uri="{BB962C8B-B14F-4D97-AF65-F5344CB8AC3E}">
        <p14:creationId xmlns:p14="http://schemas.microsoft.com/office/powerpoint/2010/main" val="75091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iterate type="lt">
                                    <p:tmPct val="2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2800"/>
                            </p:stCondLst>
                            <p:childTnLst>
                              <p:par>
                                <p:cTn id="9" presetID="10" presetClass="entr" presetSubtype="0" fill="hold" nodeType="afterEffect">
                                  <p:stCondLst>
                                    <p:cond delay="0"/>
                                  </p:stCondLst>
                                  <p:iterate type="lt">
                                    <p:tmPct val="20000"/>
                                  </p:iterate>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5100"/>
                            </p:stCondLst>
                            <p:childTnLst>
                              <p:par>
                                <p:cTn id="13" presetID="10" presetClass="entr" presetSubtype="0" fill="hold" nodeType="afterEffect">
                                  <p:stCondLst>
                                    <p:cond delay="0"/>
                                  </p:stCondLst>
                                  <p:iterate type="lt">
                                    <p:tmPct val="20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7000"/>
                            </p:stCondLst>
                            <p:childTnLst>
                              <p:par>
                                <p:cTn id="17" presetID="10" presetClass="entr" presetSubtype="0" fill="hold" nodeType="afterEffect">
                                  <p:stCondLst>
                                    <p:cond delay="0"/>
                                  </p:stCondLst>
                                  <p:iterate type="lt">
                                    <p:tmPct val="20000"/>
                                  </p:iterate>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920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こころの中の</a:t>
            </a:r>
            <a:r>
              <a:rPr kumimoji="1" lang="ja-JP" altLang="en-US" dirty="0" err="1" smtClean="0"/>
              <a:t>ばい</a:t>
            </a:r>
            <a:r>
              <a:rPr kumimoji="1" lang="ja-JP" altLang="en-US" dirty="0" smtClean="0"/>
              <a:t>菌</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2</a:t>
            </a:fld>
            <a:endParaRPr kumimoji="1" lang="ja-JP" altLang="en-US"/>
          </a:p>
        </p:txBody>
      </p:sp>
      <p:sp>
        <p:nvSpPr>
          <p:cNvPr id="4" name="テキスト ボックス 3"/>
          <p:cNvSpPr txBox="1"/>
          <p:nvPr/>
        </p:nvSpPr>
        <p:spPr>
          <a:xfrm>
            <a:off x="826822" y="1748985"/>
            <a:ext cx="5056094" cy="2655535"/>
          </a:xfrm>
          <a:prstGeom prst="rect">
            <a:avLst/>
          </a:prstGeom>
          <a:noFill/>
        </p:spPr>
        <p:txBody>
          <a:bodyPr wrap="square" rtlCol="0">
            <a:spAutoFit/>
          </a:bodyPr>
          <a:lstStyle/>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わたしたちは、ふとしたときに、</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すごくつらくなったり、</a:t>
            </a:r>
            <a:endParaRPr kumimoji="1" lang="en-US" altLang="ja-JP"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とてもさびしくなったり、</a:t>
            </a:r>
            <a:endParaRPr kumimoji="1" lang="en-US" altLang="ja-JP"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すべてがどうでもよくなったり</a:t>
            </a:r>
            <a:r>
              <a:rPr kumimoji="1" lang="en-US" altLang="ja-JP"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そんな気持ちが、</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こころの中にわいてくることがあります。</a:t>
            </a:r>
            <a:endParaRPr kumimoji="1" lang="en-US" altLang="ja-JP" sz="2000" dirty="0" smtClean="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6126480" y="1729099"/>
            <a:ext cx="5916706" cy="4247317"/>
          </a:xfrm>
          <a:prstGeom prst="rect">
            <a:avLst/>
          </a:prstGeom>
          <a:noFill/>
        </p:spPr>
        <p:txBody>
          <a:bodyPr wrap="square" rtlCol="0">
            <a:spAutoFit/>
          </a:bodyPr>
          <a:lstStyle/>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ふだん</a:t>
            </a:r>
            <a:r>
              <a:rPr kumimoji="1" lang="ja-JP" altLang="en-US" sz="2000" dirty="0">
                <a:latin typeface="HG丸ｺﾞｼｯｸM-PRO" panose="020F0600000000000000" pitchFamily="50" charset="-128"/>
                <a:ea typeface="HG丸ｺﾞｼｯｸM-PRO" panose="020F0600000000000000" pitchFamily="50" charset="-128"/>
              </a:rPr>
              <a:t>は</a:t>
            </a:r>
            <a:r>
              <a:rPr kumimoji="1" lang="ja-JP" altLang="en-US" sz="2000" dirty="0" smtClean="0">
                <a:latin typeface="HG丸ｺﾞｼｯｸM-PRO" panose="020F0600000000000000" pitchFamily="50" charset="-128"/>
                <a:ea typeface="HG丸ｺﾞｼｯｸM-PRO" panose="020F0600000000000000" pitchFamily="50" charset="-128"/>
              </a:rPr>
              <a:t>、そんな気持ちを「</a:t>
            </a:r>
            <a:r>
              <a:rPr kumimoji="1" lang="ja-JP" altLang="en-US" sz="2000" dirty="0" err="1" smtClean="0">
                <a:latin typeface="HG丸ｺﾞｼｯｸM-PRO" panose="020F0600000000000000" pitchFamily="50" charset="-128"/>
                <a:ea typeface="HG丸ｺﾞｼｯｸM-PRO" panose="020F0600000000000000" pitchFamily="50" charset="-128"/>
              </a:rPr>
              <a:t>ばい</a:t>
            </a:r>
            <a:r>
              <a:rPr kumimoji="1" lang="ja-JP" altLang="en-US" sz="2000" dirty="0" smtClean="0">
                <a:latin typeface="HG丸ｺﾞｼｯｸM-PRO" panose="020F0600000000000000" pitchFamily="50" charset="-128"/>
                <a:ea typeface="HG丸ｺﾞｼｯｸM-PRO" panose="020F0600000000000000" pitchFamily="50" charset="-128"/>
              </a:rPr>
              <a:t>菌」みたいに、</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こころにとって悪いものだと</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思ってしまう</a:t>
            </a:r>
            <a:r>
              <a:rPr kumimoji="1" lang="ja-JP" altLang="en-US" sz="2000" dirty="0" smtClean="0">
                <a:latin typeface="HG丸ｺﾞｼｯｸM-PRO" panose="020F0600000000000000" pitchFamily="50" charset="-128"/>
                <a:ea typeface="HG丸ｺﾞｼｯｸM-PRO" panose="020F0600000000000000" pitchFamily="50" charset="-128"/>
              </a:rPr>
              <a:t>かもしれません</a:t>
            </a:r>
            <a:r>
              <a:rPr kumimoji="1" lang="ja-JP" altLang="en-US" sz="2000" dirty="0">
                <a:latin typeface="HG丸ｺﾞｼｯｸM-PRO" panose="020F0600000000000000" pitchFamily="50" charset="-128"/>
                <a:ea typeface="HG丸ｺﾞｼｯｸM-PRO" panose="020F0600000000000000" pitchFamily="50" charset="-128"/>
              </a:rPr>
              <a:t>。</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でもきょうは、</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その</a:t>
            </a:r>
            <a:r>
              <a:rPr kumimoji="1" lang="ja-JP" altLang="en-US" sz="20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「こころの中の</a:t>
            </a:r>
            <a:r>
              <a:rPr kumimoji="1" lang="ja-JP" altLang="en-US" sz="2000" b="1" dirty="0" err="1"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ばい</a:t>
            </a:r>
            <a:r>
              <a:rPr kumimoji="1" lang="ja-JP" altLang="en-US" sz="20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菌」</a:t>
            </a:r>
            <a:r>
              <a:rPr kumimoji="1" lang="ja-JP" altLang="en-US" sz="2000" dirty="0" smtClean="0">
                <a:latin typeface="HG丸ｺﾞｼｯｸM-PRO" panose="020F0600000000000000" pitchFamily="50" charset="-128"/>
                <a:ea typeface="HG丸ｺﾞｼｯｸM-PRO" panose="020F0600000000000000" pitchFamily="50" charset="-128"/>
              </a:rPr>
              <a:t>について、</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みんなで一緒に考えてみましょう。</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実は</a:t>
            </a:r>
            <a:r>
              <a:rPr kumimoji="1" lang="ja-JP" altLang="en-US" sz="2000" dirty="0" smtClean="0">
                <a:latin typeface="HG丸ｺﾞｼｯｸM-PRO" panose="020F0600000000000000" pitchFamily="50" charset="-128"/>
                <a:ea typeface="HG丸ｺﾞｼｯｸM-PRO" panose="020F0600000000000000" pitchFamily="50" charset="-128"/>
              </a:rPr>
              <a:t>、</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その「</a:t>
            </a:r>
            <a:r>
              <a:rPr kumimoji="1" lang="ja-JP" altLang="en-US" sz="2000" dirty="0" err="1" smtClean="0">
                <a:latin typeface="HG丸ｺﾞｼｯｸM-PRO" panose="020F0600000000000000" pitchFamily="50" charset="-128"/>
                <a:ea typeface="HG丸ｺﾞｼｯｸM-PRO" panose="020F0600000000000000" pitchFamily="50" charset="-128"/>
              </a:rPr>
              <a:t>ばい</a:t>
            </a:r>
            <a:r>
              <a:rPr kumimoji="1" lang="ja-JP" altLang="en-US" sz="2000" dirty="0" smtClean="0">
                <a:latin typeface="HG丸ｺﾞｼｯｸM-PRO" panose="020F0600000000000000" pitchFamily="50" charset="-128"/>
                <a:ea typeface="HG丸ｺﾞｼｯｸM-PRO" panose="020F0600000000000000" pitchFamily="50" charset="-128"/>
              </a:rPr>
              <a:t>菌」</a:t>
            </a:r>
            <a:r>
              <a:rPr kumimoji="1" lang="ja-JP" altLang="en-US" sz="2000" dirty="0">
                <a:latin typeface="HG丸ｺﾞｼｯｸM-PRO" panose="020F0600000000000000" pitchFamily="50" charset="-128"/>
                <a:ea typeface="HG丸ｺﾞｼｯｸM-PRO" panose="020F0600000000000000" pitchFamily="50" charset="-128"/>
              </a:rPr>
              <a:t>のような</a:t>
            </a:r>
            <a:r>
              <a:rPr kumimoji="1" lang="ja-JP" altLang="en-US" sz="2000" dirty="0" smtClean="0">
                <a:latin typeface="HG丸ｺﾞｼｯｸM-PRO" panose="020F0600000000000000" pitchFamily="50" charset="-128"/>
                <a:ea typeface="HG丸ｺﾞｼｯｸM-PRO" panose="020F0600000000000000" pitchFamily="50" charset="-128"/>
              </a:rPr>
              <a:t>イヤな気持ちが、</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わたし</a:t>
            </a:r>
            <a:r>
              <a:rPr kumimoji="1" lang="ja-JP" altLang="en-US" sz="20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たちのこころに大切な役目</a:t>
            </a:r>
            <a:r>
              <a:rPr kumimoji="1" lang="ja-JP" altLang="en-US" sz="2000" dirty="0" smtClean="0">
                <a:latin typeface="HG丸ｺﾞｼｯｸM-PRO" panose="020F0600000000000000" pitchFamily="50" charset="-128"/>
                <a:ea typeface="HG丸ｺﾞｼｯｸM-PRO" panose="020F0600000000000000" pitchFamily="50" charset="-128"/>
              </a:rPr>
              <a:t>を</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果たしているのです。</a:t>
            </a:r>
            <a:endParaRPr kumimoji="1" lang="en-US" altLang="ja-JP" sz="2000" dirty="0" smtClean="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54591">
            <a:off x="4425764" y="4958682"/>
            <a:ext cx="1263830" cy="1263830"/>
          </a:xfrm>
          <a:prstGeom prst="rect">
            <a:avLst/>
          </a:prstGeom>
        </p:spPr>
      </p:pic>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01317">
            <a:off x="1078069" y="4653191"/>
            <a:ext cx="1372304" cy="1372304"/>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32513">
            <a:off x="2763586" y="4601022"/>
            <a:ext cx="1225292" cy="1479217"/>
          </a:xfrm>
          <a:prstGeom prst="rect">
            <a:avLst/>
          </a:prstGeom>
        </p:spPr>
      </p:pic>
    </p:spTree>
    <p:extLst>
      <p:ext uri="{BB962C8B-B14F-4D97-AF65-F5344CB8AC3E}">
        <p14:creationId xmlns:p14="http://schemas.microsoft.com/office/powerpoint/2010/main" val="28422939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ミクのおはなし①</a:t>
            </a:r>
            <a:endParaRPr kumimoji="1" lang="ja-JP" altLang="en-US" dirty="0"/>
          </a:p>
        </p:txBody>
      </p:sp>
      <p:grpSp>
        <p:nvGrpSpPr>
          <p:cNvPr id="13" name="グループ化 12"/>
          <p:cNvGrpSpPr/>
          <p:nvPr/>
        </p:nvGrpSpPr>
        <p:grpSpPr>
          <a:xfrm>
            <a:off x="567918" y="1484710"/>
            <a:ext cx="10999968" cy="4638943"/>
            <a:chOff x="1097280" y="1484710"/>
            <a:chExt cx="9992677" cy="4638943"/>
          </a:xfrm>
          <a:solidFill>
            <a:schemeClr val="accent2">
              <a:lumMod val="20000"/>
              <a:lumOff val="80000"/>
            </a:schemeClr>
          </a:solidFill>
        </p:grpSpPr>
        <p:sp>
          <p:nvSpPr>
            <p:cNvPr id="5" name="円/楕円 4"/>
            <p:cNvSpPr/>
            <p:nvPr/>
          </p:nvSpPr>
          <p:spPr>
            <a:xfrm>
              <a:off x="1626643" y="1484710"/>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329100" y="2507967"/>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1097280" y="3737383"/>
              <a:ext cx="9463314" cy="2386270"/>
            </a:xfrm>
            <a:custGeom>
              <a:avLst/>
              <a:gdLst>
                <a:gd name="connsiteX0" fmla="*/ 0 w 9463314"/>
                <a:gd name="connsiteY0" fmla="*/ 1190172 h 2380343"/>
                <a:gd name="connsiteX1" fmla="*/ 4731657 w 9463314"/>
                <a:gd name="connsiteY1" fmla="*/ 0 h 2380343"/>
                <a:gd name="connsiteX2" fmla="*/ 9463314 w 9463314"/>
                <a:gd name="connsiteY2" fmla="*/ 1190172 h 2380343"/>
                <a:gd name="connsiteX3" fmla="*/ 4731657 w 9463314"/>
                <a:gd name="connsiteY3" fmla="*/ 2380344 h 2380343"/>
                <a:gd name="connsiteX4" fmla="*/ 0 w 9463314"/>
                <a:gd name="connsiteY4" fmla="*/ 1190172 h 2380343"/>
                <a:gd name="connsiteX0" fmla="*/ 0 w 9463314"/>
                <a:gd name="connsiteY0" fmla="*/ 1254733 h 2444905"/>
                <a:gd name="connsiteX1" fmla="*/ 4731657 w 9463314"/>
                <a:gd name="connsiteY1" fmla="*/ 64561 h 2444905"/>
                <a:gd name="connsiteX2" fmla="*/ 9463314 w 9463314"/>
                <a:gd name="connsiteY2" fmla="*/ 1254733 h 2444905"/>
                <a:gd name="connsiteX3" fmla="*/ 4731657 w 9463314"/>
                <a:gd name="connsiteY3" fmla="*/ 2444905 h 2444905"/>
                <a:gd name="connsiteX4" fmla="*/ 0 w 9463314"/>
                <a:gd name="connsiteY4" fmla="*/ 1254733 h 2444905"/>
                <a:gd name="connsiteX0" fmla="*/ 0 w 9463314"/>
                <a:gd name="connsiteY0" fmla="*/ 1196098 h 2386270"/>
                <a:gd name="connsiteX1" fmla="*/ 4731657 w 9463314"/>
                <a:gd name="connsiteY1" fmla="*/ 5926 h 2386270"/>
                <a:gd name="connsiteX2" fmla="*/ 9463314 w 9463314"/>
                <a:gd name="connsiteY2" fmla="*/ 1196098 h 2386270"/>
                <a:gd name="connsiteX3" fmla="*/ 4731657 w 9463314"/>
                <a:gd name="connsiteY3" fmla="*/ 2386270 h 2386270"/>
                <a:gd name="connsiteX4" fmla="*/ 0 w 9463314"/>
                <a:gd name="connsiteY4" fmla="*/ 1196098 h 2386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3314" h="2386270">
                  <a:moveTo>
                    <a:pt x="0" y="1196098"/>
                  </a:moveTo>
                  <a:cubicBezTo>
                    <a:pt x="0" y="538784"/>
                    <a:pt x="2220035" y="-66646"/>
                    <a:pt x="4731657" y="5926"/>
                  </a:cubicBezTo>
                  <a:cubicBezTo>
                    <a:pt x="7243279" y="78498"/>
                    <a:pt x="9463314" y="538784"/>
                    <a:pt x="9463314" y="1196098"/>
                  </a:cubicBezTo>
                  <a:cubicBezTo>
                    <a:pt x="9463314" y="1853412"/>
                    <a:pt x="7344879" y="2386270"/>
                    <a:pt x="4731657" y="2386270"/>
                  </a:cubicBezTo>
                  <a:cubicBezTo>
                    <a:pt x="2118435" y="2386270"/>
                    <a:pt x="0" y="1853412"/>
                    <a:pt x="0" y="119609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スライド番号プレースホルダー 15"/>
          <p:cNvSpPr>
            <a:spLocks noGrp="1"/>
          </p:cNvSpPr>
          <p:nvPr>
            <p:ph type="sldNum" sz="quarter" idx="12"/>
          </p:nvPr>
        </p:nvSpPr>
        <p:spPr/>
        <p:txBody>
          <a:bodyPr/>
          <a:lstStyle/>
          <a:p>
            <a:fld id="{F8D8928E-AA9A-4D89-BC1F-A2C05AB4BD92}" type="slidenum">
              <a:rPr kumimoji="1" lang="ja-JP" altLang="en-US" smtClean="0"/>
              <a:t>3</a:t>
            </a:fld>
            <a:endParaRPr kumimoji="1" lang="ja-JP" altLang="en-US"/>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5612" y="4353918"/>
            <a:ext cx="2327411" cy="2072553"/>
          </a:xfrm>
          <a:prstGeom prst="rect">
            <a:avLst/>
          </a:prstGeom>
        </p:spPr>
      </p:pic>
      <p:pic>
        <p:nvPicPr>
          <p:cNvPr id="4" name="図 3"/>
          <p:cNvPicPr>
            <a:picLocks noChangeAspect="1"/>
          </p:cNvPicPr>
          <p:nvPr/>
        </p:nvPicPr>
        <p:blipFill>
          <a:blip r:embed="rId4"/>
          <a:stretch>
            <a:fillRect/>
          </a:stretch>
        </p:blipFill>
        <p:spPr>
          <a:xfrm>
            <a:off x="915064" y="1423230"/>
            <a:ext cx="5444200" cy="4700423"/>
          </a:xfrm>
          <a:prstGeom prst="rect">
            <a:avLst/>
          </a:prstGeom>
        </p:spPr>
      </p:pic>
      <p:pic>
        <p:nvPicPr>
          <p:cNvPr id="8" name="図 7"/>
          <p:cNvPicPr>
            <a:picLocks noChangeAspect="1"/>
          </p:cNvPicPr>
          <p:nvPr/>
        </p:nvPicPr>
        <p:blipFill>
          <a:blip r:embed="rId5"/>
          <a:stretch>
            <a:fillRect/>
          </a:stretch>
        </p:blipFill>
        <p:spPr>
          <a:xfrm>
            <a:off x="6359264" y="1484710"/>
            <a:ext cx="5377138" cy="2944623"/>
          </a:xfrm>
          <a:prstGeom prst="rect">
            <a:avLst/>
          </a:prstGeom>
        </p:spPr>
      </p:pic>
    </p:spTree>
    <p:extLst>
      <p:ext uri="{BB962C8B-B14F-4D97-AF65-F5344CB8AC3E}">
        <p14:creationId xmlns:p14="http://schemas.microsoft.com/office/powerpoint/2010/main" val="15616754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ミクのこころの中で起こっていること</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4</a:t>
            </a:fld>
            <a:endParaRPr kumimoji="1" lang="ja-JP" altLang="en-US"/>
          </a:p>
        </p:txBody>
      </p:sp>
      <p:sp>
        <p:nvSpPr>
          <p:cNvPr id="4" name="テキスト ボックス 3"/>
          <p:cNvSpPr txBox="1"/>
          <p:nvPr/>
        </p:nvSpPr>
        <p:spPr>
          <a:xfrm>
            <a:off x="874060" y="1411941"/>
            <a:ext cx="10475258" cy="4678204"/>
          </a:xfrm>
          <a:prstGeom prst="rect">
            <a:avLst/>
          </a:prstGeom>
          <a:noFill/>
        </p:spPr>
        <p:txBody>
          <a:bodyPr wrap="square" rtlCol="0">
            <a:spAutoFit/>
          </a:bodyPr>
          <a:lstStyle/>
          <a:p>
            <a:pPr>
              <a:spcAft>
                <a:spcPts val="1200"/>
              </a:spcAft>
            </a:pPr>
            <a:r>
              <a:rPr kumimoji="1" lang="ja-JP" altLang="en-US" sz="3200" dirty="0" smtClean="0">
                <a:latin typeface="HG丸ｺﾞｼｯｸM-PRO" panose="020F0600000000000000" pitchFamily="50" charset="-128"/>
                <a:ea typeface="HG丸ｺﾞｼｯｸM-PRO" panose="020F0600000000000000" pitchFamily="50" charset="-128"/>
              </a:rPr>
              <a:t>　こころの中は、他の人からはよく見えません。ミクのこころの中も、きっとクラスの友だちや先生など周りの人たちからはよく見えないかもしれません。学級委員をしていたり、授業でよく発言したりしているから元気で明るく見えているかもしれません。</a:t>
            </a:r>
            <a:endParaRPr kumimoji="1" lang="en-US" altLang="ja-JP" sz="3200" dirty="0" smtClean="0">
              <a:latin typeface="HG丸ｺﾞｼｯｸM-PRO" panose="020F0600000000000000" pitchFamily="50" charset="-128"/>
              <a:ea typeface="HG丸ｺﾞｼｯｸM-PRO" panose="020F0600000000000000" pitchFamily="50" charset="-128"/>
            </a:endParaRPr>
          </a:p>
          <a:p>
            <a:pPr>
              <a:spcAft>
                <a:spcPts val="1200"/>
              </a:spcAft>
            </a:pPr>
            <a:r>
              <a:rPr kumimoji="1" lang="ja-JP" altLang="en-US" sz="3200" dirty="0">
                <a:latin typeface="HG丸ｺﾞｼｯｸM-PRO" panose="020F0600000000000000" pitchFamily="50" charset="-128"/>
                <a:ea typeface="HG丸ｺﾞｼｯｸM-PRO" panose="020F0600000000000000" pitchFamily="50" charset="-128"/>
              </a:rPr>
              <a:t>　</a:t>
            </a:r>
            <a:r>
              <a:rPr kumimoji="1" lang="ja-JP" altLang="en-US" sz="3200" dirty="0" smtClean="0">
                <a:latin typeface="HG丸ｺﾞｼｯｸM-PRO" panose="020F0600000000000000" pitchFamily="50" charset="-128"/>
                <a:ea typeface="HG丸ｺﾞｼｯｸM-PRO" panose="020F0600000000000000" pitchFamily="50" charset="-128"/>
              </a:rPr>
              <a:t>でも、ミクのこころの中には、悩み事やイヤな気持ちもいろいろあるみたいです。</a:t>
            </a:r>
            <a:r>
              <a:rPr kumimoji="1" lang="ja-JP" altLang="en-US" sz="3200" b="1" u="sng" dirty="0" smtClean="0">
                <a:solidFill>
                  <a:srgbClr val="FF0000"/>
                </a:solidFill>
                <a:latin typeface="HG丸ｺﾞｼｯｸM-PRO" panose="020F0600000000000000" pitchFamily="50" charset="-128"/>
                <a:ea typeface="HG丸ｺﾞｼｯｸM-PRO" panose="020F0600000000000000" pitchFamily="50" charset="-128"/>
              </a:rPr>
              <a:t>ミクのこころの中で、どんなことが起こっているか、これからみんなで想像してみましょう。</a:t>
            </a:r>
            <a:endParaRPr kumimoji="1" lang="ja-JP" altLang="en-US" sz="3200" b="1" u="sng" dirty="0">
              <a:solidFill>
                <a:srgbClr val="FF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01552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3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17600"/>
                            </p:stCondLst>
                            <p:childTnLst>
                              <p:par>
                                <p:cTn id="9" presetID="10" presetClass="entr" presetSubtype="0" fill="hold" nodeType="afterEffect">
                                  <p:stCondLst>
                                    <p:cond delay="0"/>
                                  </p:stCondLst>
                                  <p:iterate type="lt">
                                    <p:tmPct val="30000"/>
                                  </p:iterate>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a:t>
            </a:r>
            <a:r>
              <a:rPr lang="ja-JP" altLang="en-US" dirty="0" smtClean="0"/>
              <a:t>を想像</a:t>
            </a:r>
            <a:r>
              <a:rPr lang="ja-JP" altLang="en-US" dirty="0"/>
              <a:t>しよう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5</a:t>
            </a:fld>
            <a:endParaRPr kumimoji="1" lang="ja-JP" altLang="en-US"/>
          </a:p>
        </p:txBody>
      </p:sp>
      <p:sp>
        <p:nvSpPr>
          <p:cNvPr id="4" name="テキスト ボックス 3"/>
          <p:cNvSpPr txBox="1"/>
          <p:nvPr/>
        </p:nvSpPr>
        <p:spPr>
          <a:xfrm>
            <a:off x="265348" y="1633567"/>
            <a:ext cx="7693510" cy="954107"/>
          </a:xfrm>
          <a:prstGeom prst="rect">
            <a:avLst/>
          </a:prstGeom>
          <a:noFill/>
        </p:spPr>
        <p:txBody>
          <a:bodyPr wrap="square" rtlCol="0">
            <a:spAutoFit/>
          </a:bodyPr>
          <a:lstStyle/>
          <a:p>
            <a:pPr>
              <a:spcAft>
                <a:spcPts val="1200"/>
              </a:spcAft>
            </a:pPr>
            <a:r>
              <a:rPr kumimoji="1" lang="ja-JP" altLang="en-US" sz="2800" dirty="0" smtClean="0">
                <a:latin typeface="HG丸ｺﾞｼｯｸM-PRO" panose="020F0600000000000000" pitchFamily="50" charset="-128"/>
                <a:ea typeface="HG丸ｺﾞｼｯｸM-PRO" panose="020F0600000000000000" pitchFamily="50" charset="-128"/>
              </a:rPr>
              <a:t>　ミクのこころの</a:t>
            </a:r>
            <a:r>
              <a:rPr kumimoji="1" lang="ja-JP" altLang="en-US" sz="2800" dirty="0">
                <a:latin typeface="HG丸ｺﾞｼｯｸM-PRO" panose="020F0600000000000000" pitchFamily="50" charset="-128"/>
                <a:ea typeface="HG丸ｺﾞｼｯｸM-PRO" panose="020F0600000000000000" pitchFamily="50" charset="-128"/>
              </a:rPr>
              <a:t>中</a:t>
            </a:r>
            <a:r>
              <a:rPr kumimoji="1" lang="ja-JP" altLang="en-US" sz="2800" dirty="0" smtClean="0">
                <a:latin typeface="HG丸ｺﾞｼｯｸM-PRO" panose="020F0600000000000000" pitchFamily="50" charset="-128"/>
                <a:ea typeface="HG丸ｺﾞｼｯｸM-PRO" panose="020F0600000000000000" pitchFamily="50" charset="-128"/>
              </a:rPr>
              <a:t>には、どんなもやもやした悩みやイヤな気持ちがあるだろう？</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1097279" y="2690468"/>
            <a:ext cx="7974907" cy="3473291"/>
          </a:xfrm>
          <a:prstGeom prst="roundRect">
            <a:avLst>
              <a:gd name="adj" fmla="val 13570"/>
            </a:avLst>
          </a:prstGeom>
          <a:solidFill>
            <a:schemeClr val="accent1">
              <a:lumMod val="60000"/>
              <a:lumOff val="40000"/>
            </a:schemeClr>
          </a:solidFill>
        </p:spPr>
        <p:txBody>
          <a:bodyPr wrap="square" rtlCol="0">
            <a:spAutoFit/>
          </a:bodyPr>
          <a:lstStyle/>
          <a:p>
            <a:pPr marL="444500" indent="-444500">
              <a:spcAft>
                <a:spcPts val="1800"/>
              </a:spcAft>
              <a:buFont typeface="+mj-lt"/>
              <a:buAutoNum type="arabicPeriod"/>
            </a:pPr>
            <a:r>
              <a:rPr kumimoji="1" lang="ja-JP" altLang="en-US" sz="2800" dirty="0" smtClean="0">
                <a:latin typeface="HG丸ｺﾞｼｯｸM-PRO" panose="020F0600000000000000" pitchFamily="50" charset="-128"/>
                <a:ea typeface="HG丸ｺﾞｼｯｸM-PRO" panose="020F0600000000000000" pitchFamily="50" charset="-128"/>
              </a:rPr>
              <a:t>ミクの悩みやイヤな気持ちを想像して、　</a:t>
            </a:r>
            <a:r>
              <a:rPr kumimoji="1" lang="ja-JP" altLang="en-US" sz="2800" dirty="0" err="1" smtClean="0">
                <a:latin typeface="HG丸ｺﾞｼｯｸM-PRO" panose="020F0600000000000000" pitchFamily="50" charset="-128"/>
                <a:ea typeface="HG丸ｺﾞｼｯｸM-PRO" panose="020F0600000000000000" pitchFamily="50" charset="-128"/>
              </a:rPr>
              <a:t>ばい</a:t>
            </a:r>
            <a:r>
              <a:rPr kumimoji="1" lang="ja-JP" altLang="en-US" sz="2800" dirty="0" smtClean="0">
                <a:latin typeface="HG丸ｺﾞｼｯｸM-PRO" panose="020F0600000000000000" pitchFamily="50" charset="-128"/>
                <a:ea typeface="HG丸ｺﾞｼｯｸM-PRO" panose="020F0600000000000000" pitchFamily="50" charset="-128"/>
              </a:rPr>
              <a:t>菌ふせん紙にサインペンで書こう！</a:t>
            </a:r>
            <a:endParaRPr kumimoji="1" lang="en-US" altLang="ja-JP" sz="2800" dirty="0" smtClean="0">
              <a:latin typeface="HG丸ｺﾞｼｯｸM-PRO" panose="020F0600000000000000" pitchFamily="50" charset="-128"/>
              <a:ea typeface="HG丸ｺﾞｼｯｸM-PRO" panose="020F0600000000000000" pitchFamily="50" charset="-128"/>
            </a:endParaRPr>
          </a:p>
          <a:p>
            <a:pPr marL="444500" indent="-444500">
              <a:spcAft>
                <a:spcPts val="1800"/>
              </a:spcAft>
              <a:buFont typeface="+mj-lt"/>
              <a:buAutoNum type="arabicPeriod"/>
            </a:pPr>
            <a:r>
              <a:rPr kumimoji="1" lang="ja-JP" altLang="en-US" sz="2800" dirty="0" err="1" smtClean="0">
                <a:latin typeface="HG丸ｺﾞｼｯｸM-PRO" panose="020F0600000000000000" pitchFamily="50" charset="-128"/>
                <a:ea typeface="HG丸ｺﾞｼｯｸM-PRO" panose="020F0600000000000000" pitchFamily="50" charset="-128"/>
              </a:rPr>
              <a:t>ばい</a:t>
            </a:r>
            <a:r>
              <a:rPr kumimoji="1" lang="ja-JP" altLang="en-US" sz="2800" dirty="0" smtClean="0">
                <a:latin typeface="HG丸ｺﾞｼｯｸM-PRO" panose="020F0600000000000000" pitchFamily="50" charset="-128"/>
                <a:ea typeface="HG丸ｺﾞｼｯｸM-PRO" panose="020F0600000000000000" pitchFamily="50" charset="-128"/>
              </a:rPr>
              <a:t>菌ふせん紙に目玉シールを貼って、　気持ちを表情として表現しよう！</a:t>
            </a:r>
            <a:endParaRPr kumimoji="1" lang="en-US" altLang="ja-JP" sz="2800" dirty="0" smtClean="0">
              <a:latin typeface="HG丸ｺﾞｼｯｸM-PRO" panose="020F0600000000000000" pitchFamily="50" charset="-128"/>
              <a:ea typeface="HG丸ｺﾞｼｯｸM-PRO" panose="020F0600000000000000" pitchFamily="50" charset="-128"/>
            </a:endParaRPr>
          </a:p>
          <a:p>
            <a:pPr marL="444500" indent="-444500">
              <a:spcAft>
                <a:spcPts val="1800"/>
              </a:spcAft>
              <a:buFont typeface="+mj-lt"/>
              <a:buAutoNum type="arabicPeriod"/>
            </a:pPr>
            <a:r>
              <a:rPr kumimoji="1" lang="ja-JP" altLang="en-US" sz="2800" dirty="0" err="1" smtClean="0">
                <a:latin typeface="HG丸ｺﾞｼｯｸM-PRO" panose="020F0600000000000000" pitchFamily="50" charset="-128"/>
                <a:ea typeface="HG丸ｺﾞｼｯｸM-PRO" panose="020F0600000000000000" pitchFamily="50" charset="-128"/>
              </a:rPr>
              <a:t>ばい</a:t>
            </a:r>
            <a:r>
              <a:rPr kumimoji="1" lang="ja-JP" altLang="en-US" sz="2800" dirty="0" smtClean="0">
                <a:latin typeface="HG丸ｺﾞｼｯｸM-PRO" panose="020F0600000000000000" pitchFamily="50" charset="-128"/>
                <a:ea typeface="HG丸ｺﾞｼｯｸM-PRO" panose="020F0600000000000000" pitchFamily="50" charset="-128"/>
              </a:rPr>
              <a:t>菌ふせん紙を「こころの木シート」の根っこに貼り付けよう！</a:t>
            </a:r>
            <a:endParaRPr kumimoji="1" lang="ja-JP" altLang="en-US" sz="2800" dirty="0">
              <a:latin typeface="HG丸ｺﾞｼｯｸM-PRO" panose="020F0600000000000000" pitchFamily="50" charset="-128"/>
              <a:ea typeface="HG丸ｺﾞｼｯｸM-PRO" panose="020F0600000000000000" pitchFamily="50" charset="-128"/>
            </a:endParaRPr>
          </a:p>
        </p:txBody>
      </p:sp>
      <p:grpSp>
        <p:nvGrpSpPr>
          <p:cNvPr id="16" name="グループ化 15"/>
          <p:cNvGrpSpPr/>
          <p:nvPr/>
        </p:nvGrpSpPr>
        <p:grpSpPr>
          <a:xfrm>
            <a:off x="9453917" y="3032034"/>
            <a:ext cx="1120825" cy="753913"/>
            <a:chOff x="9453917" y="3032034"/>
            <a:chExt cx="1120825" cy="753913"/>
          </a:xfrm>
        </p:grpSpPr>
        <p:pic>
          <p:nvPicPr>
            <p:cNvPr id="7" name="図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grpSp>
        <p:nvGrpSpPr>
          <p:cNvPr id="18" name="グループ化 17"/>
          <p:cNvGrpSpPr/>
          <p:nvPr/>
        </p:nvGrpSpPr>
        <p:grpSpPr>
          <a:xfrm>
            <a:off x="9654330" y="4420064"/>
            <a:ext cx="720000" cy="1120830"/>
            <a:chOff x="9654330" y="4420064"/>
            <a:chExt cx="720000" cy="1120830"/>
          </a:xfrm>
        </p:grpSpPr>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934587">
              <a:off x="9839206" y="4595102"/>
              <a:ext cx="522223" cy="208889"/>
            </a:xfrm>
            <a:prstGeom prst="rect">
              <a:avLst/>
            </a:prstGeom>
          </p:spPr>
        </p:pic>
      </p:grpSp>
      <p:grpSp>
        <p:nvGrpSpPr>
          <p:cNvPr id="17" name="グループ化 16"/>
          <p:cNvGrpSpPr/>
          <p:nvPr/>
        </p:nvGrpSpPr>
        <p:grpSpPr>
          <a:xfrm>
            <a:off x="10574659" y="3597220"/>
            <a:ext cx="1120825" cy="720000"/>
            <a:chOff x="10574659" y="3597220"/>
            <a:chExt cx="1120825" cy="720000"/>
          </a:xfrm>
        </p:grpSpPr>
        <p:pic>
          <p:nvPicPr>
            <p:cNvPr id="6" name="図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11" name="図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pic>
        <p:nvPicPr>
          <p:cNvPr id="12" name="図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10892" y="1687509"/>
            <a:ext cx="676308" cy="900000"/>
          </a:xfrm>
          <a:prstGeom prst="rect">
            <a:avLst/>
          </a:prstGeom>
        </p:spPr>
      </p:pic>
      <p:sp>
        <p:nvSpPr>
          <p:cNvPr id="13" name="円形吹き出し 12"/>
          <p:cNvSpPr/>
          <p:nvPr/>
        </p:nvSpPr>
        <p:spPr>
          <a:xfrm>
            <a:off x="8076494" y="1577268"/>
            <a:ext cx="1710781" cy="1097702"/>
          </a:xfrm>
          <a:prstGeom prst="wedgeEllipseCallout">
            <a:avLst>
              <a:gd name="adj1" fmla="val 61373"/>
              <a:gd name="adj2" fmla="val 19952"/>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dirty="0" smtClean="0">
                <a:solidFill>
                  <a:schemeClr val="tx1"/>
                </a:solidFill>
              </a:rPr>
              <a:t>3</a:t>
            </a:r>
            <a:r>
              <a:rPr kumimoji="1" lang="ja-JP" altLang="en-US" dirty="0" smtClean="0">
                <a:solidFill>
                  <a:schemeClr val="tx1"/>
                </a:solidFill>
              </a:rPr>
              <a:t>人組で</a:t>
            </a:r>
            <a:endParaRPr kumimoji="1" lang="en-US" altLang="ja-JP" dirty="0" smtClean="0">
              <a:solidFill>
                <a:schemeClr val="tx1"/>
              </a:solidFill>
            </a:endParaRPr>
          </a:p>
          <a:p>
            <a:pPr algn="ctr"/>
            <a:r>
              <a:rPr kumimoji="1" lang="ja-JP" altLang="en-US" dirty="0" smtClean="0">
                <a:solidFill>
                  <a:schemeClr val="tx1"/>
                </a:solidFill>
              </a:rPr>
              <a:t>考えよう！</a:t>
            </a:r>
            <a:endParaRPr kumimoji="1" lang="ja-JP" altLang="en-US" dirty="0">
              <a:solidFill>
                <a:schemeClr val="tx1"/>
              </a:solidFill>
            </a:endParaRPr>
          </a:p>
        </p:txBody>
      </p:sp>
      <p:pic>
        <p:nvPicPr>
          <p:cNvPr id="14" name="図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585935" y="1319118"/>
            <a:ext cx="706243" cy="892364"/>
          </a:xfrm>
          <a:prstGeom prst="rect">
            <a:avLst/>
          </a:prstGeom>
        </p:spPr>
      </p:pic>
      <p:pic>
        <p:nvPicPr>
          <p:cNvPr id="15" name="図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39617" y="1630970"/>
            <a:ext cx="816328" cy="1044000"/>
          </a:xfrm>
          <a:prstGeom prst="rect">
            <a:avLst/>
          </a:prstGeom>
        </p:spPr>
      </p:pic>
      <p:sp>
        <p:nvSpPr>
          <p:cNvPr id="19" name="テキスト ボックス 18"/>
          <p:cNvSpPr txBox="1"/>
          <p:nvPr/>
        </p:nvSpPr>
        <p:spPr>
          <a:xfrm rot="3616072">
            <a:off x="9379954" y="4913500"/>
            <a:ext cx="1064954" cy="271869"/>
          </a:xfrm>
          <a:prstGeom prst="rect">
            <a:avLst/>
          </a:prstGeom>
          <a:noFill/>
        </p:spPr>
        <p:txBody>
          <a:bodyPr wrap="square" rtlCol="0">
            <a:spAutoFit/>
          </a:bodyPr>
          <a:lstStyle/>
          <a:p>
            <a:pPr>
              <a:lnSpc>
                <a:spcPts val="700"/>
              </a:lnSpc>
            </a:pPr>
            <a:r>
              <a:rPr kumimoji="1" lang="ja-JP" altLang="en-US" sz="800" dirty="0" smtClean="0">
                <a:latin typeface="kawaii手書き文字" panose="02000600000000000000" pitchFamily="2" charset="-128"/>
                <a:ea typeface="kawaii手書き文字" panose="02000600000000000000" pitchFamily="2" charset="-128"/>
              </a:rPr>
              <a:t>どうせ誰も</a:t>
            </a:r>
            <a:r>
              <a:rPr kumimoji="1" lang="ja-JP" altLang="en-US" sz="800" dirty="0">
                <a:latin typeface="kawaii手書き文字" panose="02000600000000000000" pitchFamily="2" charset="-128"/>
                <a:ea typeface="kawaii手書き文字" panose="02000600000000000000" pitchFamily="2" charset="-128"/>
              </a:rPr>
              <a:t>私</a:t>
            </a:r>
            <a:r>
              <a:rPr kumimoji="1" lang="ja-JP" altLang="en-US" sz="800" dirty="0" smtClean="0">
                <a:latin typeface="kawaii手書き文字" panose="02000600000000000000" pitchFamily="2" charset="-128"/>
                <a:ea typeface="kawaii手書き文字" panose="02000600000000000000" pitchFamily="2" charset="-128"/>
              </a:rPr>
              <a:t>を必要としていない</a:t>
            </a:r>
            <a:r>
              <a:rPr kumimoji="1" lang="en-US" altLang="ja-JP" sz="800" dirty="0" smtClean="0">
                <a:latin typeface="kawaii手書き文字" panose="02000600000000000000" pitchFamily="2" charset="-128"/>
                <a:ea typeface="kawaii手書き文字" panose="02000600000000000000" pitchFamily="2" charset="-128"/>
              </a:rPr>
              <a:t>…</a:t>
            </a:r>
            <a:endParaRPr kumimoji="1" lang="ja-JP" altLang="en-US" sz="800" dirty="0">
              <a:latin typeface="kawaii手書き文字" panose="02000600000000000000" pitchFamily="2" charset="-128"/>
              <a:ea typeface="kawaii手書き文字" panose="02000600000000000000" pitchFamily="2" charset="-128"/>
            </a:endParaRPr>
          </a:p>
        </p:txBody>
      </p:sp>
      <p:sp>
        <p:nvSpPr>
          <p:cNvPr id="20" name="テキスト ボックス 19"/>
          <p:cNvSpPr txBox="1"/>
          <p:nvPr/>
        </p:nvSpPr>
        <p:spPr>
          <a:xfrm rot="20583754">
            <a:off x="10661843" y="3854392"/>
            <a:ext cx="1174999" cy="215444"/>
          </a:xfrm>
          <a:prstGeom prst="rect">
            <a:avLst/>
          </a:prstGeom>
          <a:noFill/>
        </p:spPr>
        <p:txBody>
          <a:bodyPr wrap="square" rtlCol="0">
            <a:spAutoFit/>
          </a:bodyPr>
          <a:lstStyle/>
          <a:p>
            <a:r>
              <a:rPr kumimoji="1" lang="ja-JP" altLang="en-US" sz="800" dirty="0" smtClean="0">
                <a:latin typeface="kawaii手書き文字" panose="02000600000000000000" pitchFamily="2" charset="-128"/>
                <a:ea typeface="kawaii手書き文字" panose="02000600000000000000" pitchFamily="2" charset="-128"/>
              </a:rPr>
              <a:t>さびしいよぉ</a:t>
            </a:r>
            <a:r>
              <a:rPr kumimoji="1" lang="en-US" altLang="ja-JP" sz="800" dirty="0" smtClean="0">
                <a:latin typeface="kawaii手書き文字" panose="02000600000000000000" pitchFamily="2" charset="-128"/>
                <a:ea typeface="kawaii手書き文字" panose="02000600000000000000" pitchFamily="2" charset="-128"/>
              </a:rPr>
              <a:t>…</a:t>
            </a:r>
            <a:endParaRPr kumimoji="1" lang="ja-JP" altLang="en-US" sz="800" dirty="0">
              <a:latin typeface="kawaii手書き文字" panose="02000600000000000000" pitchFamily="2" charset="-128"/>
              <a:ea typeface="kawaii手書き文字" panose="02000600000000000000" pitchFamily="2" charset="-128"/>
            </a:endParaRPr>
          </a:p>
        </p:txBody>
      </p:sp>
      <p:sp>
        <p:nvSpPr>
          <p:cNvPr id="21" name="テキスト ボックス 20"/>
          <p:cNvSpPr txBox="1"/>
          <p:nvPr/>
        </p:nvSpPr>
        <p:spPr>
          <a:xfrm rot="1800000">
            <a:off x="9493183" y="3321028"/>
            <a:ext cx="923544" cy="338554"/>
          </a:xfrm>
          <a:prstGeom prst="rect">
            <a:avLst/>
          </a:prstGeom>
          <a:noFill/>
        </p:spPr>
        <p:txBody>
          <a:bodyPr wrap="square" rtlCol="0">
            <a:spAutoFit/>
          </a:bodyPr>
          <a:lstStyle/>
          <a:p>
            <a:r>
              <a:rPr kumimoji="1" lang="ja-JP" altLang="en-US" sz="8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800" dirty="0">
              <a:latin typeface="kawaii手書き文字" panose="02000600000000000000" pitchFamily="2" charset="-128"/>
              <a:ea typeface="kawaii手書き文字" panose="02000600000000000000" pitchFamily="2" charset="-128"/>
            </a:endParaRPr>
          </a:p>
        </p:txBody>
      </p:sp>
      <p:pic>
        <p:nvPicPr>
          <p:cNvPr id="22" name="図 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289044">
            <a:off x="10960174" y="3806530"/>
            <a:ext cx="122519" cy="122519"/>
          </a:xfrm>
          <a:prstGeom prst="rect">
            <a:avLst/>
          </a:prstGeom>
        </p:spPr>
      </p:pic>
    </p:spTree>
    <p:extLst>
      <p:ext uri="{BB962C8B-B14F-4D97-AF65-F5344CB8AC3E}">
        <p14:creationId xmlns:p14="http://schemas.microsoft.com/office/powerpoint/2010/main" val="31463034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a:t>
            </a:r>
            <a:r>
              <a:rPr lang="ja-JP" altLang="en-US" dirty="0" smtClean="0"/>
              <a:t>を想像</a:t>
            </a:r>
            <a:r>
              <a:rPr lang="ja-JP" altLang="en-US" dirty="0"/>
              <a:t>しよう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6</a:t>
            </a:fld>
            <a:endParaRPr kumimoji="1" lang="ja-JP" altLang="en-US"/>
          </a:p>
        </p:txBody>
      </p:sp>
      <p:sp>
        <p:nvSpPr>
          <p:cNvPr id="5" name="テキスト ボックス 4"/>
          <p:cNvSpPr txBox="1"/>
          <p:nvPr/>
        </p:nvSpPr>
        <p:spPr>
          <a:xfrm>
            <a:off x="862011" y="2116112"/>
            <a:ext cx="7716431" cy="3915603"/>
          </a:xfrm>
          <a:prstGeom prst="roundRect">
            <a:avLst>
              <a:gd name="adj" fmla="val 13990"/>
            </a:avLst>
          </a:prstGeom>
          <a:solidFill>
            <a:srgbClr val="FFCC99"/>
          </a:solidFill>
        </p:spPr>
        <p:txBody>
          <a:bodyPr wrap="square" tIns="504000" rtlCol="0">
            <a:spAutoFit/>
          </a:bodyPr>
          <a:lstStyle/>
          <a:p>
            <a:pPr marL="457200" indent="-457200">
              <a:spcAft>
                <a:spcPts val="1800"/>
              </a:spcAft>
              <a:buFont typeface="Wingdings" panose="05000000000000000000" pitchFamily="2" charset="2"/>
              <a:buChar char="l"/>
            </a:pPr>
            <a:r>
              <a:rPr kumimoji="1" lang="ja-JP" altLang="en-US" sz="2400" dirty="0" smtClean="0">
                <a:latin typeface="HG丸ｺﾞｼｯｸM-PRO" panose="020F0600000000000000" pitchFamily="50" charset="-128"/>
                <a:ea typeface="HG丸ｺﾞｼｯｸM-PRO" panose="020F0600000000000000" pitchFamily="50" charset="-128"/>
              </a:rPr>
              <a:t>できるだけ「ミクのおはなし」に書いていない　ミクの気持ちを「自分だったらこう感じる」とか、「きっとミクだったらこんなふうに思うかも」とか、自由に想像をふくらませて書いてみよう！</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457200" indent="-457200">
              <a:spcAft>
                <a:spcPts val="1800"/>
              </a:spcAft>
              <a:buFont typeface="Wingdings" panose="05000000000000000000" pitchFamily="2" charset="2"/>
              <a:buChar char="l"/>
            </a:pPr>
            <a:r>
              <a:rPr kumimoji="1" lang="ja-JP" altLang="en-US" sz="2400" dirty="0" smtClean="0">
                <a:latin typeface="HG丸ｺﾞｼｯｸM-PRO" panose="020F0600000000000000" pitchFamily="50" charset="-128"/>
                <a:ea typeface="HG丸ｺﾞｼｯｸM-PRO" panose="020F0600000000000000" pitchFamily="50" charset="-128"/>
              </a:rPr>
              <a:t>時間が許す限り、たくさん書いてみよう！</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457200" indent="-457200">
              <a:spcAft>
                <a:spcPts val="1800"/>
              </a:spcAft>
              <a:buFont typeface="Wingdings" panose="05000000000000000000" pitchFamily="2" charset="2"/>
              <a:buChar char="l"/>
            </a:pPr>
            <a:r>
              <a:rPr kumimoji="1" lang="ja-JP" altLang="en-US" sz="2400" dirty="0" err="1" smtClean="0">
                <a:latin typeface="HG丸ｺﾞｼｯｸM-PRO" panose="020F0600000000000000" pitchFamily="50" charset="-128"/>
                <a:ea typeface="HG丸ｺﾞｼｯｸM-PRO" panose="020F0600000000000000" pitchFamily="50" charset="-128"/>
              </a:rPr>
              <a:t>ばい</a:t>
            </a:r>
            <a:r>
              <a:rPr kumimoji="1" lang="ja-JP" altLang="en-US" sz="2400" dirty="0" smtClean="0">
                <a:latin typeface="HG丸ｺﾞｼｯｸM-PRO" panose="020F0600000000000000" pitchFamily="50" charset="-128"/>
                <a:ea typeface="HG丸ｺﾞｼｯｸM-PRO" panose="020F0600000000000000" pitchFamily="50" charset="-128"/>
              </a:rPr>
              <a:t>菌ふせん紙に書いてある文字が、かくれないように注意して貼り付けよう！</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1167770" y="1782694"/>
            <a:ext cx="3258453" cy="822305"/>
          </a:xfrm>
          <a:prstGeom prst="ellipse">
            <a:avLst/>
          </a:prstGeom>
          <a:solidFill>
            <a:srgbClr val="FFCC99"/>
          </a:solidFill>
        </p:spPr>
        <p:txBody>
          <a:bodyPr wrap="square" rtlCol="0">
            <a:spAutoFit/>
          </a:bodyPr>
          <a:lstStyle/>
          <a:p>
            <a:pPr algn="ctr">
              <a:spcAft>
                <a:spcPts val="1200"/>
              </a:spcAft>
            </a:pPr>
            <a:r>
              <a:rPr kumimoji="1" lang="ja-JP" altLang="en-US" sz="3200" b="1" dirty="0" smtClean="0">
                <a:latin typeface="HG丸ｺﾞｼｯｸM-PRO" panose="020F0600000000000000" pitchFamily="50" charset="-128"/>
                <a:ea typeface="HG丸ｺﾞｼｯｸM-PRO" panose="020F0600000000000000" pitchFamily="50" charset="-128"/>
              </a:rPr>
              <a:t>注意点</a:t>
            </a:r>
            <a:endParaRPr kumimoji="1" lang="ja-JP" altLang="en-US" sz="3200" b="1" dirty="0">
              <a:latin typeface="HG丸ｺﾞｼｯｸM-PRO" panose="020F0600000000000000" pitchFamily="50" charset="-128"/>
              <a:ea typeface="HG丸ｺﾞｼｯｸM-PRO" panose="020F0600000000000000" pitchFamily="50" charset="-128"/>
            </a:endParaRPr>
          </a:p>
        </p:txBody>
      </p:sp>
      <p:pic>
        <p:nvPicPr>
          <p:cNvPr id="12" name="図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859" y="1474502"/>
            <a:ext cx="862840" cy="1089212"/>
          </a:xfrm>
          <a:prstGeom prst="rect">
            <a:avLst/>
          </a:prstGeom>
        </p:spPr>
      </p:pic>
      <p:pic>
        <p:nvPicPr>
          <p:cNvPr id="15" name="図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7971" y="1782694"/>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10681083" y="4073913"/>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4" name="グループ化 33"/>
          <p:cNvGrpSpPr/>
          <p:nvPr/>
        </p:nvGrpSpPr>
        <p:grpSpPr>
          <a:xfrm>
            <a:off x="9049838" y="3835617"/>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9048392" y="4462239"/>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9938113" y="3845689"/>
            <a:ext cx="710562" cy="390247"/>
            <a:chOff x="9938113" y="3845689"/>
            <a:chExt cx="710562" cy="390247"/>
          </a:xfrm>
        </p:grpSpPr>
        <p:pic>
          <p:nvPicPr>
            <p:cNvPr id="29" name="図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spTree>
    <p:extLst>
      <p:ext uri="{BB962C8B-B14F-4D97-AF65-F5344CB8AC3E}">
        <p14:creationId xmlns:p14="http://schemas.microsoft.com/office/powerpoint/2010/main" val="11509934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a:t>
            </a:r>
            <a:r>
              <a:rPr lang="ja-JP" altLang="en-US" dirty="0" smtClean="0"/>
              <a:t>の森を作ろう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7</a:t>
            </a:fld>
            <a:endParaRPr kumimoji="1" lang="ja-JP" altLang="en-US"/>
          </a:p>
        </p:txBody>
      </p:sp>
      <p:pic>
        <p:nvPicPr>
          <p:cNvPr id="15" name="図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8265" y="2455280"/>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3621377" y="4746499"/>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4" name="グループ化 33"/>
          <p:cNvGrpSpPr/>
          <p:nvPr/>
        </p:nvGrpSpPr>
        <p:grpSpPr>
          <a:xfrm>
            <a:off x="1990132" y="4508203"/>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1988686" y="5134825"/>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2878407" y="4518275"/>
            <a:ext cx="710562" cy="390247"/>
            <a:chOff x="9938113" y="3845689"/>
            <a:chExt cx="710562" cy="390247"/>
          </a:xfrm>
        </p:grpSpPr>
        <p:pic>
          <p:nvPicPr>
            <p:cNvPr id="29" name="図 2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36" name="図 3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4158" y="1428510"/>
            <a:ext cx="869489" cy="1098631"/>
          </a:xfrm>
          <a:prstGeom prst="rect">
            <a:avLst/>
          </a:prstGeom>
        </p:spPr>
      </p:pic>
      <p:sp>
        <p:nvSpPr>
          <p:cNvPr id="37" name="テキスト ボックス 36"/>
          <p:cNvSpPr txBox="1"/>
          <p:nvPr/>
        </p:nvSpPr>
        <p:spPr>
          <a:xfrm>
            <a:off x="1637409" y="1602342"/>
            <a:ext cx="9575074" cy="523220"/>
          </a:xfrm>
          <a:prstGeom prst="rect">
            <a:avLst/>
          </a:prstGeom>
          <a:noFill/>
        </p:spPr>
        <p:txBody>
          <a:bodyPr wrap="square" rtlCol="0">
            <a:spAutoFit/>
          </a:bodyPr>
          <a:lstStyle/>
          <a:p>
            <a:pPr>
              <a:spcAft>
                <a:spcPts val="1200"/>
              </a:spcAft>
            </a:pPr>
            <a:r>
              <a:rPr kumimoji="1" lang="ja-JP" altLang="en-US" sz="2800" dirty="0">
                <a:latin typeface="HG丸ｺﾞｼｯｸM-PRO" panose="020F0600000000000000" pitchFamily="50" charset="-128"/>
                <a:ea typeface="HG丸ｺﾞｼｯｸM-PRO" panose="020F0600000000000000" pitchFamily="50" charset="-128"/>
              </a:rPr>
              <a:t>たくさんの</a:t>
            </a:r>
            <a:r>
              <a:rPr kumimoji="1" lang="ja-JP" altLang="en-US" sz="2800" dirty="0" smtClean="0">
                <a:latin typeface="HG丸ｺﾞｼｯｸM-PRO" panose="020F0600000000000000" pitchFamily="50" charset="-128"/>
                <a:ea typeface="HG丸ｺﾞｼｯｸM-PRO" panose="020F0600000000000000" pitchFamily="50" charset="-128"/>
              </a:rPr>
              <a:t>ミクのこころの木を集めて、森を作ろう！</a:t>
            </a:r>
            <a:endParaRPr kumimoji="1" lang="ja-JP" altLang="en-US" sz="2800" dirty="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68854" y="2457266"/>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9" name="グループ化 58"/>
          <p:cNvGrpSpPr/>
          <p:nvPr/>
        </p:nvGrpSpPr>
        <p:grpSpPr>
          <a:xfrm>
            <a:off x="6922443" y="4650247"/>
            <a:ext cx="717612" cy="418496"/>
            <a:chOff x="10681083" y="4073913"/>
            <a:chExt cx="717612" cy="418496"/>
          </a:xfrm>
        </p:grpSpPr>
        <p:grpSp>
          <p:nvGrpSpPr>
            <p:cNvPr id="60" name="グループ化 59"/>
            <p:cNvGrpSpPr/>
            <p:nvPr/>
          </p:nvGrpSpPr>
          <p:grpSpPr>
            <a:xfrm>
              <a:off x="10755775" y="4073913"/>
              <a:ext cx="582507" cy="391818"/>
              <a:chOff x="9453917" y="3032034"/>
              <a:chExt cx="1120825" cy="753913"/>
            </a:xfrm>
          </p:grpSpPr>
          <p:pic>
            <p:nvPicPr>
              <p:cNvPr id="62" name="図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63" name="図 6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61" name="テキスト ボックス 6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4" name="グループ化 63"/>
          <p:cNvGrpSpPr/>
          <p:nvPr/>
        </p:nvGrpSpPr>
        <p:grpSpPr>
          <a:xfrm>
            <a:off x="5291198" y="4411951"/>
            <a:ext cx="728745" cy="380369"/>
            <a:chOff x="9049838" y="3835617"/>
            <a:chExt cx="728745" cy="380369"/>
          </a:xfrm>
        </p:grpSpPr>
        <p:grpSp>
          <p:nvGrpSpPr>
            <p:cNvPr id="65" name="グループ化 64"/>
            <p:cNvGrpSpPr/>
            <p:nvPr/>
          </p:nvGrpSpPr>
          <p:grpSpPr>
            <a:xfrm rot="16200000">
              <a:off x="9206939" y="3729740"/>
              <a:ext cx="380369" cy="592124"/>
              <a:chOff x="9654330" y="4420064"/>
              <a:chExt cx="720000" cy="1120830"/>
            </a:xfrm>
          </p:grpSpPr>
          <p:pic>
            <p:nvPicPr>
              <p:cNvPr id="67" name="図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68" name="図 6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66" name="テキスト ボックス 6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9" name="グループ化 68"/>
          <p:cNvGrpSpPr/>
          <p:nvPr/>
        </p:nvGrpSpPr>
        <p:grpSpPr>
          <a:xfrm>
            <a:off x="5289752" y="5038573"/>
            <a:ext cx="648000" cy="358330"/>
            <a:chOff x="9048392" y="4462239"/>
            <a:chExt cx="648000" cy="358330"/>
          </a:xfrm>
        </p:grpSpPr>
        <p:grpSp>
          <p:nvGrpSpPr>
            <p:cNvPr id="70" name="グループ化 69"/>
            <p:cNvGrpSpPr/>
            <p:nvPr/>
          </p:nvGrpSpPr>
          <p:grpSpPr>
            <a:xfrm>
              <a:off x="9100296" y="4462239"/>
              <a:ext cx="557813" cy="358330"/>
              <a:chOff x="10574659" y="3597220"/>
              <a:chExt cx="1120825" cy="720000"/>
            </a:xfrm>
          </p:grpSpPr>
          <p:pic>
            <p:nvPicPr>
              <p:cNvPr id="73" name="図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74" name="図 7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71" name="テキスト ボックス 7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72" name="図 7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75" name="グループ化 74"/>
          <p:cNvGrpSpPr/>
          <p:nvPr/>
        </p:nvGrpSpPr>
        <p:grpSpPr>
          <a:xfrm>
            <a:off x="6179473" y="4422023"/>
            <a:ext cx="710562" cy="390247"/>
            <a:chOff x="9938113" y="3845689"/>
            <a:chExt cx="710562" cy="390247"/>
          </a:xfrm>
        </p:grpSpPr>
        <p:pic>
          <p:nvPicPr>
            <p:cNvPr id="76" name="図 7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77" name="図 7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78" name="テキスト ボックス 7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7" name="図 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981669" y="2455280"/>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9" name="グループ化 78"/>
          <p:cNvGrpSpPr/>
          <p:nvPr/>
        </p:nvGrpSpPr>
        <p:grpSpPr>
          <a:xfrm>
            <a:off x="9900458" y="4627450"/>
            <a:ext cx="717612" cy="418496"/>
            <a:chOff x="10681083" y="4073913"/>
            <a:chExt cx="717612" cy="418496"/>
          </a:xfrm>
        </p:grpSpPr>
        <p:grpSp>
          <p:nvGrpSpPr>
            <p:cNvPr id="80" name="グループ化 79"/>
            <p:cNvGrpSpPr/>
            <p:nvPr/>
          </p:nvGrpSpPr>
          <p:grpSpPr>
            <a:xfrm>
              <a:off x="10755775" y="4073913"/>
              <a:ext cx="582507" cy="391818"/>
              <a:chOff x="9453917" y="3032034"/>
              <a:chExt cx="1120825" cy="753913"/>
            </a:xfrm>
          </p:grpSpPr>
          <p:pic>
            <p:nvPicPr>
              <p:cNvPr id="82" name="図 8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83" name="図 8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81" name="テキスト ボックス 8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4" name="グループ化 83"/>
          <p:cNvGrpSpPr/>
          <p:nvPr/>
        </p:nvGrpSpPr>
        <p:grpSpPr>
          <a:xfrm>
            <a:off x="8269213" y="4389154"/>
            <a:ext cx="728745" cy="380369"/>
            <a:chOff x="9049838" y="3835617"/>
            <a:chExt cx="728745" cy="380369"/>
          </a:xfrm>
        </p:grpSpPr>
        <p:grpSp>
          <p:nvGrpSpPr>
            <p:cNvPr id="85" name="グループ化 84"/>
            <p:cNvGrpSpPr/>
            <p:nvPr/>
          </p:nvGrpSpPr>
          <p:grpSpPr>
            <a:xfrm rot="16200000">
              <a:off x="9206939" y="3729740"/>
              <a:ext cx="380369" cy="592124"/>
              <a:chOff x="9654330" y="4420064"/>
              <a:chExt cx="720000" cy="1120830"/>
            </a:xfrm>
          </p:grpSpPr>
          <p:pic>
            <p:nvPicPr>
              <p:cNvPr id="87" name="図 8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88" name="図 8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86" name="テキスト ボックス 8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9" name="グループ化 88"/>
          <p:cNvGrpSpPr/>
          <p:nvPr/>
        </p:nvGrpSpPr>
        <p:grpSpPr>
          <a:xfrm>
            <a:off x="8267767" y="5015776"/>
            <a:ext cx="648000" cy="358330"/>
            <a:chOff x="9048392" y="4462239"/>
            <a:chExt cx="648000" cy="358330"/>
          </a:xfrm>
        </p:grpSpPr>
        <p:grpSp>
          <p:nvGrpSpPr>
            <p:cNvPr id="90" name="グループ化 89"/>
            <p:cNvGrpSpPr/>
            <p:nvPr/>
          </p:nvGrpSpPr>
          <p:grpSpPr>
            <a:xfrm>
              <a:off x="9100296" y="4462239"/>
              <a:ext cx="557813" cy="358330"/>
              <a:chOff x="10574659" y="3597220"/>
              <a:chExt cx="1120825" cy="720000"/>
            </a:xfrm>
          </p:grpSpPr>
          <p:pic>
            <p:nvPicPr>
              <p:cNvPr id="93" name="図 9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94" name="図 9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91" name="テキスト ボックス 9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92" name="図 9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95" name="グループ化 94"/>
          <p:cNvGrpSpPr/>
          <p:nvPr/>
        </p:nvGrpSpPr>
        <p:grpSpPr>
          <a:xfrm>
            <a:off x="9157488" y="4399226"/>
            <a:ext cx="710562" cy="390247"/>
            <a:chOff x="9938113" y="3845689"/>
            <a:chExt cx="710562" cy="390247"/>
          </a:xfrm>
        </p:grpSpPr>
        <p:pic>
          <p:nvPicPr>
            <p:cNvPr id="96" name="図 9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97" name="図 9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98" name="テキスト ボックス 9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spTree>
    <p:extLst>
      <p:ext uri="{BB962C8B-B14F-4D97-AF65-F5344CB8AC3E}">
        <p14:creationId xmlns:p14="http://schemas.microsoft.com/office/powerpoint/2010/main" val="12577638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共感きのこで森をつなげよう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8</a:t>
            </a:fld>
            <a:endParaRPr kumimoji="1" lang="ja-JP" altLang="en-US"/>
          </a:p>
        </p:txBody>
      </p:sp>
      <p:pic>
        <p:nvPicPr>
          <p:cNvPr id="15" name="図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8265" y="2455280"/>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3621377" y="4746499"/>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4" name="グループ化 33"/>
          <p:cNvGrpSpPr/>
          <p:nvPr/>
        </p:nvGrpSpPr>
        <p:grpSpPr>
          <a:xfrm>
            <a:off x="1990132" y="4508203"/>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1988686" y="5134825"/>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2878407" y="4518275"/>
            <a:ext cx="710562" cy="390247"/>
            <a:chOff x="9938113" y="3845689"/>
            <a:chExt cx="710562" cy="390247"/>
          </a:xfrm>
        </p:grpSpPr>
        <p:pic>
          <p:nvPicPr>
            <p:cNvPr id="29" name="図 2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36" name="図 3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4158" y="1438931"/>
            <a:ext cx="869489" cy="1098631"/>
          </a:xfrm>
          <a:prstGeom prst="rect">
            <a:avLst/>
          </a:prstGeom>
        </p:spPr>
      </p:pic>
      <p:sp>
        <p:nvSpPr>
          <p:cNvPr id="37" name="テキスト ボックス 36"/>
          <p:cNvSpPr txBox="1"/>
          <p:nvPr/>
        </p:nvSpPr>
        <p:spPr>
          <a:xfrm>
            <a:off x="1637409" y="1464846"/>
            <a:ext cx="9381430" cy="954107"/>
          </a:xfrm>
          <a:prstGeom prst="rect">
            <a:avLst/>
          </a:prstGeom>
          <a:noFill/>
        </p:spPr>
        <p:txBody>
          <a:bodyPr wrap="square" rtlCol="0">
            <a:spAutoFit/>
          </a:bodyPr>
          <a:lstStyle/>
          <a:p>
            <a:pPr>
              <a:spcAft>
                <a:spcPts val="1200"/>
              </a:spcAft>
            </a:pPr>
            <a:r>
              <a:rPr kumimoji="1" lang="ja-JP" altLang="en-US" sz="2800" dirty="0" smtClean="0">
                <a:latin typeface="HG丸ｺﾞｼｯｸM-PRO" panose="020F0600000000000000" pitchFamily="50" charset="-128"/>
                <a:ea typeface="HG丸ｺﾞｼｯｸM-PRO" panose="020F0600000000000000" pitchFamily="50" charset="-128"/>
              </a:rPr>
              <a:t>共感できる </a:t>
            </a:r>
            <a:r>
              <a:rPr kumimoji="1" lang="ja-JP" altLang="en-US" sz="2800" dirty="0" err="1" smtClean="0">
                <a:latin typeface="HG丸ｺﾞｼｯｸM-PRO" panose="020F0600000000000000" pitchFamily="50" charset="-128"/>
                <a:ea typeface="HG丸ｺﾞｼｯｸM-PRO" panose="020F0600000000000000" pitchFamily="50" charset="-128"/>
              </a:rPr>
              <a:t>ばい</a:t>
            </a:r>
            <a:r>
              <a:rPr kumimoji="1" lang="ja-JP" altLang="en-US" sz="2800" dirty="0" smtClean="0">
                <a:latin typeface="HG丸ｺﾞｼｯｸM-PRO" panose="020F0600000000000000" pitchFamily="50" charset="-128"/>
                <a:ea typeface="HG丸ｺﾞｼｯｸM-PRO" panose="020F0600000000000000" pitchFamily="50" charset="-128"/>
              </a:rPr>
              <a:t>菌ふせん紙 の近くに「共感きのこ」を 生やそう！</a:t>
            </a:r>
            <a:endParaRPr kumimoji="1" lang="ja-JP" altLang="en-US" sz="2800" dirty="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68854" y="2457266"/>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9" name="グループ化 58"/>
          <p:cNvGrpSpPr/>
          <p:nvPr/>
        </p:nvGrpSpPr>
        <p:grpSpPr>
          <a:xfrm>
            <a:off x="6922443" y="4650247"/>
            <a:ext cx="717612" cy="418496"/>
            <a:chOff x="10681083" y="4073913"/>
            <a:chExt cx="717612" cy="418496"/>
          </a:xfrm>
        </p:grpSpPr>
        <p:grpSp>
          <p:nvGrpSpPr>
            <p:cNvPr id="60" name="グループ化 59"/>
            <p:cNvGrpSpPr/>
            <p:nvPr/>
          </p:nvGrpSpPr>
          <p:grpSpPr>
            <a:xfrm>
              <a:off x="10755775" y="4073913"/>
              <a:ext cx="582507" cy="391818"/>
              <a:chOff x="9453917" y="3032034"/>
              <a:chExt cx="1120825" cy="753913"/>
            </a:xfrm>
          </p:grpSpPr>
          <p:pic>
            <p:nvPicPr>
              <p:cNvPr id="62" name="図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63" name="図 6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61" name="テキスト ボックス 6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4" name="グループ化 63"/>
          <p:cNvGrpSpPr/>
          <p:nvPr/>
        </p:nvGrpSpPr>
        <p:grpSpPr>
          <a:xfrm>
            <a:off x="5291198" y="4411951"/>
            <a:ext cx="728745" cy="380369"/>
            <a:chOff x="9049838" y="3835617"/>
            <a:chExt cx="728745" cy="380369"/>
          </a:xfrm>
        </p:grpSpPr>
        <p:grpSp>
          <p:nvGrpSpPr>
            <p:cNvPr id="65" name="グループ化 64"/>
            <p:cNvGrpSpPr/>
            <p:nvPr/>
          </p:nvGrpSpPr>
          <p:grpSpPr>
            <a:xfrm rot="16200000">
              <a:off x="9206939" y="3729740"/>
              <a:ext cx="380369" cy="592124"/>
              <a:chOff x="9654330" y="4420064"/>
              <a:chExt cx="720000" cy="1120830"/>
            </a:xfrm>
          </p:grpSpPr>
          <p:pic>
            <p:nvPicPr>
              <p:cNvPr id="67" name="図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68" name="図 6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66" name="テキスト ボックス 6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9" name="グループ化 68"/>
          <p:cNvGrpSpPr/>
          <p:nvPr/>
        </p:nvGrpSpPr>
        <p:grpSpPr>
          <a:xfrm>
            <a:off x="5289752" y="5038573"/>
            <a:ext cx="648000" cy="358330"/>
            <a:chOff x="9048392" y="4462239"/>
            <a:chExt cx="648000" cy="358330"/>
          </a:xfrm>
        </p:grpSpPr>
        <p:grpSp>
          <p:nvGrpSpPr>
            <p:cNvPr id="70" name="グループ化 69"/>
            <p:cNvGrpSpPr/>
            <p:nvPr/>
          </p:nvGrpSpPr>
          <p:grpSpPr>
            <a:xfrm>
              <a:off x="9100296" y="4462239"/>
              <a:ext cx="557813" cy="358330"/>
              <a:chOff x="10574659" y="3597220"/>
              <a:chExt cx="1120825" cy="720000"/>
            </a:xfrm>
          </p:grpSpPr>
          <p:pic>
            <p:nvPicPr>
              <p:cNvPr id="73" name="図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74" name="図 7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71" name="テキスト ボックス 7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72" name="図 7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75" name="グループ化 74"/>
          <p:cNvGrpSpPr/>
          <p:nvPr/>
        </p:nvGrpSpPr>
        <p:grpSpPr>
          <a:xfrm>
            <a:off x="6179473" y="4422023"/>
            <a:ext cx="710562" cy="390247"/>
            <a:chOff x="9938113" y="3845689"/>
            <a:chExt cx="710562" cy="390247"/>
          </a:xfrm>
        </p:grpSpPr>
        <p:pic>
          <p:nvPicPr>
            <p:cNvPr id="76" name="図 7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77" name="図 7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78" name="テキスト ボックス 7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7" name="図 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981669" y="2455280"/>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9" name="グループ化 78"/>
          <p:cNvGrpSpPr/>
          <p:nvPr/>
        </p:nvGrpSpPr>
        <p:grpSpPr>
          <a:xfrm>
            <a:off x="9900458" y="4627450"/>
            <a:ext cx="717612" cy="418496"/>
            <a:chOff x="10681083" y="4073913"/>
            <a:chExt cx="717612" cy="418496"/>
          </a:xfrm>
        </p:grpSpPr>
        <p:grpSp>
          <p:nvGrpSpPr>
            <p:cNvPr id="80" name="グループ化 79"/>
            <p:cNvGrpSpPr/>
            <p:nvPr/>
          </p:nvGrpSpPr>
          <p:grpSpPr>
            <a:xfrm>
              <a:off x="10755775" y="4073913"/>
              <a:ext cx="582507" cy="391818"/>
              <a:chOff x="9453917" y="3032034"/>
              <a:chExt cx="1120825" cy="753913"/>
            </a:xfrm>
          </p:grpSpPr>
          <p:pic>
            <p:nvPicPr>
              <p:cNvPr id="82" name="図 8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83" name="図 8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81" name="テキスト ボックス 8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4" name="グループ化 83"/>
          <p:cNvGrpSpPr/>
          <p:nvPr/>
        </p:nvGrpSpPr>
        <p:grpSpPr>
          <a:xfrm>
            <a:off x="8269213" y="4389154"/>
            <a:ext cx="728745" cy="380369"/>
            <a:chOff x="9049838" y="3835617"/>
            <a:chExt cx="728745" cy="380369"/>
          </a:xfrm>
        </p:grpSpPr>
        <p:grpSp>
          <p:nvGrpSpPr>
            <p:cNvPr id="85" name="グループ化 84"/>
            <p:cNvGrpSpPr/>
            <p:nvPr/>
          </p:nvGrpSpPr>
          <p:grpSpPr>
            <a:xfrm rot="16200000">
              <a:off x="9206939" y="3729740"/>
              <a:ext cx="380369" cy="592124"/>
              <a:chOff x="9654330" y="4420064"/>
              <a:chExt cx="720000" cy="1120830"/>
            </a:xfrm>
          </p:grpSpPr>
          <p:pic>
            <p:nvPicPr>
              <p:cNvPr id="87" name="図 8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88" name="図 8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86" name="テキスト ボックス 8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9" name="グループ化 88"/>
          <p:cNvGrpSpPr/>
          <p:nvPr/>
        </p:nvGrpSpPr>
        <p:grpSpPr>
          <a:xfrm>
            <a:off x="8267767" y="5015776"/>
            <a:ext cx="648000" cy="358330"/>
            <a:chOff x="9048392" y="4462239"/>
            <a:chExt cx="648000" cy="358330"/>
          </a:xfrm>
        </p:grpSpPr>
        <p:grpSp>
          <p:nvGrpSpPr>
            <p:cNvPr id="90" name="グループ化 89"/>
            <p:cNvGrpSpPr/>
            <p:nvPr/>
          </p:nvGrpSpPr>
          <p:grpSpPr>
            <a:xfrm>
              <a:off x="9100296" y="4462239"/>
              <a:ext cx="557813" cy="358330"/>
              <a:chOff x="10574659" y="3597220"/>
              <a:chExt cx="1120825" cy="720000"/>
            </a:xfrm>
          </p:grpSpPr>
          <p:pic>
            <p:nvPicPr>
              <p:cNvPr id="93" name="図 9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94" name="図 9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91" name="テキスト ボックス 9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92" name="図 9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95" name="グループ化 94"/>
          <p:cNvGrpSpPr/>
          <p:nvPr/>
        </p:nvGrpSpPr>
        <p:grpSpPr>
          <a:xfrm>
            <a:off x="9157488" y="4399226"/>
            <a:ext cx="710562" cy="390247"/>
            <a:chOff x="9938113" y="3845689"/>
            <a:chExt cx="710562" cy="390247"/>
          </a:xfrm>
        </p:grpSpPr>
        <p:pic>
          <p:nvPicPr>
            <p:cNvPr id="96" name="図 9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97" name="図 9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98" name="テキスト ボックス 9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4" name="図 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873854" y="4099478"/>
            <a:ext cx="427436" cy="637107"/>
          </a:xfrm>
          <a:prstGeom prst="rect">
            <a:avLst/>
          </a:prstGeom>
        </p:spPr>
      </p:pic>
      <p:pic>
        <p:nvPicPr>
          <p:cNvPr id="5" name="図 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3269828" y="3872291"/>
            <a:ext cx="558936" cy="887506"/>
          </a:xfrm>
          <a:prstGeom prst="rect">
            <a:avLst/>
          </a:prstGeom>
        </p:spPr>
      </p:pic>
      <p:pic>
        <p:nvPicPr>
          <p:cNvPr id="8" name="図 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408662" y="3833881"/>
            <a:ext cx="576852" cy="560773"/>
          </a:xfrm>
          <a:prstGeom prst="rect">
            <a:avLst/>
          </a:prstGeom>
        </p:spPr>
      </p:pic>
      <p:pic>
        <p:nvPicPr>
          <p:cNvPr id="9" name="図 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941135" y="3884902"/>
            <a:ext cx="496244" cy="699811"/>
          </a:xfrm>
          <a:prstGeom prst="rect">
            <a:avLst/>
          </a:prstGeom>
        </p:spPr>
      </p:pic>
      <p:pic>
        <p:nvPicPr>
          <p:cNvPr id="10" name="図 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496406" y="3788170"/>
            <a:ext cx="422667" cy="694551"/>
          </a:xfrm>
          <a:prstGeom prst="rect">
            <a:avLst/>
          </a:prstGeom>
        </p:spPr>
      </p:pic>
    </p:spTree>
    <p:extLst>
      <p:ext uri="{BB962C8B-B14F-4D97-AF65-F5344CB8AC3E}">
        <p14:creationId xmlns:p14="http://schemas.microsoft.com/office/powerpoint/2010/main" val="333568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「マザーツリー」</a:t>
            </a:r>
            <a:r>
              <a:rPr kumimoji="1" lang="ja-JP" altLang="en-US" sz="3600" dirty="0" smtClean="0"/>
              <a:t>スザンヌ・シマード</a:t>
            </a:r>
            <a:endParaRPr kumimoji="1" lang="ja-JP" altLang="en-US" sz="3600"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9</a:t>
            </a:fld>
            <a:endParaRPr kumimoji="1" lang="ja-JP" altLang="en-US"/>
          </a:p>
        </p:txBody>
      </p:sp>
      <p:sp>
        <p:nvSpPr>
          <p:cNvPr id="4" name="テキスト ボックス 3"/>
          <p:cNvSpPr txBox="1"/>
          <p:nvPr/>
        </p:nvSpPr>
        <p:spPr>
          <a:xfrm>
            <a:off x="188259" y="4775112"/>
            <a:ext cx="3281084" cy="707886"/>
          </a:xfrm>
          <a:prstGeom prst="rect">
            <a:avLst/>
          </a:prstGeom>
          <a:noFill/>
        </p:spPr>
        <p:txBody>
          <a:bodyPr wrap="square" rtlCol="0">
            <a:spAutoFit/>
          </a:bodyPr>
          <a:lstStyle/>
          <a:p>
            <a:pPr algn="ctr"/>
            <a:r>
              <a:rPr kumimoji="1" lang="ja-JP" altLang="en-US" sz="2000" b="1" dirty="0" smtClean="0">
                <a:latin typeface="+mn-ea"/>
              </a:rPr>
              <a:t>スザンヌ・シマード</a:t>
            </a:r>
            <a:endParaRPr kumimoji="1" lang="en-US" altLang="ja-JP" sz="2000" b="1" dirty="0" smtClean="0">
              <a:latin typeface="+mn-ea"/>
            </a:endParaRPr>
          </a:p>
          <a:p>
            <a:pPr algn="ctr"/>
            <a:r>
              <a:rPr kumimoji="1" lang="ja-JP" altLang="en-US" sz="2000" b="1" dirty="0" smtClean="0">
                <a:latin typeface="+mn-ea"/>
              </a:rPr>
              <a:t>（</a:t>
            </a:r>
            <a:r>
              <a:rPr kumimoji="1" lang="ja-JP" altLang="en-US" sz="2000" b="1" dirty="0">
                <a:latin typeface="+mn-ea"/>
              </a:rPr>
              <a:t>カナダの森林生態学者</a:t>
            </a:r>
            <a:r>
              <a:rPr kumimoji="1" lang="ja-JP" altLang="en-US" sz="2000" b="1" dirty="0" smtClean="0">
                <a:latin typeface="+mn-ea"/>
              </a:rPr>
              <a:t>）</a:t>
            </a:r>
            <a:endParaRPr kumimoji="1" lang="ja-JP" altLang="en-US" sz="2000" b="1" dirty="0">
              <a:latin typeface="+mn-ea"/>
            </a:endParaRPr>
          </a:p>
        </p:txBody>
      </p:sp>
      <p:grpSp>
        <p:nvGrpSpPr>
          <p:cNvPr id="7" name="グループ化 6"/>
          <p:cNvGrpSpPr/>
          <p:nvPr/>
        </p:nvGrpSpPr>
        <p:grpSpPr>
          <a:xfrm>
            <a:off x="3467269" y="1895460"/>
            <a:ext cx="8527507" cy="4001094"/>
            <a:chOff x="4367820" y="1895460"/>
            <a:chExt cx="7183205" cy="4001094"/>
          </a:xfrm>
        </p:grpSpPr>
        <p:sp>
          <p:nvSpPr>
            <p:cNvPr id="5" name="正方形/長方形 4"/>
            <p:cNvSpPr/>
            <p:nvPr/>
          </p:nvSpPr>
          <p:spPr>
            <a:xfrm>
              <a:off x="4740518" y="1895460"/>
              <a:ext cx="6810507" cy="3677930"/>
            </a:xfrm>
            <a:prstGeom prst="rect">
              <a:avLst/>
            </a:prstGeom>
          </p:spPr>
          <p:txBody>
            <a:bodyPr wrap="square">
              <a:spAutoFit/>
            </a:bodyPr>
            <a:lstStyle/>
            <a:p>
              <a:r>
                <a:rPr lang="en-US" altLang="ja-JP" sz="1600" dirty="0"/>
                <a:t>“</a:t>
              </a:r>
              <a:r>
                <a:rPr lang="en-US" altLang="ja-JP" sz="1600" b="1" dirty="0"/>
                <a:t>Plants are attuned to one another’s strengths and weaknesses, elegantly giving and taking to attain exquisite balance. </a:t>
              </a:r>
              <a:r>
                <a:rPr lang="en-US" altLang="ja-JP" sz="1600" dirty="0"/>
                <a:t>A balance that can also be achieved in the simple beauty of a garden. In the complex society of ants. There’s grace in complexity, in actions cohering, in sum totals. </a:t>
              </a:r>
              <a:r>
                <a:rPr lang="en-US" altLang="ja-JP" sz="1600" b="1" dirty="0">
                  <a:solidFill>
                    <a:srgbClr val="FF0000"/>
                  </a:solidFill>
                </a:rPr>
                <a:t>We can find this in ourselves, in what we do alone, but also in what we enact together. Our own roots and systems interlace and tangle, grow into and away from one another and back again in a million subtle </a:t>
              </a:r>
              <a:r>
                <a:rPr lang="en-US" altLang="ja-JP" sz="1600" b="1" dirty="0" smtClean="0">
                  <a:solidFill>
                    <a:srgbClr val="FF0000"/>
                  </a:solidFill>
                </a:rPr>
                <a:t>moments</a:t>
              </a:r>
              <a:r>
                <a:rPr lang="en-US" altLang="ja-JP" sz="1600" dirty="0" smtClean="0"/>
                <a:t>.”</a:t>
              </a:r>
            </a:p>
            <a:p>
              <a:r>
                <a:rPr lang="en-US" altLang="ja-JP" sz="1600" dirty="0"/>
                <a:t/>
              </a:r>
              <a:br>
                <a:rPr lang="en-US" altLang="ja-JP" sz="1600" dirty="0"/>
              </a:br>
              <a:r>
                <a:rPr lang="ja-JP" altLang="en-US" sz="1500" b="1" dirty="0" smtClean="0"/>
                <a:t>植物には互いの強みと弱みがわかり、実に優雅に与え合い、受け取り合って、見事にバランスの取れた状態をつくり出す。</a:t>
              </a:r>
              <a:r>
                <a:rPr lang="ja-JP" altLang="en-US" sz="1500" dirty="0" smtClean="0"/>
                <a:t>菜園というシンプルな美しさのなかにもそのバランスを見いだすことができる。そして複雑なアリ社会のなかにも。複雑さのなかに、互いを結びつけ合う行動のなかに、すべてが一つになった全体のなかに、美しさがある。</a:t>
              </a:r>
              <a:r>
                <a:rPr lang="ja-JP" altLang="en-US" sz="1500" b="1" dirty="0" smtClean="0">
                  <a:solidFill>
                    <a:srgbClr val="FF0000"/>
                  </a:solidFill>
                </a:rPr>
                <a:t>これは私たち自身にも言えることだ ── 一人でする行動のなかにも、他者とともにする行動のなかにも。私たちの根や組織もまた、交じり合い、絡み合って、互いに近づいては離れ、そうしてそれを無数のさりげない瞬間に繰り返す。</a:t>
              </a:r>
              <a:endParaRPr lang="ja-JP" altLang="en-US" sz="1500" b="1" dirty="0">
                <a:solidFill>
                  <a:srgbClr val="FF0000"/>
                </a:solidFill>
              </a:endParaRPr>
            </a:p>
          </p:txBody>
        </p:sp>
        <p:sp>
          <p:nvSpPr>
            <p:cNvPr id="6" name="正方形/長方形 5"/>
            <p:cNvSpPr/>
            <p:nvPr/>
          </p:nvSpPr>
          <p:spPr>
            <a:xfrm>
              <a:off x="4367820" y="1895460"/>
              <a:ext cx="322730" cy="40010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028" name="Picture 4" descr="Suzanne Simard: Finding the Mother Tree - Lacuna Magazin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55689" y="1957550"/>
            <a:ext cx="3007781" cy="2713387"/>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p:cNvSpPr txBox="1"/>
          <p:nvPr/>
        </p:nvSpPr>
        <p:spPr>
          <a:xfrm>
            <a:off x="3826959" y="5573389"/>
            <a:ext cx="5772211" cy="323165"/>
          </a:xfrm>
          <a:prstGeom prst="rect">
            <a:avLst/>
          </a:prstGeom>
          <a:noFill/>
        </p:spPr>
        <p:txBody>
          <a:bodyPr wrap="square" rtlCol="0">
            <a:spAutoFit/>
          </a:bodyPr>
          <a:lstStyle/>
          <a:p>
            <a:r>
              <a:rPr kumimoji="1" lang="ja-JP" altLang="en-US" sz="1500" dirty="0" smtClean="0"/>
              <a:t>「マザーツリー 森に隠された「知性」をめぐる冒険」より</a:t>
            </a:r>
            <a:endParaRPr kumimoji="1" lang="ja-JP" altLang="en-US" sz="1500" dirty="0"/>
          </a:p>
        </p:txBody>
      </p:sp>
    </p:spTree>
    <p:extLst>
      <p:ext uri="{BB962C8B-B14F-4D97-AF65-F5344CB8AC3E}">
        <p14:creationId xmlns:p14="http://schemas.microsoft.com/office/powerpoint/2010/main" val="2830838695"/>
      </p:ext>
    </p:extLst>
  </p:cSld>
  <p:clrMapOvr>
    <a:masterClrMapping/>
  </p:clrMapOvr>
  <p:timing>
    <p:tnLst>
      <p:par>
        <p:cTn id="1" dur="indefinite" restart="never" nodeType="tmRoot"/>
      </p:par>
    </p:tnLst>
  </p:timing>
</p:sld>
</file>

<file path=ppt/theme/theme1.xml><?xml version="1.0" encoding="utf-8"?>
<a:theme xmlns:a="http://schemas.openxmlformats.org/drawingml/2006/main" name="ennote">
  <a:themeElements>
    <a:clrScheme name="黄緑">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ユーザー定義 2">
      <a:majorFont>
        <a:latin typeface="Meiryo UI"/>
        <a:ea typeface="メイリオ"/>
        <a:cs typeface=""/>
      </a:majorFont>
      <a:minorFont>
        <a:latin typeface="Meiryo UI"/>
        <a:ea typeface="メイリオ"/>
        <a:cs typeface=""/>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ennote" id="{4F3E1A45-5F6A-4E6F-B3E7-317FE4704AD8}" vid="{4A29B4F5-F5FF-4A51-A574-6BE69E4ED6F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6237961-2BA0-49D3-9838-9CBEE12E8322}"/>
</file>

<file path=customXml/itemProps2.xml><?xml version="1.0" encoding="utf-8"?>
<ds:datastoreItem xmlns:ds="http://schemas.openxmlformats.org/officeDocument/2006/customXml" ds:itemID="{63B3E196-69FD-40A7-B4AA-61BA339F0256}"/>
</file>

<file path=customXml/itemProps3.xml><?xml version="1.0" encoding="utf-8"?>
<ds:datastoreItem xmlns:ds="http://schemas.openxmlformats.org/officeDocument/2006/customXml" ds:itemID="{DBC9E87A-0E97-4236-8AF3-47D054546B9C}"/>
</file>

<file path=docProps/app.xml><?xml version="1.0" encoding="utf-8"?>
<Properties xmlns="http://schemas.openxmlformats.org/officeDocument/2006/extended-properties" xmlns:vt="http://schemas.openxmlformats.org/officeDocument/2006/docPropsVTypes">
  <Template>ennote</Template>
  <TotalTime>2888</TotalTime>
  <Words>629</Words>
  <Application>Microsoft Office PowerPoint</Application>
  <PresentationFormat>ワイド画面</PresentationFormat>
  <Paragraphs>109</Paragraphs>
  <Slides>14</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14</vt:i4>
      </vt:variant>
    </vt:vector>
  </HeadingPairs>
  <TitlesOfParts>
    <vt:vector size="22" baseType="lpstr">
      <vt:lpstr>HG丸ｺﾞｼｯｸM-PRO</vt:lpstr>
      <vt:lpstr>kawaii手書き文字</vt:lpstr>
      <vt:lpstr>Meiryo UI</vt:lpstr>
      <vt:lpstr>ＭＳ Ｐゴシック</vt:lpstr>
      <vt:lpstr>メイリオ</vt:lpstr>
      <vt:lpstr>Calibri</vt:lpstr>
      <vt:lpstr>Wingdings</vt:lpstr>
      <vt:lpstr>ennote</vt:lpstr>
      <vt:lpstr>こころの根っこを育てよう</vt:lpstr>
      <vt:lpstr>こころの中のばい菌</vt:lpstr>
      <vt:lpstr>ミクのおはなし①</vt:lpstr>
      <vt:lpstr>ミクのこころの中で起こっていること</vt:lpstr>
      <vt:lpstr>ミクのこころを想像しよう</vt:lpstr>
      <vt:lpstr>ミクのこころを想像しよう</vt:lpstr>
      <vt:lpstr>ミクのこころの森を作ろう</vt:lpstr>
      <vt:lpstr>共感きのこで森をつなげよう</vt:lpstr>
      <vt:lpstr>「マザーツリー」スザンヌ・シマード</vt:lpstr>
      <vt:lpstr>菌根菌ネットワーク</vt:lpstr>
      <vt:lpstr>菌根菌を育てること</vt:lpstr>
      <vt:lpstr>こころの森を味わおう</vt:lpstr>
      <vt:lpstr>ミクのおはなし②</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畠山 正文</dc:creator>
  <cp:lastModifiedBy>畠山 正文</cp:lastModifiedBy>
  <cp:revision>83</cp:revision>
  <dcterms:created xsi:type="dcterms:W3CDTF">2015-12-11T07:38:00Z</dcterms:created>
  <dcterms:modified xsi:type="dcterms:W3CDTF">2026-02-01T09:10:06Z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1041-10.8.0.5392</vt:lpwstr>
  </property>
  <property fmtid="{D5CDD505-2E9C-101B-9397-08002B2CF9AE}" pid="3" name="ContentTypeId">
    <vt:lpwstr>0x010100B3E7916579E48942A578B93BD249C02F</vt:lpwstr>
  </property>
</Properties>
</file>