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57" r:id="rId3"/>
    <p:sldId id="302" r:id="rId4"/>
    <p:sldId id="267" r:id="rId5"/>
    <p:sldId id="265" r:id="rId6"/>
    <p:sldId id="259" r:id="rId7"/>
    <p:sldId id="260" r:id="rId8"/>
    <p:sldId id="277" r:id="rId9"/>
    <p:sldId id="280" r:id="rId10"/>
    <p:sldId id="279" r:id="rId11"/>
    <p:sldId id="281" r:id="rId12"/>
    <p:sldId id="282" r:id="rId13"/>
    <p:sldId id="286" r:id="rId14"/>
    <p:sldId id="287" r:id="rId15"/>
    <p:sldId id="288" r:id="rId16"/>
    <p:sldId id="299" r:id="rId17"/>
    <p:sldId id="289" r:id="rId18"/>
    <p:sldId id="300" r:id="rId19"/>
    <p:sldId id="290" r:id="rId20"/>
    <p:sldId id="294" r:id="rId21"/>
    <p:sldId id="292" r:id="rId22"/>
    <p:sldId id="301" r:id="rId23"/>
    <p:sldId id="274" r:id="rId24"/>
    <p:sldId id="295" r:id="rId25"/>
    <p:sldId id="297" r:id="rId26"/>
    <p:sldId id="296" r:id="rId27"/>
    <p:sldId id="293"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6699"/>
    <a:srgbClr val="FF3399"/>
    <a:srgbClr val="FFCCFF"/>
    <a:srgbClr val="9DC3E6"/>
    <a:srgbClr val="FF99CC"/>
    <a:srgbClr val="0070C0"/>
    <a:srgbClr val="CC0066"/>
    <a:srgbClr val="F4B18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76225" autoAdjust="0"/>
  </p:normalViewPr>
  <p:slideViewPr>
    <p:cSldViewPr snapToGrid="0">
      <p:cViewPr varScale="1">
        <p:scale>
          <a:sx n="40" d="100"/>
          <a:sy n="40" d="100"/>
        </p:scale>
        <p:origin x="30" y="32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D16C4-E820-4214-8ADE-3D0567EFA411}" type="datetimeFigureOut">
              <a:rPr kumimoji="1" lang="ja-JP" altLang="en-US" smtClean="0"/>
              <a:t>2026/2/1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A715F-3325-4B2E-A23E-C2890079B2CE}" type="slidenum">
              <a:rPr kumimoji="1" lang="ja-JP" altLang="en-US" smtClean="0"/>
              <a:t>‹#›</a:t>
            </a:fld>
            <a:endParaRPr kumimoji="1" lang="ja-JP" altLang="en-US"/>
          </a:p>
        </p:txBody>
      </p:sp>
    </p:spTree>
    <p:extLst>
      <p:ext uri="{BB962C8B-B14F-4D97-AF65-F5344CB8AC3E}">
        <p14:creationId xmlns:p14="http://schemas.microsoft.com/office/powerpoint/2010/main" val="41485652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a:t>
            </a:fld>
            <a:endParaRPr kumimoji="1" lang="ja-JP" altLang="en-US"/>
          </a:p>
        </p:txBody>
      </p:sp>
    </p:spTree>
    <p:extLst>
      <p:ext uri="{BB962C8B-B14F-4D97-AF65-F5344CB8AC3E}">
        <p14:creationId xmlns:p14="http://schemas.microsoft.com/office/powerpoint/2010/main" val="3917032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12</a:t>
            </a:fld>
            <a:endParaRPr kumimoji="1" lang="ja-JP" altLang="en-US"/>
          </a:p>
        </p:txBody>
      </p:sp>
    </p:spTree>
    <p:extLst>
      <p:ext uri="{BB962C8B-B14F-4D97-AF65-F5344CB8AC3E}">
        <p14:creationId xmlns:p14="http://schemas.microsoft.com/office/powerpoint/2010/main" val="366386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13</a:t>
            </a:fld>
            <a:endParaRPr kumimoji="1" lang="ja-JP" altLang="en-US"/>
          </a:p>
        </p:txBody>
      </p:sp>
    </p:spTree>
    <p:extLst>
      <p:ext uri="{BB962C8B-B14F-4D97-AF65-F5344CB8AC3E}">
        <p14:creationId xmlns:p14="http://schemas.microsoft.com/office/powerpoint/2010/main" val="200076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14</a:t>
            </a:fld>
            <a:endParaRPr kumimoji="1" lang="ja-JP" altLang="en-US"/>
          </a:p>
        </p:txBody>
      </p:sp>
    </p:spTree>
    <p:extLst>
      <p:ext uri="{BB962C8B-B14F-4D97-AF65-F5344CB8AC3E}">
        <p14:creationId xmlns:p14="http://schemas.microsoft.com/office/powerpoint/2010/main" val="2278249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16</a:t>
            </a:fld>
            <a:endParaRPr kumimoji="1" lang="ja-JP" altLang="en-US"/>
          </a:p>
        </p:txBody>
      </p:sp>
    </p:spTree>
    <p:extLst>
      <p:ext uri="{BB962C8B-B14F-4D97-AF65-F5344CB8AC3E}">
        <p14:creationId xmlns:p14="http://schemas.microsoft.com/office/powerpoint/2010/main" val="649839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17</a:t>
            </a:fld>
            <a:endParaRPr kumimoji="1" lang="ja-JP" altLang="en-US"/>
          </a:p>
        </p:txBody>
      </p:sp>
    </p:spTree>
    <p:extLst>
      <p:ext uri="{BB962C8B-B14F-4D97-AF65-F5344CB8AC3E}">
        <p14:creationId xmlns:p14="http://schemas.microsoft.com/office/powerpoint/2010/main" val="3992753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18</a:t>
            </a:fld>
            <a:endParaRPr kumimoji="1" lang="ja-JP" altLang="en-US"/>
          </a:p>
        </p:txBody>
      </p:sp>
    </p:spTree>
    <p:extLst>
      <p:ext uri="{BB962C8B-B14F-4D97-AF65-F5344CB8AC3E}">
        <p14:creationId xmlns:p14="http://schemas.microsoft.com/office/powerpoint/2010/main" val="2940304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19</a:t>
            </a:fld>
            <a:endParaRPr kumimoji="1" lang="ja-JP" altLang="en-US"/>
          </a:p>
        </p:txBody>
      </p:sp>
    </p:spTree>
    <p:extLst>
      <p:ext uri="{BB962C8B-B14F-4D97-AF65-F5344CB8AC3E}">
        <p14:creationId xmlns:p14="http://schemas.microsoft.com/office/powerpoint/2010/main" val="1962762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20</a:t>
            </a:fld>
            <a:endParaRPr kumimoji="1" lang="ja-JP" altLang="en-US"/>
          </a:p>
        </p:txBody>
      </p:sp>
    </p:spTree>
    <p:extLst>
      <p:ext uri="{BB962C8B-B14F-4D97-AF65-F5344CB8AC3E}">
        <p14:creationId xmlns:p14="http://schemas.microsoft.com/office/powerpoint/2010/main" val="3656705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21</a:t>
            </a:fld>
            <a:endParaRPr kumimoji="1" lang="ja-JP" altLang="en-US"/>
          </a:p>
        </p:txBody>
      </p:sp>
    </p:spTree>
    <p:extLst>
      <p:ext uri="{BB962C8B-B14F-4D97-AF65-F5344CB8AC3E}">
        <p14:creationId xmlns:p14="http://schemas.microsoft.com/office/powerpoint/2010/main" val="3635471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22</a:t>
            </a:fld>
            <a:endParaRPr kumimoji="1" lang="ja-JP" altLang="en-US"/>
          </a:p>
        </p:txBody>
      </p:sp>
    </p:spTree>
    <p:extLst>
      <p:ext uri="{BB962C8B-B14F-4D97-AF65-F5344CB8AC3E}">
        <p14:creationId xmlns:p14="http://schemas.microsoft.com/office/powerpoint/2010/main" val="347437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a:t>
            </a:fld>
            <a:endParaRPr kumimoji="1" lang="ja-JP" altLang="en-US"/>
          </a:p>
        </p:txBody>
      </p:sp>
    </p:spTree>
    <p:extLst>
      <p:ext uri="{BB962C8B-B14F-4D97-AF65-F5344CB8AC3E}">
        <p14:creationId xmlns:p14="http://schemas.microsoft.com/office/powerpoint/2010/main" val="2786560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23</a:t>
            </a:fld>
            <a:endParaRPr kumimoji="1" lang="ja-JP" altLang="en-US"/>
          </a:p>
        </p:txBody>
      </p:sp>
    </p:spTree>
    <p:extLst>
      <p:ext uri="{BB962C8B-B14F-4D97-AF65-F5344CB8AC3E}">
        <p14:creationId xmlns:p14="http://schemas.microsoft.com/office/powerpoint/2010/main" val="1728750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24</a:t>
            </a:fld>
            <a:endParaRPr kumimoji="1" lang="ja-JP" altLang="en-US"/>
          </a:p>
        </p:txBody>
      </p:sp>
    </p:spTree>
    <p:extLst>
      <p:ext uri="{BB962C8B-B14F-4D97-AF65-F5344CB8AC3E}">
        <p14:creationId xmlns:p14="http://schemas.microsoft.com/office/powerpoint/2010/main" val="3266917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25</a:t>
            </a:fld>
            <a:endParaRPr kumimoji="1" lang="ja-JP" altLang="en-US"/>
          </a:p>
        </p:txBody>
      </p:sp>
    </p:spTree>
    <p:extLst>
      <p:ext uri="{BB962C8B-B14F-4D97-AF65-F5344CB8AC3E}">
        <p14:creationId xmlns:p14="http://schemas.microsoft.com/office/powerpoint/2010/main" val="2046787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26</a:t>
            </a:fld>
            <a:endParaRPr kumimoji="1" lang="ja-JP" altLang="en-US"/>
          </a:p>
        </p:txBody>
      </p:sp>
    </p:spTree>
    <p:extLst>
      <p:ext uri="{BB962C8B-B14F-4D97-AF65-F5344CB8AC3E}">
        <p14:creationId xmlns:p14="http://schemas.microsoft.com/office/powerpoint/2010/main" val="1786268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27</a:t>
            </a:fld>
            <a:endParaRPr kumimoji="1" lang="ja-JP" altLang="en-US"/>
          </a:p>
        </p:txBody>
      </p:sp>
    </p:spTree>
    <p:extLst>
      <p:ext uri="{BB962C8B-B14F-4D97-AF65-F5344CB8AC3E}">
        <p14:creationId xmlns:p14="http://schemas.microsoft.com/office/powerpoint/2010/main" val="366102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3</a:t>
            </a:fld>
            <a:endParaRPr kumimoji="1" lang="ja-JP" altLang="en-US"/>
          </a:p>
        </p:txBody>
      </p:sp>
    </p:spTree>
    <p:extLst>
      <p:ext uri="{BB962C8B-B14F-4D97-AF65-F5344CB8AC3E}">
        <p14:creationId xmlns:p14="http://schemas.microsoft.com/office/powerpoint/2010/main" val="357859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4</a:t>
            </a:fld>
            <a:endParaRPr kumimoji="1" lang="ja-JP" altLang="en-US"/>
          </a:p>
        </p:txBody>
      </p:sp>
    </p:spTree>
    <p:extLst>
      <p:ext uri="{BB962C8B-B14F-4D97-AF65-F5344CB8AC3E}">
        <p14:creationId xmlns:p14="http://schemas.microsoft.com/office/powerpoint/2010/main" val="2199865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5</a:t>
            </a:fld>
            <a:endParaRPr kumimoji="1" lang="ja-JP" altLang="en-US"/>
          </a:p>
        </p:txBody>
      </p:sp>
    </p:spTree>
    <p:extLst>
      <p:ext uri="{BB962C8B-B14F-4D97-AF65-F5344CB8AC3E}">
        <p14:creationId xmlns:p14="http://schemas.microsoft.com/office/powerpoint/2010/main" val="421248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6</a:t>
            </a:fld>
            <a:endParaRPr kumimoji="1" lang="ja-JP" altLang="en-US"/>
          </a:p>
        </p:txBody>
      </p:sp>
    </p:spTree>
    <p:extLst>
      <p:ext uri="{BB962C8B-B14F-4D97-AF65-F5344CB8AC3E}">
        <p14:creationId xmlns:p14="http://schemas.microsoft.com/office/powerpoint/2010/main" val="436298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7</a:t>
            </a:fld>
            <a:endParaRPr kumimoji="1" lang="ja-JP" altLang="en-US"/>
          </a:p>
        </p:txBody>
      </p:sp>
    </p:spTree>
    <p:extLst>
      <p:ext uri="{BB962C8B-B14F-4D97-AF65-F5344CB8AC3E}">
        <p14:creationId xmlns:p14="http://schemas.microsoft.com/office/powerpoint/2010/main" val="144696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8</a:t>
            </a:fld>
            <a:endParaRPr kumimoji="1" lang="ja-JP" altLang="en-US"/>
          </a:p>
        </p:txBody>
      </p:sp>
    </p:spTree>
    <p:extLst>
      <p:ext uri="{BB962C8B-B14F-4D97-AF65-F5344CB8AC3E}">
        <p14:creationId xmlns:p14="http://schemas.microsoft.com/office/powerpoint/2010/main" val="258020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10</a:t>
            </a:fld>
            <a:endParaRPr kumimoji="1" lang="ja-JP" altLang="en-US"/>
          </a:p>
        </p:txBody>
      </p:sp>
    </p:spTree>
    <p:extLst>
      <p:ext uri="{BB962C8B-B14F-4D97-AF65-F5344CB8AC3E}">
        <p14:creationId xmlns:p14="http://schemas.microsoft.com/office/powerpoint/2010/main" val="4053736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B93E510-BA2D-4CC5-97CE-D65960C7BD17}" type="datetime1">
              <a:rPr kumimoji="1" lang="ja-JP" altLang="en-US" smtClean="0"/>
              <a:t>2026/2/1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pic>
        <p:nvPicPr>
          <p:cNvPr id="8" name="図 7"/>
          <p:cNvPicPr>
            <a:picLocks/>
          </p:cNvPicPr>
          <p:nvPr userDrawn="1"/>
        </p:nvPicPr>
        <p:blipFill rotWithShape="1">
          <a:blip r:embed="rId2"/>
          <a:srcRect l="16597" r="16597" b="52401"/>
          <a:stretch/>
        </p:blipFill>
        <p:spPr>
          <a:xfrm>
            <a:off x="0" y="5784848"/>
            <a:ext cx="12240000" cy="1080000"/>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55260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3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4847" y="5038688"/>
            <a:ext cx="759149" cy="12240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85696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4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4" name="図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81382" y="4828625"/>
            <a:ext cx="890784" cy="1388576"/>
          </a:xfrm>
          <a:prstGeom prst="rect">
            <a:avLst/>
          </a:prstGeom>
          <a:effectLst/>
        </p:spPr>
      </p:pic>
    </p:spTree>
    <p:extLst>
      <p:ext uri="{BB962C8B-B14F-4D97-AF65-F5344CB8AC3E}">
        <p14:creationId xmlns:p14="http://schemas.microsoft.com/office/powerpoint/2010/main" val="325793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42D3E94-6336-4F27-BD18-95015D019BB0}" type="datetime1">
              <a:rPr kumimoji="1" lang="ja-JP" altLang="en-US" smtClean="0"/>
              <a:t>2026/2/1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1225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36CFB32-8323-4122-BDA6-60355A86B149}" type="datetime1">
              <a:rPr kumimoji="1" lang="ja-JP" altLang="en-US" smtClean="0"/>
              <a:t>2026/2/1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4358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59631AD-A0AD-451B-9AE5-0F76A0A14E3D}" type="datetime1">
              <a:rPr kumimoji="1" lang="ja-JP" altLang="en-US" smtClean="0"/>
              <a:t>2026/2/1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08147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26D2FE-CFE8-452B-873A-9C8FFA568B40}" type="datetime1">
              <a:rPr kumimoji="1" lang="ja-JP" altLang="en-US" smtClean="0"/>
              <a:t>2026/2/1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1172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FE5ABC-C453-4B45-A4EA-D775B4DBCB09}" type="datetime1">
              <a:rPr kumimoji="1" lang="ja-JP" altLang="en-US" smtClean="0"/>
              <a:t>2026/2/1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414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C12755-D298-4778-AB8E-38A582C823CE}" type="datetime1">
              <a:rPr kumimoji="1" lang="ja-JP" altLang="en-US" smtClean="0"/>
              <a:t>2026/2/1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5423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119C638-A98C-40C1-B027-3B6DA065B4D1}" type="datetime1">
              <a:rPr kumimoji="1" lang="ja-JP" altLang="en-US" smtClean="0"/>
              <a:t>2026/2/1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2445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C5ED79C-30D4-47D3-BC37-2AAC78B797A7}" type="datetime1">
              <a:rPr kumimoji="1" lang="ja-JP" altLang="en-US" smtClean="0"/>
              <a:t>2026/2/1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536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66ADB5F-0FCD-4F10-AEA5-F3DE08FFACEB}" type="datetime1">
              <a:rPr kumimoji="1" lang="ja-JP" altLang="en-US" smtClean="0"/>
              <a:t>2026/2/1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67381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8" name="図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06907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9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45579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5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5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38515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6362" y="5074920"/>
            <a:ext cx="632880"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62413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99135-B769-4647-90A5-E64CCFD7F9AE}" type="datetime1">
              <a:rPr kumimoji="1" lang="ja-JP" altLang="en-US" smtClean="0"/>
              <a:t>2026/2/1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4054396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4" r:id="rId8"/>
    <p:sldLayoutId id="2147483661" r:id="rId9"/>
    <p:sldLayoutId id="2147483662" r:id="rId10"/>
    <p:sldLayoutId id="2147483663" r:id="rId11"/>
    <p:sldLayoutId id="2147483655" r:id="rId12"/>
    <p:sldLayoutId id="2147483656" r:id="rId13"/>
    <p:sldLayoutId id="2147483657" r:id="rId14"/>
    <p:sldLayoutId id="2147483658" r:id="rId15"/>
    <p:sldLayoutId id="2147483659"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465270"/>
            <a:ext cx="9144000" cy="2387600"/>
          </a:xfrm>
        </p:spPr>
        <p:txBody>
          <a:bodyPr>
            <a:normAutofit/>
          </a:bodyPr>
          <a:lstStyle/>
          <a:p>
            <a:r>
              <a:rPr kumimoji="1" lang="ja-JP" altLang="en-US" dirty="0" smtClean="0"/>
              <a:t>子どもの</a:t>
            </a:r>
            <a:r>
              <a:rPr lang="en-US" altLang="ja-JP" dirty="0" smtClean="0"/>
              <a:t>SOS</a:t>
            </a:r>
            <a:r>
              <a:rPr lang="ja-JP" altLang="en-US" dirty="0" smtClean="0"/>
              <a:t>に向き合う</a:t>
            </a:r>
            <a:r>
              <a:rPr kumimoji="1" lang="en-US" altLang="ja-JP" dirty="0" smtClean="0"/>
              <a:t/>
            </a:r>
            <a:br>
              <a:rPr kumimoji="1" lang="en-US" altLang="ja-JP" dirty="0" smtClean="0"/>
            </a:br>
            <a:r>
              <a:rPr kumimoji="1" lang="ja-JP" altLang="en-US" sz="4000" dirty="0" smtClean="0"/>
              <a:t>～</a:t>
            </a:r>
            <a:r>
              <a:rPr lang="ja-JP" altLang="en-US" sz="4000" dirty="0" smtClean="0"/>
              <a:t>存在の自己肯定 と だけどの愛～</a:t>
            </a:r>
            <a:endParaRPr kumimoji="1" lang="ja-JP" altLang="en-US" dirty="0"/>
          </a:p>
        </p:txBody>
      </p:sp>
      <p:sp>
        <p:nvSpPr>
          <p:cNvPr id="3" name="サブタイトル 2"/>
          <p:cNvSpPr>
            <a:spLocks noGrp="1"/>
          </p:cNvSpPr>
          <p:nvPr>
            <p:ph type="subTitle" idx="1"/>
          </p:nvPr>
        </p:nvSpPr>
        <p:spPr>
          <a:xfrm>
            <a:off x="1524000" y="4182035"/>
            <a:ext cx="9144000" cy="1196788"/>
          </a:xfrm>
        </p:spPr>
        <p:txBody>
          <a:bodyPr/>
          <a:lstStyle/>
          <a:p>
            <a:r>
              <a:rPr kumimoji="1" lang="ja-JP" altLang="en-US" sz="4000" dirty="0" smtClean="0"/>
              <a:t>群馬県教育委員会</a:t>
            </a:r>
            <a:endParaRPr kumimoji="1" lang="ja-JP" altLang="en-US" dirty="0"/>
          </a:p>
        </p:txBody>
      </p:sp>
      <p:sp>
        <p:nvSpPr>
          <p:cNvPr id="4" name="テキスト ボックス 3"/>
          <p:cNvSpPr txBox="1"/>
          <p:nvPr/>
        </p:nvSpPr>
        <p:spPr>
          <a:xfrm>
            <a:off x="739588" y="672353"/>
            <a:ext cx="5190565" cy="584775"/>
          </a:xfrm>
          <a:prstGeom prst="rect">
            <a:avLst/>
          </a:prstGeom>
          <a:noFill/>
        </p:spPr>
        <p:txBody>
          <a:bodyPr wrap="square" rtlCol="0">
            <a:spAutoFit/>
          </a:bodyPr>
          <a:lstStyle/>
          <a:p>
            <a:r>
              <a:rPr lang="ja-JP" altLang="en-US" sz="3200" dirty="0"/>
              <a:t>保護者</a:t>
            </a:r>
            <a:r>
              <a:rPr kumimoji="1" lang="ja-JP" altLang="en-US" sz="3200" dirty="0" smtClean="0"/>
              <a:t>向けプログラム</a:t>
            </a:r>
            <a:endParaRPr kumimoji="1" lang="ja-JP" altLang="en-US" sz="3200" dirty="0"/>
          </a:p>
        </p:txBody>
      </p:sp>
    </p:spTree>
    <p:extLst>
      <p:ext uri="{BB962C8B-B14F-4D97-AF65-F5344CB8AC3E}">
        <p14:creationId xmlns:p14="http://schemas.microsoft.com/office/powerpoint/2010/main" val="180596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41494" y="1008529"/>
            <a:ext cx="7598760" cy="5526741"/>
          </a:xfrm>
          <a:prstGeom prst="roundRect">
            <a:avLst>
              <a:gd name="adj" fmla="val 9883"/>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5539242" y="1724025"/>
            <a:ext cx="1057275" cy="2081213"/>
          </a:xfrm>
          <a:custGeom>
            <a:avLst/>
            <a:gdLst>
              <a:gd name="connsiteX0" fmla="*/ 523875 w 1057275"/>
              <a:gd name="connsiteY0" fmla="*/ 0 h 2081213"/>
              <a:gd name="connsiteX1" fmla="*/ 500062 w 1057275"/>
              <a:gd name="connsiteY1" fmla="*/ 14288 h 2081213"/>
              <a:gd name="connsiteX2" fmla="*/ 476250 w 1057275"/>
              <a:gd name="connsiteY2" fmla="*/ 52388 h 2081213"/>
              <a:gd name="connsiteX3" fmla="*/ 452437 w 1057275"/>
              <a:gd name="connsiteY3" fmla="*/ 95250 h 2081213"/>
              <a:gd name="connsiteX4" fmla="*/ 438150 w 1057275"/>
              <a:gd name="connsiteY4" fmla="*/ 109538 h 2081213"/>
              <a:gd name="connsiteX5" fmla="*/ 428625 w 1057275"/>
              <a:gd name="connsiteY5" fmla="*/ 123825 h 2081213"/>
              <a:gd name="connsiteX6" fmla="*/ 400050 w 1057275"/>
              <a:gd name="connsiteY6" fmla="*/ 147638 h 2081213"/>
              <a:gd name="connsiteX7" fmla="*/ 390525 w 1057275"/>
              <a:gd name="connsiteY7" fmla="*/ 161925 h 2081213"/>
              <a:gd name="connsiteX8" fmla="*/ 361950 w 1057275"/>
              <a:gd name="connsiteY8" fmla="*/ 180975 h 2081213"/>
              <a:gd name="connsiteX9" fmla="*/ 338137 w 1057275"/>
              <a:gd name="connsiteY9" fmla="*/ 209550 h 2081213"/>
              <a:gd name="connsiteX10" fmla="*/ 309562 w 1057275"/>
              <a:gd name="connsiteY10" fmla="*/ 252413 h 2081213"/>
              <a:gd name="connsiteX11" fmla="*/ 300037 w 1057275"/>
              <a:gd name="connsiteY11" fmla="*/ 266700 h 2081213"/>
              <a:gd name="connsiteX12" fmla="*/ 290512 w 1057275"/>
              <a:gd name="connsiteY12" fmla="*/ 280988 h 2081213"/>
              <a:gd name="connsiteX13" fmla="*/ 276225 w 1057275"/>
              <a:gd name="connsiteY13" fmla="*/ 323850 h 2081213"/>
              <a:gd name="connsiteX14" fmla="*/ 271462 w 1057275"/>
              <a:gd name="connsiteY14" fmla="*/ 338138 h 2081213"/>
              <a:gd name="connsiteX15" fmla="*/ 261937 w 1057275"/>
              <a:gd name="connsiteY15" fmla="*/ 352425 h 2081213"/>
              <a:gd name="connsiteX16" fmla="*/ 242887 w 1057275"/>
              <a:gd name="connsiteY16" fmla="*/ 381000 h 2081213"/>
              <a:gd name="connsiteX17" fmla="*/ 223837 w 1057275"/>
              <a:gd name="connsiteY17" fmla="*/ 409575 h 2081213"/>
              <a:gd name="connsiteX18" fmla="*/ 219075 w 1057275"/>
              <a:gd name="connsiteY18" fmla="*/ 423863 h 2081213"/>
              <a:gd name="connsiteX19" fmla="*/ 190500 w 1057275"/>
              <a:gd name="connsiteY19" fmla="*/ 466725 h 2081213"/>
              <a:gd name="connsiteX20" fmla="*/ 180975 w 1057275"/>
              <a:gd name="connsiteY20" fmla="*/ 481013 h 2081213"/>
              <a:gd name="connsiteX21" fmla="*/ 166687 w 1057275"/>
              <a:gd name="connsiteY21" fmla="*/ 509588 h 2081213"/>
              <a:gd name="connsiteX22" fmla="*/ 161925 w 1057275"/>
              <a:gd name="connsiteY22" fmla="*/ 523875 h 2081213"/>
              <a:gd name="connsiteX23" fmla="*/ 157162 w 1057275"/>
              <a:gd name="connsiteY23" fmla="*/ 552450 h 2081213"/>
              <a:gd name="connsiteX24" fmla="*/ 147637 w 1057275"/>
              <a:gd name="connsiteY24" fmla="*/ 566738 h 2081213"/>
              <a:gd name="connsiteX25" fmla="*/ 128587 w 1057275"/>
              <a:gd name="connsiteY25" fmla="*/ 609600 h 2081213"/>
              <a:gd name="connsiteX26" fmla="*/ 100012 w 1057275"/>
              <a:gd name="connsiteY26" fmla="*/ 666750 h 2081213"/>
              <a:gd name="connsiteX27" fmla="*/ 90487 w 1057275"/>
              <a:gd name="connsiteY27" fmla="*/ 681038 h 2081213"/>
              <a:gd name="connsiteX28" fmla="*/ 76200 w 1057275"/>
              <a:gd name="connsiteY28" fmla="*/ 747713 h 2081213"/>
              <a:gd name="connsiteX29" fmla="*/ 66675 w 1057275"/>
              <a:gd name="connsiteY29" fmla="*/ 785813 h 2081213"/>
              <a:gd name="connsiteX30" fmla="*/ 61912 w 1057275"/>
              <a:gd name="connsiteY30" fmla="*/ 804863 h 2081213"/>
              <a:gd name="connsiteX31" fmla="*/ 52387 w 1057275"/>
              <a:gd name="connsiteY31" fmla="*/ 871538 h 2081213"/>
              <a:gd name="connsiteX32" fmla="*/ 42862 w 1057275"/>
              <a:gd name="connsiteY32" fmla="*/ 900113 h 2081213"/>
              <a:gd name="connsiteX33" fmla="*/ 33337 w 1057275"/>
              <a:gd name="connsiteY33" fmla="*/ 981075 h 2081213"/>
              <a:gd name="connsiteX34" fmla="*/ 23812 w 1057275"/>
              <a:gd name="connsiteY34" fmla="*/ 1009650 h 2081213"/>
              <a:gd name="connsiteX35" fmla="*/ 9525 w 1057275"/>
              <a:gd name="connsiteY35" fmla="*/ 1052513 h 2081213"/>
              <a:gd name="connsiteX36" fmla="*/ 4762 w 1057275"/>
              <a:gd name="connsiteY36" fmla="*/ 1066800 h 2081213"/>
              <a:gd name="connsiteX37" fmla="*/ 0 w 1057275"/>
              <a:gd name="connsiteY37" fmla="*/ 1085850 h 2081213"/>
              <a:gd name="connsiteX38" fmla="*/ 9525 w 1057275"/>
              <a:gd name="connsiteY38" fmla="*/ 1228725 h 2081213"/>
              <a:gd name="connsiteX39" fmla="*/ 14287 w 1057275"/>
              <a:gd name="connsiteY39" fmla="*/ 1452563 h 2081213"/>
              <a:gd name="connsiteX40" fmla="*/ 23812 w 1057275"/>
              <a:gd name="connsiteY40" fmla="*/ 1490663 h 2081213"/>
              <a:gd name="connsiteX41" fmla="*/ 28575 w 1057275"/>
              <a:gd name="connsiteY41" fmla="*/ 1585913 h 2081213"/>
              <a:gd name="connsiteX42" fmla="*/ 33337 w 1057275"/>
              <a:gd name="connsiteY42" fmla="*/ 1600200 h 2081213"/>
              <a:gd name="connsiteX43" fmla="*/ 42862 w 1057275"/>
              <a:gd name="connsiteY43" fmla="*/ 1614488 h 2081213"/>
              <a:gd name="connsiteX44" fmla="*/ 52387 w 1057275"/>
              <a:gd name="connsiteY44" fmla="*/ 1695450 h 2081213"/>
              <a:gd name="connsiteX45" fmla="*/ 61912 w 1057275"/>
              <a:gd name="connsiteY45" fmla="*/ 1724025 h 2081213"/>
              <a:gd name="connsiteX46" fmla="*/ 71437 w 1057275"/>
              <a:gd name="connsiteY46" fmla="*/ 1738313 h 2081213"/>
              <a:gd name="connsiteX47" fmla="*/ 80962 w 1057275"/>
              <a:gd name="connsiteY47" fmla="*/ 1766888 h 2081213"/>
              <a:gd name="connsiteX48" fmla="*/ 85725 w 1057275"/>
              <a:gd name="connsiteY48" fmla="*/ 1781175 h 2081213"/>
              <a:gd name="connsiteX49" fmla="*/ 95250 w 1057275"/>
              <a:gd name="connsiteY49" fmla="*/ 1795463 h 2081213"/>
              <a:gd name="connsiteX50" fmla="*/ 123825 w 1057275"/>
              <a:gd name="connsiteY50" fmla="*/ 1852613 h 2081213"/>
              <a:gd name="connsiteX51" fmla="*/ 133350 w 1057275"/>
              <a:gd name="connsiteY51" fmla="*/ 1866900 h 2081213"/>
              <a:gd name="connsiteX52" fmla="*/ 152400 w 1057275"/>
              <a:gd name="connsiteY52" fmla="*/ 1909763 h 2081213"/>
              <a:gd name="connsiteX53" fmla="*/ 157162 w 1057275"/>
              <a:gd name="connsiteY53" fmla="*/ 1962150 h 2081213"/>
              <a:gd name="connsiteX54" fmla="*/ 161925 w 1057275"/>
              <a:gd name="connsiteY54" fmla="*/ 1981200 h 2081213"/>
              <a:gd name="connsiteX55" fmla="*/ 176212 w 1057275"/>
              <a:gd name="connsiteY55" fmla="*/ 2024063 h 2081213"/>
              <a:gd name="connsiteX56" fmla="*/ 185737 w 1057275"/>
              <a:gd name="connsiteY56" fmla="*/ 2052638 h 2081213"/>
              <a:gd name="connsiteX57" fmla="*/ 190500 w 1057275"/>
              <a:gd name="connsiteY57" fmla="*/ 2066925 h 2081213"/>
              <a:gd name="connsiteX58" fmla="*/ 200025 w 1057275"/>
              <a:gd name="connsiteY58" fmla="*/ 2081213 h 2081213"/>
              <a:gd name="connsiteX59" fmla="*/ 257175 w 1057275"/>
              <a:gd name="connsiteY59" fmla="*/ 2076450 h 2081213"/>
              <a:gd name="connsiteX60" fmla="*/ 271462 w 1057275"/>
              <a:gd name="connsiteY60" fmla="*/ 2066925 h 2081213"/>
              <a:gd name="connsiteX61" fmla="*/ 285750 w 1057275"/>
              <a:gd name="connsiteY61" fmla="*/ 2062163 h 2081213"/>
              <a:gd name="connsiteX62" fmla="*/ 338137 w 1057275"/>
              <a:gd name="connsiteY62" fmla="*/ 2057400 h 2081213"/>
              <a:gd name="connsiteX63" fmla="*/ 352425 w 1057275"/>
              <a:gd name="connsiteY63" fmla="*/ 2047875 h 2081213"/>
              <a:gd name="connsiteX64" fmla="*/ 414337 w 1057275"/>
              <a:gd name="connsiteY64" fmla="*/ 2038350 h 2081213"/>
              <a:gd name="connsiteX65" fmla="*/ 533400 w 1057275"/>
              <a:gd name="connsiteY65" fmla="*/ 2014538 h 2081213"/>
              <a:gd name="connsiteX66" fmla="*/ 704850 w 1057275"/>
              <a:gd name="connsiteY66" fmla="*/ 2019300 h 2081213"/>
              <a:gd name="connsiteX67" fmla="*/ 752475 w 1057275"/>
              <a:gd name="connsiteY67" fmla="*/ 2033588 h 2081213"/>
              <a:gd name="connsiteX68" fmla="*/ 781050 w 1057275"/>
              <a:gd name="connsiteY68" fmla="*/ 2043113 h 2081213"/>
              <a:gd name="connsiteX69" fmla="*/ 795337 w 1057275"/>
              <a:gd name="connsiteY69" fmla="*/ 2052638 h 2081213"/>
              <a:gd name="connsiteX70" fmla="*/ 828675 w 1057275"/>
              <a:gd name="connsiteY70" fmla="*/ 2057400 h 2081213"/>
              <a:gd name="connsiteX71" fmla="*/ 866775 w 1057275"/>
              <a:gd name="connsiteY71" fmla="*/ 2052638 h 2081213"/>
              <a:gd name="connsiteX72" fmla="*/ 881062 w 1057275"/>
              <a:gd name="connsiteY72" fmla="*/ 2043113 h 2081213"/>
              <a:gd name="connsiteX73" fmla="*/ 890587 w 1057275"/>
              <a:gd name="connsiteY73" fmla="*/ 2009775 h 2081213"/>
              <a:gd name="connsiteX74" fmla="*/ 900112 w 1057275"/>
              <a:gd name="connsiteY74" fmla="*/ 1981200 h 2081213"/>
              <a:gd name="connsiteX75" fmla="*/ 904875 w 1057275"/>
              <a:gd name="connsiteY75" fmla="*/ 1966913 h 2081213"/>
              <a:gd name="connsiteX76" fmla="*/ 914400 w 1057275"/>
              <a:gd name="connsiteY76" fmla="*/ 1952625 h 2081213"/>
              <a:gd name="connsiteX77" fmla="*/ 919162 w 1057275"/>
              <a:gd name="connsiteY77" fmla="*/ 1938338 h 2081213"/>
              <a:gd name="connsiteX78" fmla="*/ 938212 w 1057275"/>
              <a:gd name="connsiteY78" fmla="*/ 1909763 h 2081213"/>
              <a:gd name="connsiteX79" fmla="*/ 947737 w 1057275"/>
              <a:gd name="connsiteY79" fmla="*/ 1876425 h 2081213"/>
              <a:gd name="connsiteX80" fmla="*/ 962025 w 1057275"/>
              <a:gd name="connsiteY80" fmla="*/ 1847850 h 2081213"/>
              <a:gd name="connsiteX81" fmla="*/ 971550 w 1057275"/>
              <a:gd name="connsiteY81" fmla="*/ 1809750 h 2081213"/>
              <a:gd name="connsiteX82" fmla="*/ 981075 w 1057275"/>
              <a:gd name="connsiteY82" fmla="*/ 1781175 h 2081213"/>
              <a:gd name="connsiteX83" fmla="*/ 985837 w 1057275"/>
              <a:gd name="connsiteY83" fmla="*/ 1766888 h 2081213"/>
              <a:gd name="connsiteX84" fmla="*/ 995362 w 1057275"/>
              <a:gd name="connsiteY84" fmla="*/ 1724025 h 2081213"/>
              <a:gd name="connsiteX85" fmla="*/ 1000125 w 1057275"/>
              <a:gd name="connsiteY85" fmla="*/ 1709738 h 2081213"/>
              <a:gd name="connsiteX86" fmla="*/ 1009650 w 1057275"/>
              <a:gd name="connsiteY86" fmla="*/ 1643063 h 2081213"/>
              <a:gd name="connsiteX87" fmla="*/ 1019175 w 1057275"/>
              <a:gd name="connsiteY87" fmla="*/ 1628775 h 2081213"/>
              <a:gd name="connsiteX88" fmla="*/ 1028700 w 1057275"/>
              <a:gd name="connsiteY88" fmla="*/ 1600200 h 2081213"/>
              <a:gd name="connsiteX89" fmla="*/ 1033462 w 1057275"/>
              <a:gd name="connsiteY89" fmla="*/ 1585913 h 2081213"/>
              <a:gd name="connsiteX90" fmla="*/ 1038225 w 1057275"/>
              <a:gd name="connsiteY90" fmla="*/ 1562100 h 2081213"/>
              <a:gd name="connsiteX91" fmla="*/ 1042987 w 1057275"/>
              <a:gd name="connsiteY91" fmla="*/ 1500188 h 2081213"/>
              <a:gd name="connsiteX92" fmla="*/ 1047750 w 1057275"/>
              <a:gd name="connsiteY92" fmla="*/ 1428750 h 2081213"/>
              <a:gd name="connsiteX93" fmla="*/ 1057275 w 1057275"/>
              <a:gd name="connsiteY93" fmla="*/ 1395413 h 2081213"/>
              <a:gd name="connsiteX94" fmla="*/ 1052512 w 1057275"/>
              <a:gd name="connsiteY94" fmla="*/ 995363 h 2081213"/>
              <a:gd name="connsiteX95" fmla="*/ 1047750 w 1057275"/>
              <a:gd name="connsiteY95" fmla="*/ 981075 h 2081213"/>
              <a:gd name="connsiteX96" fmla="*/ 1028700 w 1057275"/>
              <a:gd name="connsiteY96" fmla="*/ 952500 h 2081213"/>
              <a:gd name="connsiteX97" fmla="*/ 1009650 w 1057275"/>
              <a:gd name="connsiteY97" fmla="*/ 909638 h 2081213"/>
              <a:gd name="connsiteX98" fmla="*/ 1000125 w 1057275"/>
              <a:gd name="connsiteY98" fmla="*/ 747713 h 2081213"/>
              <a:gd name="connsiteX99" fmla="*/ 995362 w 1057275"/>
              <a:gd name="connsiteY99" fmla="*/ 733425 h 2081213"/>
              <a:gd name="connsiteX100" fmla="*/ 985837 w 1057275"/>
              <a:gd name="connsiteY100" fmla="*/ 719138 h 2081213"/>
              <a:gd name="connsiteX101" fmla="*/ 976312 w 1057275"/>
              <a:gd name="connsiteY101" fmla="*/ 671513 h 2081213"/>
              <a:gd name="connsiteX102" fmla="*/ 966787 w 1057275"/>
              <a:gd name="connsiteY102" fmla="*/ 642938 h 2081213"/>
              <a:gd name="connsiteX103" fmla="*/ 957262 w 1057275"/>
              <a:gd name="connsiteY103" fmla="*/ 614363 h 2081213"/>
              <a:gd name="connsiteX104" fmla="*/ 947737 w 1057275"/>
              <a:gd name="connsiteY104" fmla="*/ 600075 h 2081213"/>
              <a:gd name="connsiteX105" fmla="*/ 942975 w 1057275"/>
              <a:gd name="connsiteY105" fmla="*/ 585788 h 2081213"/>
              <a:gd name="connsiteX106" fmla="*/ 923925 w 1057275"/>
              <a:gd name="connsiteY106" fmla="*/ 557213 h 2081213"/>
              <a:gd name="connsiteX107" fmla="*/ 909637 w 1057275"/>
              <a:gd name="connsiteY107" fmla="*/ 528638 h 2081213"/>
              <a:gd name="connsiteX108" fmla="*/ 890587 w 1057275"/>
              <a:gd name="connsiteY108" fmla="*/ 500063 h 2081213"/>
              <a:gd name="connsiteX109" fmla="*/ 885825 w 1057275"/>
              <a:gd name="connsiteY109" fmla="*/ 485775 h 2081213"/>
              <a:gd name="connsiteX110" fmla="*/ 871537 w 1057275"/>
              <a:gd name="connsiteY110" fmla="*/ 471488 h 2081213"/>
              <a:gd name="connsiteX111" fmla="*/ 852487 w 1057275"/>
              <a:gd name="connsiteY111" fmla="*/ 442913 h 2081213"/>
              <a:gd name="connsiteX112" fmla="*/ 833437 w 1057275"/>
              <a:gd name="connsiteY112" fmla="*/ 400050 h 2081213"/>
              <a:gd name="connsiteX113" fmla="*/ 814387 w 1057275"/>
              <a:gd name="connsiteY113" fmla="*/ 357188 h 2081213"/>
              <a:gd name="connsiteX114" fmla="*/ 795337 w 1057275"/>
              <a:gd name="connsiteY114" fmla="*/ 333375 h 2081213"/>
              <a:gd name="connsiteX115" fmla="*/ 790575 w 1057275"/>
              <a:gd name="connsiteY115" fmla="*/ 314325 h 2081213"/>
              <a:gd name="connsiteX116" fmla="*/ 785812 w 1057275"/>
              <a:gd name="connsiteY116" fmla="*/ 300038 h 2081213"/>
              <a:gd name="connsiteX117" fmla="*/ 766762 w 1057275"/>
              <a:gd name="connsiteY117" fmla="*/ 271463 h 2081213"/>
              <a:gd name="connsiteX118" fmla="*/ 747712 w 1057275"/>
              <a:gd name="connsiteY118" fmla="*/ 242888 h 2081213"/>
              <a:gd name="connsiteX119" fmla="*/ 738187 w 1057275"/>
              <a:gd name="connsiteY119" fmla="*/ 228600 h 2081213"/>
              <a:gd name="connsiteX120" fmla="*/ 733425 w 1057275"/>
              <a:gd name="connsiteY120" fmla="*/ 214313 h 2081213"/>
              <a:gd name="connsiteX121" fmla="*/ 695325 w 1057275"/>
              <a:gd name="connsiteY121" fmla="*/ 171450 h 2081213"/>
              <a:gd name="connsiteX122" fmla="*/ 681037 w 1057275"/>
              <a:gd name="connsiteY122" fmla="*/ 157163 h 2081213"/>
              <a:gd name="connsiteX123" fmla="*/ 671512 w 1057275"/>
              <a:gd name="connsiteY123" fmla="*/ 142875 h 2081213"/>
              <a:gd name="connsiteX124" fmla="*/ 657225 w 1057275"/>
              <a:gd name="connsiteY124" fmla="*/ 138113 h 2081213"/>
              <a:gd name="connsiteX125" fmla="*/ 638175 w 1057275"/>
              <a:gd name="connsiteY125" fmla="*/ 119063 h 2081213"/>
              <a:gd name="connsiteX126" fmla="*/ 619125 w 1057275"/>
              <a:gd name="connsiteY126" fmla="*/ 90488 h 2081213"/>
              <a:gd name="connsiteX127" fmla="*/ 604837 w 1057275"/>
              <a:gd name="connsiteY127" fmla="*/ 76200 h 2081213"/>
              <a:gd name="connsiteX128" fmla="*/ 595312 w 1057275"/>
              <a:gd name="connsiteY128" fmla="*/ 61913 h 2081213"/>
              <a:gd name="connsiteX129" fmla="*/ 581025 w 1057275"/>
              <a:gd name="connsiteY129" fmla="*/ 52388 h 2081213"/>
              <a:gd name="connsiteX130" fmla="*/ 571500 w 1057275"/>
              <a:gd name="connsiteY130" fmla="*/ 38100 h 2081213"/>
              <a:gd name="connsiteX131" fmla="*/ 566737 w 1057275"/>
              <a:gd name="connsiteY131" fmla="*/ 23813 h 2081213"/>
              <a:gd name="connsiteX132" fmla="*/ 552450 w 1057275"/>
              <a:gd name="connsiteY132" fmla="*/ 14288 h 2081213"/>
              <a:gd name="connsiteX133" fmla="*/ 523875 w 1057275"/>
              <a:gd name="connsiteY133" fmla="*/ 0 h 20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057275" h="2081213">
                <a:moveTo>
                  <a:pt x="523875" y="0"/>
                </a:moveTo>
                <a:cubicBezTo>
                  <a:pt x="515144" y="0"/>
                  <a:pt x="505745" y="6981"/>
                  <a:pt x="500062" y="14288"/>
                </a:cubicBezTo>
                <a:cubicBezTo>
                  <a:pt x="457336" y="69221"/>
                  <a:pt x="516786" y="25363"/>
                  <a:pt x="476250" y="52388"/>
                </a:cubicBezTo>
                <a:cubicBezTo>
                  <a:pt x="470260" y="70354"/>
                  <a:pt x="468812" y="78873"/>
                  <a:pt x="452437" y="95250"/>
                </a:cubicBezTo>
                <a:cubicBezTo>
                  <a:pt x="447675" y="100013"/>
                  <a:pt x="442462" y="104364"/>
                  <a:pt x="438150" y="109538"/>
                </a:cubicBezTo>
                <a:cubicBezTo>
                  <a:pt x="434486" y="113935"/>
                  <a:pt x="432289" y="119428"/>
                  <a:pt x="428625" y="123825"/>
                </a:cubicBezTo>
                <a:cubicBezTo>
                  <a:pt x="417165" y="137576"/>
                  <a:pt x="414098" y="138272"/>
                  <a:pt x="400050" y="147638"/>
                </a:cubicBezTo>
                <a:cubicBezTo>
                  <a:pt x="396875" y="152400"/>
                  <a:pt x="394833" y="158156"/>
                  <a:pt x="390525" y="161925"/>
                </a:cubicBezTo>
                <a:cubicBezTo>
                  <a:pt x="381910" y="169463"/>
                  <a:pt x="361950" y="180975"/>
                  <a:pt x="361950" y="180975"/>
                </a:cubicBezTo>
                <a:cubicBezTo>
                  <a:pt x="327918" y="232025"/>
                  <a:pt x="380913" y="154554"/>
                  <a:pt x="338137" y="209550"/>
                </a:cubicBezTo>
                <a:cubicBezTo>
                  <a:pt x="338129" y="209560"/>
                  <a:pt x="314328" y="245264"/>
                  <a:pt x="309562" y="252413"/>
                </a:cubicBezTo>
                <a:lnTo>
                  <a:pt x="300037" y="266700"/>
                </a:lnTo>
                <a:lnTo>
                  <a:pt x="290512" y="280988"/>
                </a:lnTo>
                <a:lnTo>
                  <a:pt x="276225" y="323850"/>
                </a:lnTo>
                <a:cubicBezTo>
                  <a:pt x="274637" y="328613"/>
                  <a:pt x="274247" y="333961"/>
                  <a:pt x="271462" y="338138"/>
                </a:cubicBezTo>
                <a:lnTo>
                  <a:pt x="261937" y="352425"/>
                </a:lnTo>
                <a:cubicBezTo>
                  <a:pt x="252830" y="379751"/>
                  <a:pt x="263698" y="354244"/>
                  <a:pt x="242887" y="381000"/>
                </a:cubicBezTo>
                <a:cubicBezTo>
                  <a:pt x="235859" y="390036"/>
                  <a:pt x="223837" y="409575"/>
                  <a:pt x="223837" y="409575"/>
                </a:cubicBezTo>
                <a:cubicBezTo>
                  <a:pt x="222250" y="414338"/>
                  <a:pt x="221513" y="419475"/>
                  <a:pt x="219075" y="423863"/>
                </a:cubicBezTo>
                <a:cubicBezTo>
                  <a:pt x="219069" y="423873"/>
                  <a:pt x="195266" y="459576"/>
                  <a:pt x="190500" y="466725"/>
                </a:cubicBezTo>
                <a:cubicBezTo>
                  <a:pt x="187325" y="471488"/>
                  <a:pt x="182785" y="475583"/>
                  <a:pt x="180975" y="481013"/>
                </a:cubicBezTo>
                <a:cubicBezTo>
                  <a:pt x="174402" y="500730"/>
                  <a:pt x="178997" y="491123"/>
                  <a:pt x="166687" y="509588"/>
                </a:cubicBezTo>
                <a:cubicBezTo>
                  <a:pt x="165100" y="514350"/>
                  <a:pt x="163014" y="518975"/>
                  <a:pt x="161925" y="523875"/>
                </a:cubicBezTo>
                <a:cubicBezTo>
                  <a:pt x="159830" y="533301"/>
                  <a:pt x="160216" y="543289"/>
                  <a:pt x="157162" y="552450"/>
                </a:cubicBezTo>
                <a:cubicBezTo>
                  <a:pt x="155352" y="557880"/>
                  <a:pt x="150812" y="561975"/>
                  <a:pt x="147637" y="566738"/>
                </a:cubicBezTo>
                <a:cubicBezTo>
                  <a:pt x="136302" y="600743"/>
                  <a:pt x="143681" y="586959"/>
                  <a:pt x="128587" y="609600"/>
                </a:cubicBezTo>
                <a:cubicBezTo>
                  <a:pt x="115442" y="649036"/>
                  <a:pt x="124632" y="629820"/>
                  <a:pt x="100012" y="666750"/>
                </a:cubicBezTo>
                <a:lnTo>
                  <a:pt x="90487" y="681038"/>
                </a:lnTo>
                <a:cubicBezTo>
                  <a:pt x="71528" y="737915"/>
                  <a:pt x="89074" y="679051"/>
                  <a:pt x="76200" y="747713"/>
                </a:cubicBezTo>
                <a:cubicBezTo>
                  <a:pt x="73788" y="760580"/>
                  <a:pt x="69850" y="773113"/>
                  <a:pt x="66675" y="785813"/>
                </a:cubicBezTo>
                <a:cubicBezTo>
                  <a:pt x="65087" y="792163"/>
                  <a:pt x="62838" y="798383"/>
                  <a:pt x="61912" y="804863"/>
                </a:cubicBezTo>
                <a:cubicBezTo>
                  <a:pt x="58737" y="827088"/>
                  <a:pt x="59487" y="850239"/>
                  <a:pt x="52387" y="871538"/>
                </a:cubicBezTo>
                <a:lnTo>
                  <a:pt x="42862" y="900113"/>
                </a:lnTo>
                <a:cubicBezTo>
                  <a:pt x="41191" y="918496"/>
                  <a:pt x="38799" y="959227"/>
                  <a:pt x="33337" y="981075"/>
                </a:cubicBezTo>
                <a:cubicBezTo>
                  <a:pt x="30902" y="990815"/>
                  <a:pt x="26987" y="1000125"/>
                  <a:pt x="23812" y="1009650"/>
                </a:cubicBezTo>
                <a:lnTo>
                  <a:pt x="9525" y="1052513"/>
                </a:lnTo>
                <a:cubicBezTo>
                  <a:pt x="7938" y="1057275"/>
                  <a:pt x="5979" y="1061930"/>
                  <a:pt x="4762" y="1066800"/>
                </a:cubicBezTo>
                <a:lnTo>
                  <a:pt x="0" y="1085850"/>
                </a:lnTo>
                <a:cubicBezTo>
                  <a:pt x="1803" y="1111090"/>
                  <a:pt x="8823" y="1206607"/>
                  <a:pt x="9525" y="1228725"/>
                </a:cubicBezTo>
                <a:cubicBezTo>
                  <a:pt x="11893" y="1303317"/>
                  <a:pt x="10222" y="1378044"/>
                  <a:pt x="14287" y="1452563"/>
                </a:cubicBezTo>
                <a:cubicBezTo>
                  <a:pt x="15000" y="1465634"/>
                  <a:pt x="23812" y="1490663"/>
                  <a:pt x="23812" y="1490663"/>
                </a:cubicBezTo>
                <a:cubicBezTo>
                  <a:pt x="25400" y="1522413"/>
                  <a:pt x="25821" y="1554243"/>
                  <a:pt x="28575" y="1585913"/>
                </a:cubicBezTo>
                <a:cubicBezTo>
                  <a:pt x="29010" y="1590914"/>
                  <a:pt x="31092" y="1595710"/>
                  <a:pt x="33337" y="1600200"/>
                </a:cubicBezTo>
                <a:cubicBezTo>
                  <a:pt x="35897" y="1605320"/>
                  <a:pt x="39687" y="1609725"/>
                  <a:pt x="42862" y="1614488"/>
                </a:cubicBezTo>
                <a:cubicBezTo>
                  <a:pt x="44532" y="1632852"/>
                  <a:pt x="46928" y="1673612"/>
                  <a:pt x="52387" y="1695450"/>
                </a:cubicBezTo>
                <a:cubicBezTo>
                  <a:pt x="54822" y="1705190"/>
                  <a:pt x="56343" y="1715671"/>
                  <a:pt x="61912" y="1724025"/>
                </a:cubicBezTo>
                <a:cubicBezTo>
                  <a:pt x="65087" y="1728788"/>
                  <a:pt x="69112" y="1733082"/>
                  <a:pt x="71437" y="1738313"/>
                </a:cubicBezTo>
                <a:cubicBezTo>
                  <a:pt x="75515" y="1747488"/>
                  <a:pt x="77787" y="1757363"/>
                  <a:pt x="80962" y="1766888"/>
                </a:cubicBezTo>
                <a:cubicBezTo>
                  <a:pt x="82550" y="1771650"/>
                  <a:pt x="82940" y="1776998"/>
                  <a:pt x="85725" y="1781175"/>
                </a:cubicBezTo>
                <a:lnTo>
                  <a:pt x="95250" y="1795463"/>
                </a:lnTo>
                <a:cubicBezTo>
                  <a:pt x="108395" y="1834897"/>
                  <a:pt x="99206" y="1815685"/>
                  <a:pt x="123825" y="1852613"/>
                </a:cubicBezTo>
                <a:lnTo>
                  <a:pt x="133350" y="1866900"/>
                </a:lnTo>
                <a:cubicBezTo>
                  <a:pt x="144685" y="1900905"/>
                  <a:pt x="137306" y="1887121"/>
                  <a:pt x="152400" y="1909763"/>
                </a:cubicBezTo>
                <a:cubicBezTo>
                  <a:pt x="153987" y="1927225"/>
                  <a:pt x="154845" y="1944769"/>
                  <a:pt x="157162" y="1962150"/>
                </a:cubicBezTo>
                <a:cubicBezTo>
                  <a:pt x="158027" y="1968638"/>
                  <a:pt x="160044" y="1974931"/>
                  <a:pt x="161925" y="1981200"/>
                </a:cubicBezTo>
                <a:cubicBezTo>
                  <a:pt x="166253" y="1995625"/>
                  <a:pt x="171449" y="2009775"/>
                  <a:pt x="176212" y="2024063"/>
                </a:cubicBezTo>
                <a:lnTo>
                  <a:pt x="185737" y="2052638"/>
                </a:lnTo>
                <a:cubicBezTo>
                  <a:pt x="187324" y="2057400"/>
                  <a:pt x="187715" y="2062748"/>
                  <a:pt x="190500" y="2066925"/>
                </a:cubicBezTo>
                <a:lnTo>
                  <a:pt x="200025" y="2081213"/>
                </a:lnTo>
                <a:cubicBezTo>
                  <a:pt x="219075" y="2079625"/>
                  <a:pt x="238430" y="2080199"/>
                  <a:pt x="257175" y="2076450"/>
                </a:cubicBezTo>
                <a:cubicBezTo>
                  <a:pt x="262788" y="2075327"/>
                  <a:pt x="266343" y="2069485"/>
                  <a:pt x="271462" y="2066925"/>
                </a:cubicBezTo>
                <a:cubicBezTo>
                  <a:pt x="275952" y="2064680"/>
                  <a:pt x="280780" y="2062873"/>
                  <a:pt x="285750" y="2062163"/>
                </a:cubicBezTo>
                <a:cubicBezTo>
                  <a:pt x="303108" y="2059683"/>
                  <a:pt x="320675" y="2058988"/>
                  <a:pt x="338137" y="2057400"/>
                </a:cubicBezTo>
                <a:cubicBezTo>
                  <a:pt x="342900" y="2054225"/>
                  <a:pt x="347305" y="2050435"/>
                  <a:pt x="352425" y="2047875"/>
                </a:cubicBezTo>
                <a:cubicBezTo>
                  <a:pt x="369587" y="2039294"/>
                  <a:pt x="400684" y="2039715"/>
                  <a:pt x="414337" y="2038350"/>
                </a:cubicBezTo>
                <a:cubicBezTo>
                  <a:pt x="468044" y="2002546"/>
                  <a:pt x="431480" y="2019902"/>
                  <a:pt x="533400" y="2014538"/>
                </a:cubicBezTo>
                <a:cubicBezTo>
                  <a:pt x="590550" y="2016125"/>
                  <a:pt x="647749" y="2016445"/>
                  <a:pt x="704850" y="2019300"/>
                </a:cubicBezTo>
                <a:cubicBezTo>
                  <a:pt x="713315" y="2019723"/>
                  <a:pt x="748868" y="2032386"/>
                  <a:pt x="752475" y="2033588"/>
                </a:cubicBezTo>
                <a:cubicBezTo>
                  <a:pt x="752479" y="2033589"/>
                  <a:pt x="781047" y="2043111"/>
                  <a:pt x="781050" y="2043113"/>
                </a:cubicBezTo>
                <a:cubicBezTo>
                  <a:pt x="785812" y="2046288"/>
                  <a:pt x="789855" y="2050993"/>
                  <a:pt x="795337" y="2052638"/>
                </a:cubicBezTo>
                <a:cubicBezTo>
                  <a:pt x="806089" y="2055864"/>
                  <a:pt x="817562" y="2055813"/>
                  <a:pt x="828675" y="2057400"/>
                </a:cubicBezTo>
                <a:cubicBezTo>
                  <a:pt x="841375" y="2055813"/>
                  <a:pt x="854427" y="2056006"/>
                  <a:pt x="866775" y="2052638"/>
                </a:cubicBezTo>
                <a:cubicBezTo>
                  <a:pt x="872297" y="2051132"/>
                  <a:pt x="877486" y="2047582"/>
                  <a:pt x="881062" y="2043113"/>
                </a:cubicBezTo>
                <a:cubicBezTo>
                  <a:pt x="883625" y="2039910"/>
                  <a:pt x="890175" y="2011148"/>
                  <a:pt x="890587" y="2009775"/>
                </a:cubicBezTo>
                <a:cubicBezTo>
                  <a:pt x="893472" y="2000158"/>
                  <a:pt x="896937" y="1990725"/>
                  <a:pt x="900112" y="1981200"/>
                </a:cubicBezTo>
                <a:cubicBezTo>
                  <a:pt x="901700" y="1976438"/>
                  <a:pt x="902090" y="1971090"/>
                  <a:pt x="904875" y="1966913"/>
                </a:cubicBezTo>
                <a:lnTo>
                  <a:pt x="914400" y="1952625"/>
                </a:lnTo>
                <a:cubicBezTo>
                  <a:pt x="915987" y="1947863"/>
                  <a:pt x="916724" y="1942726"/>
                  <a:pt x="919162" y="1938338"/>
                </a:cubicBezTo>
                <a:cubicBezTo>
                  <a:pt x="924721" y="1928331"/>
                  <a:pt x="938212" y="1909763"/>
                  <a:pt x="938212" y="1909763"/>
                </a:cubicBezTo>
                <a:cubicBezTo>
                  <a:pt x="939736" y="1903666"/>
                  <a:pt x="944323" y="1883253"/>
                  <a:pt x="947737" y="1876425"/>
                </a:cubicBezTo>
                <a:cubicBezTo>
                  <a:pt x="960743" y="1850413"/>
                  <a:pt x="954842" y="1874188"/>
                  <a:pt x="962025" y="1847850"/>
                </a:cubicBezTo>
                <a:cubicBezTo>
                  <a:pt x="965470" y="1835220"/>
                  <a:pt x="967410" y="1822169"/>
                  <a:pt x="971550" y="1809750"/>
                </a:cubicBezTo>
                <a:lnTo>
                  <a:pt x="981075" y="1781175"/>
                </a:lnTo>
                <a:cubicBezTo>
                  <a:pt x="982662" y="1776413"/>
                  <a:pt x="984852" y="1771810"/>
                  <a:pt x="985837" y="1766888"/>
                </a:cubicBezTo>
                <a:cubicBezTo>
                  <a:pt x="989108" y="1750534"/>
                  <a:pt x="990881" y="1739707"/>
                  <a:pt x="995362" y="1724025"/>
                </a:cubicBezTo>
                <a:cubicBezTo>
                  <a:pt x="996741" y="1719198"/>
                  <a:pt x="998537" y="1714500"/>
                  <a:pt x="1000125" y="1709738"/>
                </a:cubicBezTo>
                <a:cubicBezTo>
                  <a:pt x="1000625" y="1705735"/>
                  <a:pt x="1006902" y="1651308"/>
                  <a:pt x="1009650" y="1643063"/>
                </a:cubicBezTo>
                <a:cubicBezTo>
                  <a:pt x="1011460" y="1637633"/>
                  <a:pt x="1016000" y="1633538"/>
                  <a:pt x="1019175" y="1628775"/>
                </a:cubicBezTo>
                <a:lnTo>
                  <a:pt x="1028700" y="1600200"/>
                </a:lnTo>
                <a:cubicBezTo>
                  <a:pt x="1030287" y="1595438"/>
                  <a:pt x="1032477" y="1590835"/>
                  <a:pt x="1033462" y="1585913"/>
                </a:cubicBezTo>
                <a:lnTo>
                  <a:pt x="1038225" y="1562100"/>
                </a:lnTo>
                <a:cubicBezTo>
                  <a:pt x="1039812" y="1541463"/>
                  <a:pt x="1041512" y="1520834"/>
                  <a:pt x="1042987" y="1500188"/>
                </a:cubicBezTo>
                <a:cubicBezTo>
                  <a:pt x="1044687" y="1476383"/>
                  <a:pt x="1045252" y="1452484"/>
                  <a:pt x="1047750" y="1428750"/>
                </a:cubicBezTo>
                <a:cubicBezTo>
                  <a:pt x="1048671" y="1420004"/>
                  <a:pt x="1054322" y="1404271"/>
                  <a:pt x="1057275" y="1395413"/>
                </a:cubicBezTo>
                <a:cubicBezTo>
                  <a:pt x="1055687" y="1262063"/>
                  <a:pt x="1055577" y="1128687"/>
                  <a:pt x="1052512" y="995363"/>
                </a:cubicBezTo>
                <a:cubicBezTo>
                  <a:pt x="1052397" y="990344"/>
                  <a:pt x="1050188" y="985463"/>
                  <a:pt x="1047750" y="981075"/>
                </a:cubicBezTo>
                <a:cubicBezTo>
                  <a:pt x="1042191" y="971068"/>
                  <a:pt x="1032320" y="963360"/>
                  <a:pt x="1028700" y="952500"/>
                </a:cubicBezTo>
                <a:cubicBezTo>
                  <a:pt x="1017365" y="918495"/>
                  <a:pt x="1024744" y="932279"/>
                  <a:pt x="1009650" y="909638"/>
                </a:cubicBezTo>
                <a:cubicBezTo>
                  <a:pt x="1007750" y="854544"/>
                  <a:pt x="1013368" y="800686"/>
                  <a:pt x="1000125" y="747713"/>
                </a:cubicBezTo>
                <a:cubicBezTo>
                  <a:pt x="998907" y="742843"/>
                  <a:pt x="997607" y="737915"/>
                  <a:pt x="995362" y="733425"/>
                </a:cubicBezTo>
                <a:cubicBezTo>
                  <a:pt x="992802" y="728306"/>
                  <a:pt x="989012" y="723900"/>
                  <a:pt x="985837" y="719138"/>
                </a:cubicBezTo>
                <a:cubicBezTo>
                  <a:pt x="972629" y="679509"/>
                  <a:pt x="992733" y="742670"/>
                  <a:pt x="976312" y="671513"/>
                </a:cubicBezTo>
                <a:cubicBezTo>
                  <a:pt x="974054" y="661730"/>
                  <a:pt x="969962" y="652463"/>
                  <a:pt x="966787" y="642938"/>
                </a:cubicBezTo>
                <a:cubicBezTo>
                  <a:pt x="966785" y="642933"/>
                  <a:pt x="957266" y="614368"/>
                  <a:pt x="957262" y="614363"/>
                </a:cubicBezTo>
                <a:lnTo>
                  <a:pt x="947737" y="600075"/>
                </a:lnTo>
                <a:cubicBezTo>
                  <a:pt x="946150" y="595313"/>
                  <a:pt x="945413" y="590176"/>
                  <a:pt x="942975" y="585788"/>
                </a:cubicBezTo>
                <a:cubicBezTo>
                  <a:pt x="937416" y="575781"/>
                  <a:pt x="927545" y="568073"/>
                  <a:pt x="923925" y="557213"/>
                </a:cubicBezTo>
                <a:cubicBezTo>
                  <a:pt x="917352" y="537495"/>
                  <a:pt x="921947" y="547102"/>
                  <a:pt x="909637" y="528638"/>
                </a:cubicBezTo>
                <a:cubicBezTo>
                  <a:pt x="898314" y="494664"/>
                  <a:pt x="914370" y="535738"/>
                  <a:pt x="890587" y="500063"/>
                </a:cubicBezTo>
                <a:cubicBezTo>
                  <a:pt x="887802" y="495886"/>
                  <a:pt x="888610" y="489952"/>
                  <a:pt x="885825" y="485775"/>
                </a:cubicBezTo>
                <a:cubicBezTo>
                  <a:pt x="882089" y="480171"/>
                  <a:pt x="875672" y="476804"/>
                  <a:pt x="871537" y="471488"/>
                </a:cubicBezTo>
                <a:cubicBezTo>
                  <a:pt x="864509" y="462452"/>
                  <a:pt x="852487" y="442913"/>
                  <a:pt x="852487" y="442913"/>
                </a:cubicBezTo>
                <a:cubicBezTo>
                  <a:pt x="841152" y="408908"/>
                  <a:pt x="848531" y="422692"/>
                  <a:pt x="833437" y="400050"/>
                </a:cubicBezTo>
                <a:cubicBezTo>
                  <a:pt x="822102" y="366045"/>
                  <a:pt x="829481" y="379829"/>
                  <a:pt x="814387" y="357188"/>
                </a:cubicBezTo>
                <a:cubicBezTo>
                  <a:pt x="798820" y="310481"/>
                  <a:pt x="824058" y="376456"/>
                  <a:pt x="795337" y="333375"/>
                </a:cubicBezTo>
                <a:cubicBezTo>
                  <a:pt x="791706" y="327929"/>
                  <a:pt x="792373" y="320619"/>
                  <a:pt x="790575" y="314325"/>
                </a:cubicBezTo>
                <a:cubicBezTo>
                  <a:pt x="789196" y="309498"/>
                  <a:pt x="788250" y="304426"/>
                  <a:pt x="785812" y="300038"/>
                </a:cubicBezTo>
                <a:cubicBezTo>
                  <a:pt x="780252" y="290031"/>
                  <a:pt x="773112" y="280988"/>
                  <a:pt x="766762" y="271463"/>
                </a:cubicBezTo>
                <a:lnTo>
                  <a:pt x="747712" y="242888"/>
                </a:lnTo>
                <a:lnTo>
                  <a:pt x="738187" y="228600"/>
                </a:lnTo>
                <a:cubicBezTo>
                  <a:pt x="736600" y="223838"/>
                  <a:pt x="735670" y="218803"/>
                  <a:pt x="733425" y="214313"/>
                </a:cubicBezTo>
                <a:cubicBezTo>
                  <a:pt x="724926" y="197315"/>
                  <a:pt x="707948" y="184073"/>
                  <a:pt x="695325" y="171450"/>
                </a:cubicBezTo>
                <a:cubicBezTo>
                  <a:pt x="690562" y="166688"/>
                  <a:pt x="684773" y="162767"/>
                  <a:pt x="681037" y="157163"/>
                </a:cubicBezTo>
                <a:cubicBezTo>
                  <a:pt x="677862" y="152400"/>
                  <a:pt x="675982" y="146451"/>
                  <a:pt x="671512" y="142875"/>
                </a:cubicBezTo>
                <a:cubicBezTo>
                  <a:pt x="667592" y="139739"/>
                  <a:pt x="661987" y="139700"/>
                  <a:pt x="657225" y="138113"/>
                </a:cubicBezTo>
                <a:cubicBezTo>
                  <a:pt x="644523" y="100010"/>
                  <a:pt x="663576" y="144464"/>
                  <a:pt x="638175" y="119063"/>
                </a:cubicBezTo>
                <a:cubicBezTo>
                  <a:pt x="630080" y="110968"/>
                  <a:pt x="627220" y="98583"/>
                  <a:pt x="619125" y="90488"/>
                </a:cubicBezTo>
                <a:cubicBezTo>
                  <a:pt x="614362" y="85725"/>
                  <a:pt x="609149" y="81374"/>
                  <a:pt x="604837" y="76200"/>
                </a:cubicBezTo>
                <a:cubicBezTo>
                  <a:pt x="601173" y="71803"/>
                  <a:pt x="599359" y="65960"/>
                  <a:pt x="595312" y="61913"/>
                </a:cubicBezTo>
                <a:cubicBezTo>
                  <a:pt x="591265" y="57866"/>
                  <a:pt x="585787" y="55563"/>
                  <a:pt x="581025" y="52388"/>
                </a:cubicBezTo>
                <a:cubicBezTo>
                  <a:pt x="577850" y="47625"/>
                  <a:pt x="574060" y="43220"/>
                  <a:pt x="571500" y="38100"/>
                </a:cubicBezTo>
                <a:cubicBezTo>
                  <a:pt x="569255" y="33610"/>
                  <a:pt x="569873" y="27733"/>
                  <a:pt x="566737" y="23813"/>
                </a:cubicBezTo>
                <a:cubicBezTo>
                  <a:pt x="563161" y="19344"/>
                  <a:pt x="556919" y="17864"/>
                  <a:pt x="552450" y="14288"/>
                </a:cubicBezTo>
                <a:cubicBezTo>
                  <a:pt x="548944" y="11483"/>
                  <a:pt x="532606" y="0"/>
                  <a:pt x="523875" y="0"/>
                </a:cubicBezTo>
                <a:close/>
              </a:path>
            </a:pathLst>
          </a:cu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5793773" y="3724275"/>
            <a:ext cx="585256" cy="485775"/>
          </a:xfrm>
          <a:custGeom>
            <a:avLst/>
            <a:gdLst>
              <a:gd name="connsiteX0" fmla="*/ 1056 w 585256"/>
              <a:gd name="connsiteY0" fmla="*/ 69850 h 485775"/>
              <a:gd name="connsiteX1" fmla="*/ 23281 w 585256"/>
              <a:gd name="connsiteY1" fmla="*/ 63500 h 485775"/>
              <a:gd name="connsiteX2" fmla="*/ 32806 w 585256"/>
              <a:gd name="connsiteY2" fmla="*/ 60325 h 485775"/>
              <a:gd name="connsiteX3" fmla="*/ 58206 w 585256"/>
              <a:gd name="connsiteY3" fmla="*/ 38100 h 485775"/>
              <a:gd name="connsiteX4" fmla="*/ 134406 w 585256"/>
              <a:gd name="connsiteY4" fmla="*/ 31750 h 485775"/>
              <a:gd name="connsiteX5" fmla="*/ 162981 w 585256"/>
              <a:gd name="connsiteY5" fmla="*/ 25400 h 485775"/>
              <a:gd name="connsiteX6" fmla="*/ 182031 w 585256"/>
              <a:gd name="connsiteY6" fmla="*/ 19050 h 485775"/>
              <a:gd name="connsiteX7" fmla="*/ 191556 w 585256"/>
              <a:gd name="connsiteY7" fmla="*/ 15875 h 485775"/>
              <a:gd name="connsiteX8" fmla="*/ 201081 w 585256"/>
              <a:gd name="connsiteY8" fmla="*/ 9525 h 485775"/>
              <a:gd name="connsiteX9" fmla="*/ 210606 w 585256"/>
              <a:gd name="connsiteY9" fmla="*/ 6350 h 485775"/>
              <a:gd name="connsiteX10" fmla="*/ 226481 w 585256"/>
              <a:gd name="connsiteY10" fmla="*/ 0 h 485775"/>
              <a:gd name="connsiteX11" fmla="*/ 359831 w 585256"/>
              <a:gd name="connsiteY11" fmla="*/ 6350 h 485775"/>
              <a:gd name="connsiteX12" fmla="*/ 391581 w 585256"/>
              <a:gd name="connsiteY12" fmla="*/ 9525 h 485775"/>
              <a:gd name="connsiteX13" fmla="*/ 404281 w 585256"/>
              <a:gd name="connsiteY13" fmla="*/ 12700 h 485775"/>
              <a:gd name="connsiteX14" fmla="*/ 413806 w 585256"/>
              <a:gd name="connsiteY14" fmla="*/ 15875 h 485775"/>
              <a:gd name="connsiteX15" fmla="*/ 436031 w 585256"/>
              <a:gd name="connsiteY15" fmla="*/ 19050 h 485775"/>
              <a:gd name="connsiteX16" fmla="*/ 531281 w 585256"/>
              <a:gd name="connsiteY16" fmla="*/ 50800 h 485775"/>
              <a:gd name="connsiteX17" fmla="*/ 556681 w 585256"/>
              <a:gd name="connsiteY17" fmla="*/ 57150 h 485775"/>
              <a:gd name="connsiteX18" fmla="*/ 575731 w 585256"/>
              <a:gd name="connsiteY18" fmla="*/ 63500 h 485775"/>
              <a:gd name="connsiteX19" fmla="*/ 585256 w 585256"/>
              <a:gd name="connsiteY19" fmla="*/ 66675 h 485775"/>
              <a:gd name="connsiteX20" fmla="*/ 572556 w 585256"/>
              <a:gd name="connsiteY20" fmla="*/ 95250 h 485775"/>
              <a:gd name="connsiteX21" fmla="*/ 569381 w 585256"/>
              <a:gd name="connsiteY21" fmla="*/ 104775 h 485775"/>
              <a:gd name="connsiteX22" fmla="*/ 559856 w 585256"/>
              <a:gd name="connsiteY22" fmla="*/ 123825 h 485775"/>
              <a:gd name="connsiteX23" fmla="*/ 556681 w 585256"/>
              <a:gd name="connsiteY23" fmla="*/ 174625 h 485775"/>
              <a:gd name="connsiteX24" fmla="*/ 540806 w 585256"/>
              <a:gd name="connsiteY24" fmla="*/ 203200 h 485775"/>
              <a:gd name="connsiteX25" fmla="*/ 528106 w 585256"/>
              <a:gd name="connsiteY25" fmla="*/ 222250 h 485775"/>
              <a:gd name="connsiteX26" fmla="*/ 521756 w 585256"/>
              <a:gd name="connsiteY26" fmla="*/ 231775 h 485775"/>
              <a:gd name="connsiteX27" fmla="*/ 502706 w 585256"/>
              <a:gd name="connsiteY27" fmla="*/ 247650 h 485775"/>
              <a:gd name="connsiteX28" fmla="*/ 496356 w 585256"/>
              <a:gd name="connsiteY28" fmla="*/ 257175 h 485775"/>
              <a:gd name="connsiteX29" fmla="*/ 486831 w 585256"/>
              <a:gd name="connsiteY29" fmla="*/ 266700 h 485775"/>
              <a:gd name="connsiteX30" fmla="*/ 474131 w 585256"/>
              <a:gd name="connsiteY30" fmla="*/ 282575 h 485775"/>
              <a:gd name="connsiteX31" fmla="*/ 461431 w 585256"/>
              <a:gd name="connsiteY31" fmla="*/ 301625 h 485775"/>
              <a:gd name="connsiteX32" fmla="*/ 455081 w 585256"/>
              <a:gd name="connsiteY32" fmla="*/ 311150 h 485775"/>
              <a:gd name="connsiteX33" fmla="*/ 439206 w 585256"/>
              <a:gd name="connsiteY33" fmla="*/ 339725 h 485775"/>
              <a:gd name="connsiteX34" fmla="*/ 432856 w 585256"/>
              <a:gd name="connsiteY34" fmla="*/ 349250 h 485775"/>
              <a:gd name="connsiteX35" fmla="*/ 413806 w 585256"/>
              <a:gd name="connsiteY35" fmla="*/ 352425 h 485775"/>
              <a:gd name="connsiteX36" fmla="*/ 404281 w 585256"/>
              <a:gd name="connsiteY36" fmla="*/ 355600 h 485775"/>
              <a:gd name="connsiteX37" fmla="*/ 382056 w 585256"/>
              <a:gd name="connsiteY37" fmla="*/ 358775 h 485775"/>
              <a:gd name="connsiteX38" fmla="*/ 372531 w 585256"/>
              <a:gd name="connsiteY38" fmla="*/ 381000 h 485775"/>
              <a:gd name="connsiteX39" fmla="*/ 369356 w 585256"/>
              <a:gd name="connsiteY39" fmla="*/ 409575 h 485775"/>
              <a:gd name="connsiteX40" fmla="*/ 353481 w 585256"/>
              <a:gd name="connsiteY40" fmla="*/ 438150 h 485775"/>
              <a:gd name="connsiteX41" fmla="*/ 340781 w 585256"/>
              <a:gd name="connsiteY41" fmla="*/ 454025 h 485775"/>
              <a:gd name="connsiteX42" fmla="*/ 337606 w 585256"/>
              <a:gd name="connsiteY42" fmla="*/ 463550 h 485775"/>
              <a:gd name="connsiteX43" fmla="*/ 328081 w 585256"/>
              <a:gd name="connsiteY43" fmla="*/ 469900 h 485775"/>
              <a:gd name="connsiteX44" fmla="*/ 305856 w 585256"/>
              <a:gd name="connsiteY44" fmla="*/ 485775 h 485775"/>
              <a:gd name="connsiteX45" fmla="*/ 267756 w 585256"/>
              <a:gd name="connsiteY45" fmla="*/ 476250 h 485775"/>
              <a:gd name="connsiteX46" fmla="*/ 261406 w 585256"/>
              <a:gd name="connsiteY46" fmla="*/ 466725 h 485775"/>
              <a:gd name="connsiteX47" fmla="*/ 251881 w 585256"/>
              <a:gd name="connsiteY47" fmla="*/ 460375 h 485775"/>
              <a:gd name="connsiteX48" fmla="*/ 236006 w 585256"/>
              <a:gd name="connsiteY48" fmla="*/ 444500 h 485775"/>
              <a:gd name="connsiteX49" fmla="*/ 216956 w 585256"/>
              <a:gd name="connsiteY49" fmla="*/ 425450 h 485775"/>
              <a:gd name="connsiteX50" fmla="*/ 210606 w 585256"/>
              <a:gd name="connsiteY50" fmla="*/ 415925 h 485775"/>
              <a:gd name="connsiteX51" fmla="*/ 201081 w 585256"/>
              <a:gd name="connsiteY51" fmla="*/ 409575 h 485775"/>
              <a:gd name="connsiteX52" fmla="*/ 194731 w 585256"/>
              <a:gd name="connsiteY52" fmla="*/ 400050 h 485775"/>
              <a:gd name="connsiteX53" fmla="*/ 185206 w 585256"/>
              <a:gd name="connsiteY53" fmla="*/ 393700 h 485775"/>
              <a:gd name="connsiteX54" fmla="*/ 172506 w 585256"/>
              <a:gd name="connsiteY54" fmla="*/ 374650 h 485775"/>
              <a:gd name="connsiteX55" fmla="*/ 166156 w 585256"/>
              <a:gd name="connsiteY55" fmla="*/ 365125 h 485775"/>
              <a:gd name="connsiteX56" fmla="*/ 156631 w 585256"/>
              <a:gd name="connsiteY56" fmla="*/ 355600 h 485775"/>
              <a:gd name="connsiteX57" fmla="*/ 150281 w 585256"/>
              <a:gd name="connsiteY57" fmla="*/ 346075 h 485775"/>
              <a:gd name="connsiteX58" fmla="*/ 140756 w 585256"/>
              <a:gd name="connsiteY58" fmla="*/ 339725 h 485775"/>
              <a:gd name="connsiteX59" fmla="*/ 118531 w 585256"/>
              <a:gd name="connsiteY59" fmla="*/ 314325 h 485775"/>
              <a:gd name="connsiteX60" fmla="*/ 86781 w 585256"/>
              <a:gd name="connsiteY60" fmla="*/ 266700 h 485775"/>
              <a:gd name="connsiteX61" fmla="*/ 74081 w 585256"/>
              <a:gd name="connsiteY61" fmla="*/ 247650 h 485775"/>
              <a:gd name="connsiteX62" fmla="*/ 67731 w 585256"/>
              <a:gd name="connsiteY62" fmla="*/ 238125 h 485775"/>
              <a:gd name="connsiteX63" fmla="*/ 58206 w 585256"/>
              <a:gd name="connsiteY63" fmla="*/ 231775 h 485775"/>
              <a:gd name="connsiteX64" fmla="*/ 55031 w 585256"/>
              <a:gd name="connsiteY64" fmla="*/ 219075 h 485775"/>
              <a:gd name="connsiteX65" fmla="*/ 48681 w 585256"/>
              <a:gd name="connsiteY65" fmla="*/ 200025 h 485775"/>
              <a:gd name="connsiteX66" fmla="*/ 39156 w 585256"/>
              <a:gd name="connsiteY66" fmla="*/ 171450 h 485775"/>
              <a:gd name="connsiteX67" fmla="*/ 32806 w 585256"/>
              <a:gd name="connsiteY67" fmla="*/ 152400 h 485775"/>
              <a:gd name="connsiteX68" fmla="*/ 29631 w 585256"/>
              <a:gd name="connsiteY68" fmla="*/ 142875 h 485775"/>
              <a:gd name="connsiteX69" fmla="*/ 16931 w 585256"/>
              <a:gd name="connsiteY69" fmla="*/ 123825 h 485775"/>
              <a:gd name="connsiteX70" fmla="*/ 10581 w 585256"/>
              <a:gd name="connsiteY70" fmla="*/ 104775 h 485775"/>
              <a:gd name="connsiteX71" fmla="*/ 4231 w 585256"/>
              <a:gd name="connsiteY71" fmla="*/ 95250 h 485775"/>
              <a:gd name="connsiteX72" fmla="*/ 1056 w 585256"/>
              <a:gd name="connsiteY72" fmla="*/ 6985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85256" h="485775">
                <a:moveTo>
                  <a:pt x="1056" y="69850"/>
                </a:moveTo>
                <a:cubicBezTo>
                  <a:pt x="4231" y="64558"/>
                  <a:pt x="15901" y="65714"/>
                  <a:pt x="23281" y="63500"/>
                </a:cubicBezTo>
                <a:cubicBezTo>
                  <a:pt x="26487" y="62538"/>
                  <a:pt x="30193" y="62416"/>
                  <a:pt x="32806" y="60325"/>
                </a:cubicBezTo>
                <a:cubicBezTo>
                  <a:pt x="45447" y="50212"/>
                  <a:pt x="31865" y="41393"/>
                  <a:pt x="58206" y="38100"/>
                </a:cubicBezTo>
                <a:cubicBezTo>
                  <a:pt x="100441" y="32821"/>
                  <a:pt x="75090" y="35457"/>
                  <a:pt x="134406" y="31750"/>
                </a:cubicBezTo>
                <a:cubicBezTo>
                  <a:pt x="143470" y="29937"/>
                  <a:pt x="154013" y="28090"/>
                  <a:pt x="162981" y="25400"/>
                </a:cubicBezTo>
                <a:cubicBezTo>
                  <a:pt x="169392" y="23477"/>
                  <a:pt x="175681" y="21167"/>
                  <a:pt x="182031" y="19050"/>
                </a:cubicBezTo>
                <a:cubicBezTo>
                  <a:pt x="185206" y="17992"/>
                  <a:pt x="188771" y="17731"/>
                  <a:pt x="191556" y="15875"/>
                </a:cubicBezTo>
                <a:cubicBezTo>
                  <a:pt x="194731" y="13758"/>
                  <a:pt x="197668" y="11232"/>
                  <a:pt x="201081" y="9525"/>
                </a:cubicBezTo>
                <a:cubicBezTo>
                  <a:pt x="204074" y="8028"/>
                  <a:pt x="207472" y="7525"/>
                  <a:pt x="210606" y="6350"/>
                </a:cubicBezTo>
                <a:cubicBezTo>
                  <a:pt x="215942" y="4349"/>
                  <a:pt x="221189" y="2117"/>
                  <a:pt x="226481" y="0"/>
                </a:cubicBezTo>
                <a:cubicBezTo>
                  <a:pt x="289254" y="8968"/>
                  <a:pt x="222096" y="228"/>
                  <a:pt x="359831" y="6350"/>
                </a:cubicBezTo>
                <a:cubicBezTo>
                  <a:pt x="370457" y="6822"/>
                  <a:pt x="380998" y="8467"/>
                  <a:pt x="391581" y="9525"/>
                </a:cubicBezTo>
                <a:cubicBezTo>
                  <a:pt x="395814" y="10583"/>
                  <a:pt x="400085" y="11501"/>
                  <a:pt x="404281" y="12700"/>
                </a:cubicBezTo>
                <a:cubicBezTo>
                  <a:pt x="407499" y="13619"/>
                  <a:pt x="410524" y="15219"/>
                  <a:pt x="413806" y="15875"/>
                </a:cubicBezTo>
                <a:cubicBezTo>
                  <a:pt x="421144" y="17343"/>
                  <a:pt x="428623" y="17992"/>
                  <a:pt x="436031" y="19050"/>
                </a:cubicBezTo>
                <a:lnTo>
                  <a:pt x="531281" y="50800"/>
                </a:lnTo>
                <a:cubicBezTo>
                  <a:pt x="560182" y="60434"/>
                  <a:pt x="514536" y="45656"/>
                  <a:pt x="556681" y="57150"/>
                </a:cubicBezTo>
                <a:cubicBezTo>
                  <a:pt x="563139" y="58911"/>
                  <a:pt x="569381" y="61383"/>
                  <a:pt x="575731" y="63500"/>
                </a:cubicBezTo>
                <a:lnTo>
                  <a:pt x="585256" y="66675"/>
                </a:lnTo>
                <a:cubicBezTo>
                  <a:pt x="575193" y="81769"/>
                  <a:pt x="580113" y="72580"/>
                  <a:pt x="572556" y="95250"/>
                </a:cubicBezTo>
                <a:cubicBezTo>
                  <a:pt x="571498" y="98425"/>
                  <a:pt x="571237" y="101990"/>
                  <a:pt x="569381" y="104775"/>
                </a:cubicBezTo>
                <a:cubicBezTo>
                  <a:pt x="561175" y="117085"/>
                  <a:pt x="564238" y="110680"/>
                  <a:pt x="559856" y="123825"/>
                </a:cubicBezTo>
                <a:cubicBezTo>
                  <a:pt x="558798" y="140758"/>
                  <a:pt x="558973" y="157814"/>
                  <a:pt x="556681" y="174625"/>
                </a:cubicBezTo>
                <a:cubicBezTo>
                  <a:pt x="553474" y="198140"/>
                  <a:pt x="552003" y="188804"/>
                  <a:pt x="540806" y="203200"/>
                </a:cubicBezTo>
                <a:cubicBezTo>
                  <a:pt x="536121" y="209224"/>
                  <a:pt x="532339" y="215900"/>
                  <a:pt x="528106" y="222250"/>
                </a:cubicBezTo>
                <a:cubicBezTo>
                  <a:pt x="525989" y="225425"/>
                  <a:pt x="524454" y="229077"/>
                  <a:pt x="521756" y="231775"/>
                </a:cubicBezTo>
                <a:cubicBezTo>
                  <a:pt x="509533" y="243998"/>
                  <a:pt x="515967" y="238809"/>
                  <a:pt x="502706" y="247650"/>
                </a:cubicBezTo>
                <a:cubicBezTo>
                  <a:pt x="500589" y="250825"/>
                  <a:pt x="498799" y="254244"/>
                  <a:pt x="496356" y="257175"/>
                </a:cubicBezTo>
                <a:cubicBezTo>
                  <a:pt x="493481" y="260624"/>
                  <a:pt x="489322" y="262964"/>
                  <a:pt x="486831" y="266700"/>
                </a:cubicBezTo>
                <a:cubicBezTo>
                  <a:pt x="474562" y="285103"/>
                  <a:pt x="495433" y="268373"/>
                  <a:pt x="474131" y="282575"/>
                </a:cubicBezTo>
                <a:lnTo>
                  <a:pt x="461431" y="301625"/>
                </a:lnTo>
                <a:cubicBezTo>
                  <a:pt x="459314" y="304800"/>
                  <a:pt x="456288" y="307530"/>
                  <a:pt x="455081" y="311150"/>
                </a:cubicBezTo>
                <a:cubicBezTo>
                  <a:pt x="449493" y="327915"/>
                  <a:pt x="453762" y="317890"/>
                  <a:pt x="439206" y="339725"/>
                </a:cubicBezTo>
                <a:cubicBezTo>
                  <a:pt x="437089" y="342900"/>
                  <a:pt x="436620" y="348623"/>
                  <a:pt x="432856" y="349250"/>
                </a:cubicBezTo>
                <a:cubicBezTo>
                  <a:pt x="426506" y="350308"/>
                  <a:pt x="420090" y="351028"/>
                  <a:pt x="413806" y="352425"/>
                </a:cubicBezTo>
                <a:cubicBezTo>
                  <a:pt x="410539" y="353151"/>
                  <a:pt x="407563" y="354944"/>
                  <a:pt x="404281" y="355600"/>
                </a:cubicBezTo>
                <a:cubicBezTo>
                  <a:pt x="396943" y="357068"/>
                  <a:pt x="389464" y="357717"/>
                  <a:pt x="382056" y="358775"/>
                </a:cubicBezTo>
                <a:cubicBezTo>
                  <a:pt x="379164" y="364558"/>
                  <a:pt x="373699" y="373992"/>
                  <a:pt x="372531" y="381000"/>
                </a:cubicBezTo>
                <a:cubicBezTo>
                  <a:pt x="370955" y="390453"/>
                  <a:pt x="370932" y="400122"/>
                  <a:pt x="369356" y="409575"/>
                </a:cubicBezTo>
                <a:cubicBezTo>
                  <a:pt x="366164" y="428725"/>
                  <a:pt x="362572" y="410876"/>
                  <a:pt x="353481" y="438150"/>
                </a:cubicBezTo>
                <a:cubicBezTo>
                  <a:pt x="349099" y="451295"/>
                  <a:pt x="353091" y="445819"/>
                  <a:pt x="340781" y="454025"/>
                </a:cubicBezTo>
                <a:cubicBezTo>
                  <a:pt x="339723" y="457200"/>
                  <a:pt x="339697" y="460937"/>
                  <a:pt x="337606" y="463550"/>
                </a:cubicBezTo>
                <a:cubicBezTo>
                  <a:pt x="335222" y="466530"/>
                  <a:pt x="331186" y="467682"/>
                  <a:pt x="328081" y="469900"/>
                </a:cubicBezTo>
                <a:cubicBezTo>
                  <a:pt x="300514" y="489591"/>
                  <a:pt x="328304" y="470810"/>
                  <a:pt x="305856" y="485775"/>
                </a:cubicBezTo>
                <a:cubicBezTo>
                  <a:pt x="293156" y="482600"/>
                  <a:pt x="275018" y="487142"/>
                  <a:pt x="267756" y="476250"/>
                </a:cubicBezTo>
                <a:cubicBezTo>
                  <a:pt x="265639" y="473075"/>
                  <a:pt x="264104" y="469423"/>
                  <a:pt x="261406" y="466725"/>
                </a:cubicBezTo>
                <a:cubicBezTo>
                  <a:pt x="258708" y="464027"/>
                  <a:pt x="255056" y="462492"/>
                  <a:pt x="251881" y="460375"/>
                </a:cubicBezTo>
                <a:cubicBezTo>
                  <a:pt x="238796" y="440748"/>
                  <a:pt x="253324" y="459894"/>
                  <a:pt x="236006" y="444500"/>
                </a:cubicBezTo>
                <a:cubicBezTo>
                  <a:pt x="229294" y="438534"/>
                  <a:pt x="221937" y="432922"/>
                  <a:pt x="216956" y="425450"/>
                </a:cubicBezTo>
                <a:cubicBezTo>
                  <a:pt x="214839" y="422275"/>
                  <a:pt x="213304" y="418623"/>
                  <a:pt x="210606" y="415925"/>
                </a:cubicBezTo>
                <a:cubicBezTo>
                  <a:pt x="207908" y="413227"/>
                  <a:pt x="204256" y="411692"/>
                  <a:pt x="201081" y="409575"/>
                </a:cubicBezTo>
                <a:cubicBezTo>
                  <a:pt x="198964" y="406400"/>
                  <a:pt x="197429" y="402748"/>
                  <a:pt x="194731" y="400050"/>
                </a:cubicBezTo>
                <a:cubicBezTo>
                  <a:pt x="192033" y="397352"/>
                  <a:pt x="187719" y="396572"/>
                  <a:pt x="185206" y="393700"/>
                </a:cubicBezTo>
                <a:cubicBezTo>
                  <a:pt x="180180" y="387957"/>
                  <a:pt x="176739" y="381000"/>
                  <a:pt x="172506" y="374650"/>
                </a:cubicBezTo>
                <a:cubicBezTo>
                  <a:pt x="170389" y="371475"/>
                  <a:pt x="168854" y="367823"/>
                  <a:pt x="166156" y="365125"/>
                </a:cubicBezTo>
                <a:cubicBezTo>
                  <a:pt x="162981" y="361950"/>
                  <a:pt x="159506" y="359049"/>
                  <a:pt x="156631" y="355600"/>
                </a:cubicBezTo>
                <a:cubicBezTo>
                  <a:pt x="154188" y="352669"/>
                  <a:pt x="152979" y="348773"/>
                  <a:pt x="150281" y="346075"/>
                </a:cubicBezTo>
                <a:cubicBezTo>
                  <a:pt x="147583" y="343377"/>
                  <a:pt x="143931" y="341842"/>
                  <a:pt x="140756" y="339725"/>
                </a:cubicBezTo>
                <a:cubicBezTo>
                  <a:pt x="125939" y="317500"/>
                  <a:pt x="134406" y="324908"/>
                  <a:pt x="118531" y="314325"/>
                </a:cubicBezTo>
                <a:lnTo>
                  <a:pt x="86781" y="266700"/>
                </a:lnTo>
                <a:lnTo>
                  <a:pt x="74081" y="247650"/>
                </a:lnTo>
                <a:cubicBezTo>
                  <a:pt x="71964" y="244475"/>
                  <a:pt x="70906" y="240242"/>
                  <a:pt x="67731" y="238125"/>
                </a:cubicBezTo>
                <a:lnTo>
                  <a:pt x="58206" y="231775"/>
                </a:lnTo>
                <a:cubicBezTo>
                  <a:pt x="57148" y="227542"/>
                  <a:pt x="56285" y="223255"/>
                  <a:pt x="55031" y="219075"/>
                </a:cubicBezTo>
                <a:cubicBezTo>
                  <a:pt x="53108" y="212664"/>
                  <a:pt x="50798" y="206375"/>
                  <a:pt x="48681" y="200025"/>
                </a:cubicBezTo>
                <a:lnTo>
                  <a:pt x="39156" y="171450"/>
                </a:lnTo>
                <a:lnTo>
                  <a:pt x="32806" y="152400"/>
                </a:lnTo>
                <a:cubicBezTo>
                  <a:pt x="31748" y="149225"/>
                  <a:pt x="31487" y="145660"/>
                  <a:pt x="29631" y="142875"/>
                </a:cubicBezTo>
                <a:cubicBezTo>
                  <a:pt x="25398" y="136525"/>
                  <a:pt x="19344" y="131065"/>
                  <a:pt x="16931" y="123825"/>
                </a:cubicBezTo>
                <a:cubicBezTo>
                  <a:pt x="14814" y="117475"/>
                  <a:pt x="14294" y="110344"/>
                  <a:pt x="10581" y="104775"/>
                </a:cubicBezTo>
                <a:cubicBezTo>
                  <a:pt x="8464" y="101600"/>
                  <a:pt x="5938" y="98663"/>
                  <a:pt x="4231" y="95250"/>
                </a:cubicBezTo>
                <a:cubicBezTo>
                  <a:pt x="2734" y="92257"/>
                  <a:pt x="-2119" y="75142"/>
                  <a:pt x="1056" y="698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58172" y="365126"/>
            <a:ext cx="11353800" cy="822716"/>
          </a:xfrm>
        </p:spPr>
        <p:txBody>
          <a:bodyPr>
            <a:normAutofit/>
          </a:bodyPr>
          <a:lstStyle/>
          <a:p>
            <a:r>
              <a:rPr lang="ja-JP" altLang="en-US" dirty="0"/>
              <a:t>自殺</a:t>
            </a:r>
            <a:r>
              <a:rPr lang="ja-JP" altLang="en-US" dirty="0" smtClean="0"/>
              <a:t>の対人関係理論</a:t>
            </a:r>
            <a:r>
              <a:rPr lang="ja-JP" altLang="en-US" sz="3600" dirty="0" smtClean="0"/>
              <a:t>（</a:t>
            </a:r>
            <a:r>
              <a:rPr lang="en-US" altLang="ja-JP" sz="3600" dirty="0" err="1" smtClean="0"/>
              <a:t>Joiner,T.E</a:t>
            </a:r>
            <a:r>
              <a:rPr lang="en-US" altLang="ja-JP" sz="3600" dirty="0" smtClean="0"/>
              <a:t> et al., 2009</a:t>
            </a:r>
            <a:r>
              <a:rPr lang="ja-JP" altLang="en-US" sz="3600"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10</a:t>
            </a:fld>
            <a:endParaRPr lang="ja-JP" altLang="en-US"/>
          </a:p>
        </p:txBody>
      </p:sp>
      <p:sp>
        <p:nvSpPr>
          <p:cNvPr id="7" name="円/楕円 6"/>
          <p:cNvSpPr/>
          <p:nvPr/>
        </p:nvSpPr>
        <p:spPr>
          <a:xfrm>
            <a:off x="5555772" y="1210236"/>
            <a:ext cx="3523130" cy="3523130"/>
          </a:xfrm>
          <a:prstGeom prst="ellipse">
            <a:avLst/>
          </a:prstGeom>
          <a:noFill/>
          <a:ln w="762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円/楕円 7"/>
          <p:cNvSpPr/>
          <p:nvPr/>
        </p:nvSpPr>
        <p:spPr>
          <a:xfrm>
            <a:off x="5286831" y="3734223"/>
            <a:ext cx="1622610" cy="1622610"/>
          </a:xfrm>
          <a:prstGeom prst="ellipse">
            <a:avLst/>
          </a:prstGeom>
          <a:noFill/>
          <a:ln w="76200">
            <a:solidFill>
              <a:srgbClr val="CC00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6931857" y="2393576"/>
            <a:ext cx="2034990" cy="461665"/>
          </a:xfrm>
          <a:prstGeom prst="rect">
            <a:avLst/>
          </a:prstGeom>
          <a:noFill/>
        </p:spPr>
        <p:txBody>
          <a:bodyPr wrap="square" rtlCol="0">
            <a:spAutoFit/>
          </a:bodyPr>
          <a:lstStyle/>
          <a:p>
            <a:r>
              <a:rPr kumimoji="1" lang="ja-JP" altLang="en-US" sz="2400" b="1" dirty="0" smtClean="0">
                <a:solidFill>
                  <a:schemeClr val="accent6">
                    <a:lumMod val="75000"/>
                  </a:schemeClr>
                </a:solidFill>
                <a:effectLst/>
              </a:rPr>
              <a:t>負担感の知覚</a:t>
            </a:r>
            <a:endParaRPr kumimoji="1" lang="ja-JP" altLang="en-US" sz="2400" b="1" dirty="0">
              <a:solidFill>
                <a:schemeClr val="accent6">
                  <a:lumMod val="75000"/>
                </a:schemeClr>
              </a:solidFill>
              <a:effectLst/>
            </a:endParaRPr>
          </a:p>
        </p:txBody>
      </p:sp>
      <p:sp>
        <p:nvSpPr>
          <p:cNvPr id="11" name="テキスト ボックス 10"/>
          <p:cNvSpPr txBox="1"/>
          <p:nvPr/>
        </p:nvSpPr>
        <p:spPr>
          <a:xfrm>
            <a:off x="5080641" y="5379228"/>
            <a:ext cx="2034990" cy="461665"/>
          </a:xfrm>
          <a:prstGeom prst="rect">
            <a:avLst/>
          </a:prstGeom>
          <a:noFill/>
        </p:spPr>
        <p:txBody>
          <a:bodyPr wrap="square" rtlCol="0">
            <a:spAutoFit/>
          </a:bodyPr>
          <a:lstStyle/>
          <a:p>
            <a:pPr algn="ctr"/>
            <a:r>
              <a:rPr lang="ja-JP" altLang="en-US" sz="2400" b="1" dirty="0" smtClean="0">
                <a:solidFill>
                  <a:srgbClr val="CC0066"/>
                </a:solidFill>
              </a:rPr>
              <a:t>自殺潜在能力</a:t>
            </a:r>
            <a:endParaRPr kumimoji="1" lang="ja-JP" altLang="en-US" sz="2400" b="1" dirty="0">
              <a:solidFill>
                <a:srgbClr val="CC0066"/>
              </a:solidFill>
            </a:endParaRPr>
          </a:p>
        </p:txBody>
      </p:sp>
      <p:sp>
        <p:nvSpPr>
          <p:cNvPr id="6" name="円/楕円 5"/>
          <p:cNvSpPr/>
          <p:nvPr/>
        </p:nvSpPr>
        <p:spPr>
          <a:xfrm>
            <a:off x="3077031" y="1210236"/>
            <a:ext cx="3523130" cy="3523130"/>
          </a:xfrm>
          <a:prstGeom prst="ellipse">
            <a:avLst/>
          </a:prstGeom>
          <a:noFill/>
          <a:ln w="762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3211502" y="2393577"/>
            <a:ext cx="2034990" cy="461665"/>
          </a:xfrm>
          <a:prstGeom prst="rect">
            <a:avLst/>
          </a:prstGeom>
          <a:noFill/>
        </p:spPr>
        <p:txBody>
          <a:bodyPr wrap="square" rtlCol="0">
            <a:spAutoFit/>
          </a:bodyPr>
          <a:lstStyle/>
          <a:p>
            <a:r>
              <a:rPr kumimoji="1" lang="ja-JP" altLang="en-US" sz="2400" b="1" dirty="0" smtClean="0">
                <a:solidFill>
                  <a:schemeClr val="accent4"/>
                </a:solidFill>
                <a:effectLst/>
              </a:rPr>
              <a:t>所属感の減弱</a:t>
            </a:r>
            <a:endParaRPr kumimoji="1" lang="ja-JP" altLang="en-US" sz="2400" b="1" dirty="0">
              <a:solidFill>
                <a:schemeClr val="accent4"/>
              </a:solidFill>
              <a:effectLst/>
            </a:endParaRPr>
          </a:p>
        </p:txBody>
      </p:sp>
      <p:sp>
        <p:nvSpPr>
          <p:cNvPr id="14" name="正方形/長方形 13"/>
          <p:cNvSpPr/>
          <p:nvPr/>
        </p:nvSpPr>
        <p:spPr>
          <a:xfrm>
            <a:off x="196792" y="1948192"/>
            <a:ext cx="3011066" cy="2523922"/>
          </a:xfrm>
          <a:prstGeom prst="rect">
            <a:avLst/>
          </a:prstGeom>
          <a:solidFill>
            <a:schemeClr val="accent4">
              <a:lumMod val="60000"/>
              <a:lumOff val="4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a:solidFill>
                  <a:schemeClr val="tx1"/>
                </a:solidFill>
                <a:latin typeface="+mj-ea"/>
                <a:ea typeface="+mj-ea"/>
              </a:rPr>
              <a:t>所属感</a:t>
            </a:r>
            <a:r>
              <a:rPr lang="ja-JP" altLang="en-US" u="sng" dirty="0" smtClean="0">
                <a:solidFill>
                  <a:schemeClr val="tx1"/>
                </a:solidFill>
                <a:latin typeface="+mj-ea"/>
                <a:ea typeface="+mj-ea"/>
              </a:rPr>
              <a:t>の減退</a:t>
            </a:r>
            <a:endParaRPr lang="en-US" altLang="ja-JP" u="sng" dirty="0" smtClean="0">
              <a:solidFill>
                <a:schemeClr val="tx1"/>
              </a:solidFill>
              <a:latin typeface="+mj-ea"/>
              <a:ea typeface="+mj-ea"/>
            </a:endParaRPr>
          </a:p>
          <a:p>
            <a:pPr algn="ctr"/>
            <a:endParaRPr lang="en-US" altLang="ja-JP" dirty="0" smtClean="0">
              <a:solidFill>
                <a:schemeClr val="tx1"/>
              </a:solidFill>
              <a:latin typeface="+mj-ea"/>
              <a:ea typeface="+mj-ea"/>
            </a:endParaRPr>
          </a:p>
          <a:p>
            <a:pPr marL="174625" indent="-174625">
              <a:buFont typeface="Arial" panose="020B0604020202020204" pitchFamily="34" charset="0"/>
              <a:buChar char="•"/>
            </a:pPr>
            <a:r>
              <a:rPr kumimoji="1" lang="ja-JP" altLang="en-US" sz="1600" dirty="0" smtClean="0">
                <a:solidFill>
                  <a:schemeClr val="tx1"/>
                </a:solidFill>
              </a:rPr>
              <a:t>孤立</a:t>
            </a:r>
            <a:endParaRPr kumimoji="1" lang="en-US" altLang="ja-JP" sz="1600" dirty="0" smtClean="0">
              <a:solidFill>
                <a:schemeClr val="tx1"/>
              </a:solidFill>
            </a:endParaRPr>
          </a:p>
          <a:p>
            <a:pPr marL="174625" indent="-174625">
              <a:buFont typeface="Arial" panose="020B0604020202020204" pitchFamily="34" charset="0"/>
              <a:buChar char="•"/>
            </a:pPr>
            <a:r>
              <a:rPr lang="ja-JP" altLang="en-US" sz="1600" dirty="0">
                <a:solidFill>
                  <a:schemeClr val="tx1"/>
                </a:solidFill>
              </a:rPr>
              <a:t>重要</a:t>
            </a:r>
            <a:r>
              <a:rPr lang="ja-JP" altLang="en-US" sz="1600" dirty="0" smtClean="0">
                <a:solidFill>
                  <a:schemeClr val="tx1"/>
                </a:solidFill>
              </a:rPr>
              <a:t>な他者との関係の破綻</a:t>
            </a:r>
            <a:endParaRPr kumimoji="1" lang="en-US" altLang="ja-JP" sz="1600" dirty="0" smtClean="0">
              <a:solidFill>
                <a:schemeClr val="tx1"/>
              </a:solidFill>
            </a:endParaRPr>
          </a:p>
          <a:p>
            <a:pPr marL="174625" indent="-174625">
              <a:buFont typeface="Arial" panose="020B0604020202020204" pitchFamily="34" charset="0"/>
              <a:buChar char="•"/>
            </a:pPr>
            <a:r>
              <a:rPr lang="en-US" altLang="ja-JP" sz="1600" dirty="0">
                <a:solidFill>
                  <a:schemeClr val="tx1"/>
                </a:solidFill>
              </a:rPr>
              <a:t>(</a:t>
            </a:r>
            <a:r>
              <a:rPr lang="ja-JP" altLang="en-US" sz="1600" dirty="0" smtClean="0">
                <a:solidFill>
                  <a:schemeClr val="tx1"/>
                </a:solidFill>
              </a:rPr>
              <a:t>この世での</a:t>
            </a:r>
            <a:r>
              <a:rPr lang="en-US" altLang="ja-JP" sz="1600" dirty="0" smtClean="0">
                <a:solidFill>
                  <a:schemeClr val="tx1"/>
                </a:solidFill>
              </a:rPr>
              <a:t>)</a:t>
            </a:r>
            <a:r>
              <a:rPr lang="ja-JP" altLang="en-US" sz="1600" dirty="0" smtClean="0">
                <a:solidFill>
                  <a:schemeClr val="tx1"/>
                </a:solidFill>
              </a:rPr>
              <a:t>居場所</a:t>
            </a:r>
            <a:r>
              <a:rPr lang="ja-JP" altLang="en-US" sz="1600" dirty="0">
                <a:solidFill>
                  <a:schemeClr val="tx1"/>
                </a:solidFill>
              </a:rPr>
              <a:t>のなさ</a:t>
            </a:r>
            <a:endParaRPr lang="en-US" altLang="ja-JP" sz="1600" dirty="0" smtClean="0">
              <a:solidFill>
                <a:schemeClr val="tx1"/>
              </a:solidFill>
            </a:endParaRPr>
          </a:p>
          <a:p>
            <a:pPr marL="174625" indent="-174625">
              <a:buFont typeface="Arial" panose="020B0604020202020204" pitchFamily="34" charset="0"/>
              <a:buChar char="•"/>
            </a:pPr>
            <a:r>
              <a:rPr kumimoji="1" lang="ja-JP" altLang="en-US" sz="1600" spc="-300" dirty="0" smtClean="0">
                <a:solidFill>
                  <a:schemeClr val="tx1"/>
                </a:solidFill>
              </a:rPr>
              <a:t>自分を必要</a:t>
            </a:r>
            <a:r>
              <a:rPr kumimoji="1" lang="ja-JP" altLang="en-US" sz="1600" spc="-300" dirty="0">
                <a:solidFill>
                  <a:schemeClr val="tx1"/>
                </a:solidFill>
              </a:rPr>
              <a:t>としている人</a:t>
            </a:r>
            <a:r>
              <a:rPr kumimoji="1" lang="ja-JP" altLang="en-US" sz="1600" spc="-300" dirty="0" smtClean="0">
                <a:solidFill>
                  <a:schemeClr val="tx1"/>
                </a:solidFill>
              </a:rPr>
              <a:t>がいない</a:t>
            </a:r>
            <a:endParaRPr kumimoji="1" lang="en-US" altLang="ja-JP" sz="1600" spc="-300" dirty="0" smtClean="0">
              <a:solidFill>
                <a:schemeClr val="tx1"/>
              </a:solidFill>
            </a:endParaRPr>
          </a:p>
          <a:p>
            <a:pPr marL="174625" indent="-174625">
              <a:buFont typeface="Arial" panose="020B0604020202020204" pitchFamily="34" charset="0"/>
              <a:buChar char="•"/>
            </a:pPr>
            <a:r>
              <a:rPr kumimoji="1" lang="ja-JP" altLang="en-US" sz="1600" dirty="0" smtClean="0">
                <a:solidFill>
                  <a:schemeClr val="tx1"/>
                </a:solidFill>
              </a:rPr>
              <a:t>誰もわかってくれない</a:t>
            </a:r>
            <a:endParaRPr kumimoji="1" lang="ja-JP" altLang="en-US" sz="1600" dirty="0">
              <a:solidFill>
                <a:schemeClr val="tx1"/>
              </a:solidFill>
            </a:endParaRPr>
          </a:p>
        </p:txBody>
      </p:sp>
      <p:sp>
        <p:nvSpPr>
          <p:cNvPr id="19" name="正方形/長方形 18"/>
          <p:cNvSpPr/>
          <p:nvPr/>
        </p:nvSpPr>
        <p:spPr>
          <a:xfrm>
            <a:off x="1349829" y="4919208"/>
            <a:ext cx="3772496" cy="1728000"/>
          </a:xfrm>
          <a:prstGeom prst="rect">
            <a:avLst/>
          </a:prstGeom>
          <a:solidFill>
            <a:srgbClr val="FFCCFF"/>
          </a:solidFill>
          <a:ln w="571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u="sng" dirty="0" smtClean="0">
                <a:solidFill>
                  <a:schemeClr val="tx1"/>
                </a:solidFill>
                <a:latin typeface="+mj-ea"/>
                <a:ea typeface="+mj-ea"/>
              </a:rPr>
              <a:t>自殺潜在能力</a:t>
            </a:r>
            <a:endParaRPr kumimoji="1" lang="en-US" altLang="ja-JP" b="1" u="sng" dirty="0" smtClean="0">
              <a:solidFill>
                <a:schemeClr val="tx1"/>
              </a:solidFill>
              <a:latin typeface="+mj-ea"/>
              <a:ea typeface="+mj-ea"/>
            </a:endParaRPr>
          </a:p>
          <a:p>
            <a:pPr algn="ctr"/>
            <a:endParaRPr lang="en-US" altLang="ja-JP" dirty="0">
              <a:solidFill>
                <a:schemeClr val="tx1"/>
              </a:solidFill>
            </a:endParaRPr>
          </a:p>
          <a:p>
            <a:pPr marL="174625" indent="-174625">
              <a:buFont typeface="Arial" panose="020B0604020202020204" pitchFamily="34" charset="0"/>
              <a:buChar char="•"/>
            </a:pPr>
            <a:r>
              <a:rPr kumimoji="1" lang="ja-JP" altLang="en-US" sz="1600" dirty="0" smtClean="0">
                <a:solidFill>
                  <a:schemeClr val="tx1"/>
                </a:solidFill>
              </a:rPr>
              <a:t>身体的な痛みへの慣れ（疼痛耐性）</a:t>
            </a:r>
            <a:endParaRPr kumimoji="1" lang="en-US" altLang="ja-JP" sz="1600" dirty="0" smtClean="0">
              <a:solidFill>
                <a:schemeClr val="tx1"/>
              </a:solidFill>
            </a:endParaRPr>
          </a:p>
          <a:p>
            <a:pPr marL="174625" indent="-174625">
              <a:buFont typeface="Arial" panose="020B0604020202020204" pitchFamily="34" charset="0"/>
              <a:buChar char="•"/>
            </a:pPr>
            <a:r>
              <a:rPr lang="ja-JP" altLang="en-US" sz="1600" dirty="0" smtClean="0">
                <a:solidFill>
                  <a:schemeClr val="tx1"/>
                </a:solidFill>
              </a:rPr>
              <a:t>衝動性（アルコールや薬物含む）</a:t>
            </a:r>
            <a:endParaRPr lang="en-US" altLang="ja-JP" sz="1600" dirty="0" smtClean="0">
              <a:solidFill>
                <a:schemeClr val="tx1"/>
              </a:solidFill>
            </a:endParaRPr>
          </a:p>
          <a:p>
            <a:pPr marL="174625" indent="-174625">
              <a:buFont typeface="Arial" panose="020B0604020202020204" pitchFamily="34" charset="0"/>
              <a:buChar char="•"/>
            </a:pPr>
            <a:r>
              <a:rPr kumimoji="1" lang="ja-JP" altLang="en-US" sz="1600" dirty="0">
                <a:solidFill>
                  <a:schemeClr val="tx1"/>
                </a:solidFill>
              </a:rPr>
              <a:t>怖がらず</a:t>
            </a:r>
            <a:r>
              <a:rPr kumimoji="1" lang="ja-JP" altLang="en-US" sz="1600" dirty="0" smtClean="0">
                <a:solidFill>
                  <a:schemeClr val="tx1"/>
                </a:solidFill>
              </a:rPr>
              <a:t>に他者の死を凝視する力</a:t>
            </a:r>
            <a:endParaRPr kumimoji="1" lang="ja-JP" altLang="en-US" sz="1600" dirty="0">
              <a:solidFill>
                <a:schemeClr val="tx1"/>
              </a:solidFill>
            </a:endParaRPr>
          </a:p>
        </p:txBody>
      </p:sp>
      <p:sp>
        <p:nvSpPr>
          <p:cNvPr id="20" name="正方形/長方形 19"/>
          <p:cNvSpPr/>
          <p:nvPr/>
        </p:nvSpPr>
        <p:spPr>
          <a:xfrm>
            <a:off x="8988414" y="1948192"/>
            <a:ext cx="3011066" cy="2523922"/>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smtClean="0">
                <a:solidFill>
                  <a:schemeClr val="tx1"/>
                </a:solidFill>
                <a:latin typeface="+mj-ea"/>
                <a:ea typeface="+mj-ea"/>
              </a:rPr>
              <a:t>負担感の知覚</a:t>
            </a:r>
            <a:endParaRPr lang="en-US" altLang="ja-JP" u="sng" dirty="0" smtClean="0">
              <a:solidFill>
                <a:schemeClr val="tx1"/>
              </a:solidFill>
              <a:latin typeface="+mj-ea"/>
              <a:ea typeface="+mj-ea"/>
            </a:endParaRPr>
          </a:p>
          <a:p>
            <a:pPr algn="ctr"/>
            <a:endParaRPr lang="en-US" altLang="ja-JP" dirty="0" smtClean="0">
              <a:solidFill>
                <a:schemeClr val="tx1"/>
              </a:solidFill>
              <a:latin typeface="+mj-ea"/>
              <a:ea typeface="+mj-ea"/>
            </a:endParaRPr>
          </a:p>
          <a:p>
            <a:pPr marL="174625" indent="-174625">
              <a:buFont typeface="Arial" panose="020B0604020202020204" pitchFamily="34" charset="0"/>
              <a:buChar char="•"/>
            </a:pPr>
            <a:r>
              <a:rPr lang="ja-JP" altLang="en-US" sz="1600" dirty="0" smtClean="0">
                <a:solidFill>
                  <a:schemeClr val="tx1"/>
                </a:solidFill>
              </a:rPr>
              <a:t>自分の存在に対する羞恥</a:t>
            </a:r>
            <a:endParaRPr lang="en-US" altLang="ja-JP" sz="1600" dirty="0" smtClean="0">
              <a:solidFill>
                <a:schemeClr val="tx1"/>
              </a:solidFill>
            </a:endParaRPr>
          </a:p>
          <a:p>
            <a:pPr marL="174625" indent="-174625">
              <a:buFont typeface="Arial" panose="020B0604020202020204" pitchFamily="34" charset="0"/>
              <a:buChar char="•"/>
            </a:pPr>
            <a:r>
              <a:rPr lang="ja-JP" altLang="en-US" sz="1600" dirty="0" smtClean="0">
                <a:solidFill>
                  <a:schemeClr val="tx1"/>
                </a:solidFill>
              </a:rPr>
              <a:t>自分の存在への嫌悪、憎悪</a:t>
            </a:r>
            <a:endParaRPr lang="en-US" altLang="ja-JP" sz="1600" dirty="0" smtClean="0">
              <a:solidFill>
                <a:schemeClr val="tx1"/>
              </a:solidFill>
            </a:endParaRPr>
          </a:p>
          <a:p>
            <a:pPr marL="174625" indent="-174625">
              <a:buFont typeface="Arial" panose="020B0604020202020204" pitchFamily="34" charset="0"/>
              <a:buChar char="•"/>
            </a:pPr>
            <a:r>
              <a:rPr lang="ja-JP" altLang="en-US" sz="1600" spc="-300" dirty="0" smtClean="0">
                <a:solidFill>
                  <a:schemeClr val="tx1"/>
                </a:solidFill>
              </a:rPr>
              <a:t>生きて</a:t>
            </a:r>
            <a:r>
              <a:rPr lang="ja-JP" altLang="en-US" sz="1600" spc="-300" dirty="0">
                <a:solidFill>
                  <a:schemeClr val="tx1"/>
                </a:solidFill>
              </a:rPr>
              <a:t>いること</a:t>
            </a:r>
            <a:r>
              <a:rPr lang="ja-JP" altLang="en-US" sz="1600" spc="-300" dirty="0" smtClean="0">
                <a:solidFill>
                  <a:schemeClr val="tx1"/>
                </a:solidFill>
              </a:rPr>
              <a:t>で迷惑をかけている</a:t>
            </a:r>
            <a:endParaRPr kumimoji="1" lang="en-US" altLang="ja-JP" sz="1600" spc="-300" dirty="0" smtClean="0">
              <a:solidFill>
                <a:schemeClr val="tx1"/>
              </a:solidFill>
            </a:endParaRPr>
          </a:p>
          <a:p>
            <a:pPr marL="174625" indent="-174625">
              <a:buFont typeface="Arial" panose="020B0604020202020204" pitchFamily="34" charset="0"/>
              <a:buChar char="•"/>
            </a:pPr>
            <a:r>
              <a:rPr lang="ja-JP" altLang="en-US" sz="1600" spc="-300" dirty="0" smtClean="0">
                <a:solidFill>
                  <a:schemeClr val="tx1"/>
                </a:solidFill>
              </a:rPr>
              <a:t>いないほうが周囲は幸せになれる</a:t>
            </a:r>
            <a:endParaRPr lang="en-US" altLang="ja-JP" sz="1600" spc="-300" dirty="0" smtClean="0">
              <a:solidFill>
                <a:schemeClr val="tx1"/>
              </a:solidFill>
            </a:endParaRPr>
          </a:p>
          <a:p>
            <a:pPr marL="174625" indent="-174625">
              <a:buFont typeface="Arial" panose="020B0604020202020204" pitchFamily="34" charset="0"/>
              <a:buChar char="•"/>
            </a:pPr>
            <a:r>
              <a:rPr lang="ja-JP" altLang="en-US" sz="1600" spc="-150" dirty="0" smtClean="0">
                <a:solidFill>
                  <a:schemeClr val="tx1"/>
                </a:solidFill>
              </a:rPr>
              <a:t>自分が足手まといになっている</a:t>
            </a:r>
            <a:endParaRPr lang="en-US" altLang="ja-JP" sz="1600" spc="-150" dirty="0" smtClean="0">
              <a:solidFill>
                <a:schemeClr val="tx1"/>
              </a:solidFill>
            </a:endParaRPr>
          </a:p>
        </p:txBody>
      </p:sp>
      <p:cxnSp>
        <p:nvCxnSpPr>
          <p:cNvPr id="22" name="直線コネクタ 21"/>
          <p:cNvCxnSpPr/>
          <p:nvPr/>
        </p:nvCxnSpPr>
        <p:spPr>
          <a:xfrm>
            <a:off x="6226629" y="2855241"/>
            <a:ext cx="2336800" cy="2010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583399" y="4718679"/>
            <a:ext cx="1556855" cy="461665"/>
          </a:xfrm>
          <a:prstGeom prst="rect">
            <a:avLst/>
          </a:prstGeom>
          <a:noFill/>
        </p:spPr>
        <p:txBody>
          <a:bodyPr wrap="square" rtlCol="0">
            <a:spAutoFit/>
          </a:bodyPr>
          <a:lstStyle/>
          <a:p>
            <a:r>
              <a:rPr kumimoji="1" lang="ja-JP" altLang="en-US" sz="2400" dirty="0" smtClean="0"/>
              <a:t>自殺願望</a:t>
            </a:r>
            <a:endParaRPr kumimoji="1" lang="ja-JP" altLang="en-US" sz="2400" dirty="0"/>
          </a:p>
        </p:txBody>
      </p:sp>
      <p:cxnSp>
        <p:nvCxnSpPr>
          <p:cNvPr id="25" name="直線コネクタ 24"/>
          <p:cNvCxnSpPr/>
          <p:nvPr/>
        </p:nvCxnSpPr>
        <p:spPr>
          <a:xfrm>
            <a:off x="6114579" y="3939319"/>
            <a:ext cx="1938408" cy="1667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395029" y="5610060"/>
            <a:ext cx="2353756" cy="830997"/>
          </a:xfrm>
          <a:prstGeom prst="rect">
            <a:avLst/>
          </a:prstGeom>
          <a:noFill/>
        </p:spPr>
        <p:txBody>
          <a:bodyPr wrap="square" rtlCol="0">
            <a:spAutoFit/>
          </a:bodyPr>
          <a:lstStyle/>
          <a:p>
            <a:r>
              <a:rPr kumimoji="1" lang="ja-JP" altLang="en-US" sz="2400" dirty="0" smtClean="0">
                <a:solidFill>
                  <a:srgbClr val="FF0000"/>
                </a:solidFill>
              </a:rPr>
              <a:t>致死的・重篤な自殺企図</a:t>
            </a:r>
            <a:endParaRPr kumimoji="1" lang="ja-JP" altLang="en-US" sz="2400" dirty="0">
              <a:solidFill>
                <a:srgbClr val="FF0000"/>
              </a:solidFill>
            </a:endParaRPr>
          </a:p>
        </p:txBody>
      </p:sp>
    </p:spTree>
    <p:extLst>
      <p:ext uri="{BB962C8B-B14F-4D97-AF65-F5344CB8AC3E}">
        <p14:creationId xmlns:p14="http://schemas.microsoft.com/office/powerpoint/2010/main" val="3229555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19922"/>
          </a:xfrm>
        </p:spPr>
        <p:txBody>
          <a:bodyPr/>
          <a:lstStyle/>
          <a:p>
            <a:r>
              <a:rPr kumimoji="1" lang="ja-JP" altLang="en-US" dirty="0" smtClean="0"/>
              <a:t>事例　Ａの場合　</a:t>
            </a:r>
            <a:r>
              <a:rPr kumimoji="1" lang="en-US" altLang="ja-JP" dirty="0" smtClean="0"/>
              <a:t>episode </a:t>
            </a:r>
            <a:r>
              <a:rPr lang="en-US" altLang="ja-JP" dirty="0" smtClean="0"/>
              <a:t>4</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11</a:t>
            </a:fld>
            <a:endParaRPr lang="ja-JP" altLang="en-US"/>
          </a:p>
        </p:txBody>
      </p:sp>
      <p:sp>
        <p:nvSpPr>
          <p:cNvPr id="4" name="テキスト ボックス 3"/>
          <p:cNvSpPr txBox="1"/>
          <p:nvPr/>
        </p:nvSpPr>
        <p:spPr>
          <a:xfrm>
            <a:off x="972671" y="1385048"/>
            <a:ext cx="9604615" cy="4324261"/>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a:t>
            </a:r>
            <a:r>
              <a:rPr lang="ja-JP" altLang="en-US" sz="2400" dirty="0"/>
              <a:t>病院</a:t>
            </a:r>
            <a:r>
              <a:rPr lang="ja-JP" altLang="en-US" sz="2400" dirty="0" smtClean="0"/>
              <a:t>の診察に同席して初めて父は、Ａが自殺を図ったのだと知った。念のためＡは</a:t>
            </a:r>
            <a:r>
              <a:rPr lang="en-US" altLang="ja-JP" sz="2400" dirty="0" smtClean="0"/>
              <a:t>2</a:t>
            </a:r>
            <a:r>
              <a:rPr lang="ja-JP" altLang="en-US" sz="2400" dirty="0" smtClean="0"/>
              <a:t>日ほど検査入院をすることに決まった。入院準備のため、母が病院に残り、父と弟は帰宅することにした。</a:t>
            </a:r>
            <a:endParaRPr lang="en-US" altLang="ja-JP" sz="2400" dirty="0" smtClean="0"/>
          </a:p>
          <a:p>
            <a:pPr>
              <a:lnSpc>
                <a:spcPts val="3400"/>
              </a:lnSpc>
              <a:spcAft>
                <a:spcPts val="1200"/>
              </a:spcAft>
            </a:pPr>
            <a:r>
              <a:rPr lang="ja-JP" altLang="en-US" sz="2400" dirty="0"/>
              <a:t>　</a:t>
            </a:r>
            <a:r>
              <a:rPr lang="ja-JP" altLang="en-US" sz="2400" dirty="0" smtClean="0"/>
              <a:t>家に帰ると夜</a:t>
            </a:r>
            <a:r>
              <a:rPr lang="en-US" altLang="ja-JP" sz="2400" dirty="0" smtClean="0"/>
              <a:t>9</a:t>
            </a:r>
            <a:r>
              <a:rPr lang="ja-JP" altLang="en-US" sz="2400" dirty="0" smtClean="0"/>
              <a:t>時になろうとしていた。父の携帯の着信履歴に同じ電話番号からのものが３件ほどあり、最初の着信には留守番電話のメッセージも残っていた。Ａの学校の教頭先生からのものだった。父はかけ直し、医師から伝えられた話をそのまま教頭先生に伝えた。</a:t>
            </a:r>
            <a:endParaRPr lang="en-US" altLang="ja-JP" sz="2400" dirty="0" smtClean="0"/>
          </a:p>
          <a:p>
            <a:pPr>
              <a:lnSpc>
                <a:spcPts val="3400"/>
              </a:lnSpc>
              <a:spcAft>
                <a:spcPts val="1200"/>
              </a:spcAft>
            </a:pPr>
            <a:r>
              <a:rPr lang="ja-JP" altLang="en-US" sz="2400" dirty="0"/>
              <a:t>　</a:t>
            </a:r>
            <a:r>
              <a:rPr lang="ja-JP" altLang="en-US" sz="2400" dirty="0" smtClean="0"/>
              <a:t>内心の混乱を装って、冷静に対応できるのは父の特技だ。教頭にも冷静かつ丁寧に対応した。</a:t>
            </a:r>
            <a:endParaRPr lang="en-US" altLang="ja-JP" sz="2400" dirty="0" smtClean="0"/>
          </a:p>
        </p:txBody>
      </p:sp>
    </p:spTree>
    <p:extLst>
      <p:ext uri="{BB962C8B-B14F-4D97-AF65-F5344CB8AC3E}">
        <p14:creationId xmlns:p14="http://schemas.microsoft.com/office/powerpoint/2010/main" val="52083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65126"/>
            <a:ext cx="11183471" cy="967872"/>
          </a:xfrm>
        </p:spPr>
        <p:txBody>
          <a:bodyPr>
            <a:normAutofit/>
          </a:bodyPr>
          <a:lstStyle/>
          <a:p>
            <a:r>
              <a:rPr kumimoji="1" lang="ja-JP" altLang="en-US" dirty="0" smtClean="0"/>
              <a:t>３人組で考える </a:t>
            </a:r>
            <a:r>
              <a:rPr kumimoji="1" lang="ja-JP" altLang="en-US" sz="3600" dirty="0" smtClean="0"/>
              <a:t>～</a:t>
            </a:r>
            <a:r>
              <a:rPr lang="ja-JP" altLang="en-US" sz="3600" dirty="0" smtClean="0"/>
              <a:t>家族内コミュニケーション</a:t>
            </a:r>
            <a:r>
              <a:rPr kumimoji="1" lang="ja-JP" altLang="en-US" sz="3600"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12</a:t>
            </a:fld>
            <a:endParaRPr lang="ja-JP" altLang="en-US"/>
          </a:p>
        </p:txBody>
      </p:sp>
      <p:sp>
        <p:nvSpPr>
          <p:cNvPr id="6" name="テキスト ボックス 5"/>
          <p:cNvSpPr txBox="1"/>
          <p:nvPr/>
        </p:nvSpPr>
        <p:spPr>
          <a:xfrm>
            <a:off x="995081" y="1410427"/>
            <a:ext cx="10251141" cy="4321110"/>
          </a:xfrm>
          <a:prstGeom prst="rect">
            <a:avLst/>
          </a:prstGeom>
          <a:solidFill>
            <a:schemeClr val="bg1"/>
          </a:solidFill>
          <a:ln>
            <a:noFill/>
          </a:ln>
          <a:effectLst>
            <a:softEdge rad="127000"/>
          </a:effectLst>
        </p:spPr>
        <p:txBody>
          <a:bodyPr wrap="square" lIns="360000" tIns="288000" rIns="360000" bIns="288000" rtlCol="0">
            <a:spAutoFit/>
          </a:bodyPr>
          <a:lstStyle/>
          <a:p>
            <a:pPr indent="268288">
              <a:spcAft>
                <a:spcPts val="3000"/>
              </a:spcAft>
            </a:pPr>
            <a:r>
              <a:rPr lang="ja-JP" altLang="en-US" sz="2800" dirty="0"/>
              <a:t>あなたは、ここまでの「</a:t>
            </a:r>
            <a:r>
              <a:rPr lang="ja-JP" altLang="en-US" sz="2800" dirty="0" smtClean="0"/>
              <a:t>事例　</a:t>
            </a:r>
            <a:r>
              <a:rPr lang="ja-JP" altLang="en-US" sz="2800" dirty="0"/>
              <a:t>Ａ</a:t>
            </a:r>
            <a:r>
              <a:rPr lang="ja-JP" altLang="en-US" sz="2800" dirty="0" smtClean="0"/>
              <a:t>の</a:t>
            </a:r>
            <a:r>
              <a:rPr lang="ja-JP" altLang="en-US" sz="2800" dirty="0"/>
              <a:t>場合」を読んで</a:t>
            </a:r>
            <a:r>
              <a:rPr lang="ja-JP" altLang="en-US" sz="2800" dirty="0" smtClean="0"/>
              <a:t>、　　</a:t>
            </a:r>
            <a:r>
              <a:rPr lang="ja-JP" altLang="en-US" sz="2800" b="1" u="sng" dirty="0"/>
              <a:t>Ａ</a:t>
            </a:r>
            <a:r>
              <a:rPr lang="ja-JP" altLang="en-US" sz="2800" b="1" u="sng" dirty="0" smtClean="0"/>
              <a:t>の</a:t>
            </a:r>
            <a:r>
              <a:rPr lang="ja-JP" altLang="en-US" sz="2800" b="1" u="sng" dirty="0"/>
              <a:t>家族のコミュニケーションに違和感</a:t>
            </a:r>
            <a:r>
              <a:rPr lang="ja-JP" altLang="en-US" sz="2800" dirty="0"/>
              <a:t>を覚えましたか？</a:t>
            </a:r>
          </a:p>
          <a:p>
            <a:pPr indent="268288">
              <a:spcAft>
                <a:spcPts val="3000"/>
              </a:spcAft>
            </a:pPr>
            <a:r>
              <a:rPr lang="ja-JP" altLang="en-US" sz="2800" dirty="0"/>
              <a:t>違和感があったとしたら、どんな違和感がありましたか？</a:t>
            </a:r>
          </a:p>
          <a:p>
            <a:pPr indent="268288">
              <a:spcAft>
                <a:spcPts val="3000"/>
              </a:spcAft>
            </a:pPr>
            <a:r>
              <a:rPr lang="ja-JP" altLang="en-US" sz="2800" dirty="0"/>
              <a:t>違和感を覚えた箇所をできるだけたくさんリストアップしてみてください。</a:t>
            </a:r>
          </a:p>
          <a:p>
            <a:pPr indent="268288">
              <a:spcAft>
                <a:spcPts val="3000"/>
              </a:spcAft>
            </a:pPr>
            <a:r>
              <a:rPr lang="ja-JP" altLang="en-US" sz="2800" dirty="0"/>
              <a:t>３人一組になって、考えましょう。</a:t>
            </a:r>
          </a:p>
        </p:txBody>
      </p:sp>
    </p:spTree>
    <p:extLst>
      <p:ext uri="{BB962C8B-B14F-4D97-AF65-F5344CB8AC3E}">
        <p14:creationId xmlns:p14="http://schemas.microsoft.com/office/powerpoint/2010/main" val="3057756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12347"/>
          </a:xfrm>
        </p:spPr>
        <p:txBody>
          <a:bodyPr/>
          <a:lstStyle/>
          <a:p>
            <a:r>
              <a:rPr lang="ja-JP" altLang="en-US" dirty="0" smtClean="0"/>
              <a:t>家族内コミュニケーション</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13</a:t>
            </a:fld>
            <a:endParaRPr lang="ja-JP" altLang="en-US" dirty="0"/>
          </a:p>
        </p:txBody>
      </p:sp>
      <p:sp>
        <p:nvSpPr>
          <p:cNvPr id="4" name="テキスト ボックス 3"/>
          <p:cNvSpPr txBox="1"/>
          <p:nvPr/>
        </p:nvSpPr>
        <p:spPr>
          <a:xfrm>
            <a:off x="838200" y="1237131"/>
            <a:ext cx="10441642" cy="830997"/>
          </a:xfrm>
          <a:prstGeom prst="rect">
            <a:avLst/>
          </a:prstGeom>
          <a:noFill/>
        </p:spPr>
        <p:txBody>
          <a:bodyPr wrap="square" rtlCol="0">
            <a:spAutoFit/>
          </a:bodyPr>
          <a:lstStyle/>
          <a:p>
            <a:r>
              <a:rPr kumimoji="1" lang="ja-JP" altLang="en-US" sz="2400" dirty="0" smtClean="0"/>
              <a:t>　子どもの心に孤立感や負担感を抱かせる背景に、</a:t>
            </a:r>
            <a:endParaRPr kumimoji="1" lang="en-US" altLang="ja-JP" sz="2400" dirty="0" smtClean="0"/>
          </a:p>
          <a:p>
            <a:r>
              <a:rPr kumimoji="1" lang="ja-JP" altLang="en-US" sz="2400" dirty="0" smtClean="0"/>
              <a:t>家族内コミュニケーションの問題があることは、少なくありません。</a:t>
            </a:r>
            <a:endParaRPr kumimoji="1" lang="ja-JP" altLang="en-US" sz="2400" dirty="0"/>
          </a:p>
        </p:txBody>
      </p:sp>
      <p:sp>
        <p:nvSpPr>
          <p:cNvPr id="5" name="テキスト ボックス 4"/>
          <p:cNvSpPr txBox="1"/>
          <p:nvPr/>
        </p:nvSpPr>
        <p:spPr>
          <a:xfrm>
            <a:off x="1102658" y="2108469"/>
            <a:ext cx="10251141" cy="4274944"/>
          </a:xfrm>
          <a:prstGeom prst="rect">
            <a:avLst/>
          </a:prstGeom>
          <a:solidFill>
            <a:schemeClr val="bg1"/>
          </a:solidFill>
          <a:ln>
            <a:noFill/>
          </a:ln>
          <a:effectLst>
            <a:softEdge rad="127000"/>
          </a:effectLst>
        </p:spPr>
        <p:txBody>
          <a:bodyPr wrap="square" lIns="360000" tIns="288000" rIns="360000" bIns="288000" rtlCol="0">
            <a:spAutoFit/>
          </a:bodyPr>
          <a:lstStyle/>
          <a:p>
            <a:r>
              <a:rPr lang="ja-JP" altLang="en-US" sz="2000" b="1" dirty="0" smtClean="0">
                <a:effectLst>
                  <a:outerShdw blurRad="38100" dist="38100" dir="2700000" algn="tl">
                    <a:srgbClr val="000000">
                      <a:alpha val="43137"/>
                    </a:srgbClr>
                  </a:outerShdw>
                </a:effectLst>
              </a:rPr>
              <a:t>１．察し合うコミュニケーション</a:t>
            </a:r>
            <a:endParaRPr lang="en-US" altLang="ja-JP" sz="2000" b="1" dirty="0" smtClean="0">
              <a:effectLst>
                <a:outerShdw blurRad="38100" dist="38100" dir="2700000" algn="tl">
                  <a:srgbClr val="000000">
                    <a:alpha val="43137"/>
                  </a:srgbClr>
                </a:outerShdw>
              </a:effectLst>
            </a:endParaRPr>
          </a:p>
          <a:p>
            <a:pPr marL="712788" indent="-268288">
              <a:spcAft>
                <a:spcPts val="1200"/>
              </a:spcAft>
            </a:pPr>
            <a:r>
              <a:rPr lang="ja-JP" altLang="en-US" sz="2000" dirty="0" smtClean="0">
                <a:solidFill>
                  <a:srgbClr val="FF0000"/>
                </a:solidFill>
              </a:rPr>
              <a:t>⇒ </a:t>
            </a:r>
            <a:r>
              <a:rPr lang="ja-JP" altLang="en-US" sz="2000" dirty="0">
                <a:solidFill>
                  <a:srgbClr val="FF0000"/>
                </a:solidFill>
              </a:rPr>
              <a:t>父</a:t>
            </a:r>
            <a:r>
              <a:rPr lang="ja-JP" altLang="en-US" sz="2000" dirty="0" smtClean="0">
                <a:solidFill>
                  <a:srgbClr val="FF0000"/>
                </a:solidFill>
              </a:rPr>
              <a:t>は不機嫌な沈黙で気持ちを表し、母も動揺して言葉を失います。弟も黙って本を読むなど、家族が言葉を交わさず、顔色を読み合うようなコミュニケーションになっている。</a:t>
            </a:r>
            <a:endParaRPr lang="en-US" altLang="ja-JP" sz="2000" dirty="0" smtClean="0">
              <a:effectLst>
                <a:outerShdw blurRad="38100" dist="38100" dir="2700000" algn="tl">
                  <a:srgbClr val="000000">
                    <a:alpha val="43137"/>
                  </a:srgbClr>
                </a:outerShdw>
              </a:effectLst>
            </a:endParaRPr>
          </a:p>
          <a:p>
            <a:r>
              <a:rPr kumimoji="1" lang="ja-JP" altLang="en-US" sz="2000" b="1" dirty="0" smtClean="0">
                <a:effectLst>
                  <a:outerShdw blurRad="38100" dist="38100" dir="2700000" algn="tl">
                    <a:srgbClr val="000000">
                      <a:alpha val="43137"/>
                    </a:srgbClr>
                  </a:outerShdw>
                </a:effectLst>
              </a:rPr>
              <a:t>２．</a:t>
            </a:r>
            <a:r>
              <a:rPr kumimoji="1" lang="en-US" altLang="ja-JP" sz="2000" b="1" dirty="0" smtClean="0">
                <a:effectLst>
                  <a:outerShdw blurRad="38100" dist="38100" dir="2700000" algn="tl">
                    <a:srgbClr val="000000">
                      <a:alpha val="43137"/>
                    </a:srgbClr>
                  </a:outerShdw>
                </a:effectLst>
              </a:rPr>
              <a:t> </a:t>
            </a:r>
            <a:r>
              <a:rPr lang="ja-JP" altLang="en-US" sz="2000" b="1" dirty="0" smtClean="0">
                <a:effectLst>
                  <a:outerShdw blurRad="38100" dist="38100" dir="2700000" algn="tl">
                    <a:srgbClr val="000000">
                      <a:alpha val="43137"/>
                    </a:srgbClr>
                  </a:outerShdw>
                </a:effectLst>
              </a:rPr>
              <a:t>家族</a:t>
            </a:r>
            <a:r>
              <a:rPr lang="ja-JP" altLang="en-US" sz="2000" b="1" dirty="0">
                <a:effectLst>
                  <a:outerShdw blurRad="38100" dist="38100" dir="2700000" algn="tl">
                    <a:srgbClr val="000000">
                      <a:alpha val="43137"/>
                    </a:srgbClr>
                  </a:outerShdw>
                </a:effectLst>
              </a:rPr>
              <a:t>メンバー</a:t>
            </a:r>
            <a:r>
              <a:rPr lang="ja-JP" altLang="en-US" sz="2000" b="1" dirty="0" smtClean="0">
                <a:effectLst>
                  <a:outerShdw blurRad="38100" dist="38100" dir="2700000" algn="tl">
                    <a:srgbClr val="000000">
                      <a:alpha val="43137"/>
                    </a:srgbClr>
                  </a:outerShdw>
                </a:effectLst>
              </a:rPr>
              <a:t>の距離の遠さ</a:t>
            </a:r>
            <a:endParaRPr kumimoji="1" lang="en-US" altLang="ja-JP" sz="2000" b="1" dirty="0" smtClean="0">
              <a:effectLst>
                <a:outerShdw blurRad="38100" dist="38100" dir="2700000" algn="tl">
                  <a:srgbClr val="000000">
                    <a:alpha val="43137"/>
                  </a:srgbClr>
                </a:outerShdw>
              </a:effectLst>
            </a:endParaRPr>
          </a:p>
          <a:p>
            <a:pPr marL="712788" indent="-268288">
              <a:spcAft>
                <a:spcPts val="1200"/>
              </a:spcAft>
            </a:pPr>
            <a:r>
              <a:rPr lang="ja-JP" altLang="en-US" sz="2000" dirty="0">
                <a:solidFill>
                  <a:srgbClr val="FF0000"/>
                </a:solidFill>
              </a:rPr>
              <a:t>⇒ </a:t>
            </a:r>
            <a:r>
              <a:rPr lang="ja-JP" altLang="en-US" sz="2000" dirty="0" smtClean="0">
                <a:solidFill>
                  <a:srgbClr val="FF0000"/>
                </a:solidFill>
              </a:rPr>
              <a:t>父は不機嫌に構え、母も気持ちを語れず、弟は本を読みながらその場をやり過ごしている。家族それぞれが孤立し、心の距離が広がっている。</a:t>
            </a:r>
            <a:endParaRPr lang="en-US" altLang="ja-JP" sz="2000" dirty="0">
              <a:effectLst>
                <a:outerShdw blurRad="38100" dist="38100" dir="2700000" algn="tl">
                  <a:srgbClr val="000000">
                    <a:alpha val="43137"/>
                  </a:srgbClr>
                </a:outerShdw>
              </a:effectLst>
            </a:endParaRPr>
          </a:p>
          <a:p>
            <a:r>
              <a:rPr lang="ja-JP" altLang="en-US" sz="2000" b="1" dirty="0" smtClean="0">
                <a:effectLst>
                  <a:outerShdw blurRad="38100" dist="38100" dir="2700000" algn="tl">
                    <a:srgbClr val="000000">
                      <a:alpha val="43137"/>
                    </a:srgbClr>
                  </a:outerShdw>
                </a:effectLst>
              </a:rPr>
              <a:t>３．父母</a:t>
            </a:r>
            <a:r>
              <a:rPr lang="ja-JP" altLang="en-US" sz="2000" b="1" dirty="0">
                <a:effectLst>
                  <a:outerShdw blurRad="38100" dist="38100" dir="2700000" algn="tl">
                    <a:srgbClr val="000000">
                      <a:alpha val="43137"/>
                    </a:srgbClr>
                  </a:outerShdw>
                </a:effectLst>
              </a:rPr>
              <a:t>の間に挟まれる子ども</a:t>
            </a:r>
            <a:endParaRPr lang="en-US" altLang="ja-JP" sz="2000" b="1" dirty="0">
              <a:effectLst>
                <a:outerShdw blurRad="38100" dist="38100" dir="2700000" algn="tl">
                  <a:srgbClr val="000000">
                    <a:alpha val="43137"/>
                  </a:srgbClr>
                </a:outerShdw>
              </a:effectLst>
            </a:endParaRPr>
          </a:p>
          <a:p>
            <a:pPr marL="712788" indent="-268288">
              <a:spcAft>
                <a:spcPts val="1200"/>
              </a:spcAft>
            </a:pPr>
            <a:r>
              <a:rPr lang="ja-JP" altLang="en-US" sz="2000" dirty="0">
                <a:solidFill>
                  <a:srgbClr val="FF0000"/>
                </a:solidFill>
              </a:rPr>
              <a:t>⇒ </a:t>
            </a:r>
            <a:r>
              <a:rPr lang="ja-JP" altLang="en-US" sz="2000" dirty="0" smtClean="0">
                <a:solidFill>
                  <a:srgbClr val="FF0000"/>
                </a:solidFill>
              </a:rPr>
              <a:t>母はＡの出来事を「体調不良」と言い換えて父に伝え、夫婦で情報や感情の共有ができていない。その結果、Ａの問題が夫婦関係の間を取り持つ役割を担っている。</a:t>
            </a:r>
            <a:endParaRPr lang="en-US" altLang="ja-JP" sz="2000" dirty="0">
              <a:solidFill>
                <a:srgbClr val="FF0000"/>
              </a:solidFill>
            </a:endParaRPr>
          </a:p>
        </p:txBody>
      </p:sp>
    </p:spTree>
    <p:extLst>
      <p:ext uri="{BB962C8B-B14F-4D97-AF65-F5344CB8AC3E}">
        <p14:creationId xmlns:p14="http://schemas.microsoft.com/office/powerpoint/2010/main" val="3805828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02660" y="365126"/>
            <a:ext cx="10044954" cy="912346"/>
          </a:xfrm>
        </p:spPr>
        <p:txBody>
          <a:bodyPr>
            <a:normAutofit/>
          </a:bodyPr>
          <a:lstStyle/>
          <a:p>
            <a:r>
              <a:rPr kumimoji="1" lang="ja-JP" altLang="en-US" spc="-300" dirty="0" smtClean="0"/>
              <a:t>察し合うコミュニケーション</a:t>
            </a:r>
            <a:endParaRPr kumimoji="1" lang="ja-JP" altLang="en-US" spc="-3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14</a:t>
            </a:fld>
            <a:endParaRPr lang="ja-JP" altLang="en-US" dirty="0"/>
          </a:p>
        </p:txBody>
      </p:sp>
      <p:sp>
        <p:nvSpPr>
          <p:cNvPr id="5" name="テキスト ボックス 4"/>
          <p:cNvSpPr txBox="1"/>
          <p:nvPr/>
        </p:nvSpPr>
        <p:spPr>
          <a:xfrm>
            <a:off x="1385048" y="1600200"/>
            <a:ext cx="4249271" cy="4477871"/>
          </a:xfrm>
          <a:prstGeom prst="rect">
            <a:avLst/>
          </a:prstGeom>
          <a:solidFill>
            <a:srgbClr val="FF99CC"/>
          </a:solidFill>
          <a:ln w="76200">
            <a:solidFill>
              <a:srgbClr val="CC0066"/>
            </a:solidFill>
          </a:ln>
        </p:spPr>
        <p:txBody>
          <a:bodyPr wrap="square" rtlCol="0">
            <a:spAutoFit/>
          </a:bodyPr>
          <a:lstStyle/>
          <a:p>
            <a:endParaRPr kumimoji="1" lang="ja-JP" altLang="en-US" dirty="0"/>
          </a:p>
        </p:txBody>
      </p:sp>
      <p:sp>
        <p:nvSpPr>
          <p:cNvPr id="6" name="テキスト ボックス 5"/>
          <p:cNvSpPr txBox="1"/>
          <p:nvPr/>
        </p:nvSpPr>
        <p:spPr>
          <a:xfrm>
            <a:off x="6297706" y="1600200"/>
            <a:ext cx="4249271" cy="4477871"/>
          </a:xfrm>
          <a:prstGeom prst="rect">
            <a:avLst/>
          </a:prstGeom>
          <a:solidFill>
            <a:schemeClr val="accent4">
              <a:lumMod val="40000"/>
              <a:lumOff val="60000"/>
            </a:schemeClr>
          </a:solidFill>
          <a:ln w="76200">
            <a:solidFill>
              <a:srgbClr val="FFC000"/>
            </a:solidFill>
          </a:ln>
        </p:spPr>
        <p:txBody>
          <a:bodyPr wrap="square" rtlCol="0">
            <a:spAutoFit/>
          </a:bodyPr>
          <a:lstStyle/>
          <a:p>
            <a:endParaRPr kumimoji="1" lang="ja-JP" altLang="en-US" dirty="0"/>
          </a:p>
        </p:txBody>
      </p:sp>
      <p:sp>
        <p:nvSpPr>
          <p:cNvPr id="7" name="テキスト ボックス 6"/>
          <p:cNvSpPr txBox="1"/>
          <p:nvPr/>
        </p:nvSpPr>
        <p:spPr>
          <a:xfrm>
            <a:off x="1492624" y="1748118"/>
            <a:ext cx="2581835" cy="769441"/>
          </a:xfrm>
          <a:prstGeom prst="rect">
            <a:avLst/>
          </a:prstGeom>
          <a:noFill/>
        </p:spPr>
        <p:txBody>
          <a:bodyPr wrap="square" rtlCol="0">
            <a:spAutoFit/>
          </a:bodyPr>
          <a:lstStyle/>
          <a:p>
            <a:r>
              <a:rPr kumimoji="1" lang="ja-JP" altLang="en-US" sz="4400" b="1" dirty="0" smtClean="0">
                <a:latin typeface="Meiryo UI" panose="020B0604030504040204" pitchFamily="50" charset="-128"/>
                <a:ea typeface="Meiryo UI" panose="020B0604030504040204" pitchFamily="50" charset="-128"/>
              </a:rPr>
              <a:t>良</a:t>
            </a:r>
            <a:r>
              <a:rPr kumimoji="1" lang="ja-JP" altLang="en-US" sz="3200" b="1" dirty="0" smtClean="0">
                <a:latin typeface="Meiryo UI" panose="020B0604030504040204" pitchFamily="50" charset="-128"/>
                <a:ea typeface="Meiryo UI" panose="020B0604030504040204" pitchFamily="50" charset="-128"/>
              </a:rPr>
              <a:t>いところ</a:t>
            </a:r>
            <a:endParaRPr kumimoji="1" lang="ja-JP" altLang="en-US" sz="32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391835" y="1748117"/>
            <a:ext cx="2581835" cy="769441"/>
          </a:xfrm>
          <a:prstGeom prst="rect">
            <a:avLst/>
          </a:prstGeom>
          <a:noFill/>
        </p:spPr>
        <p:txBody>
          <a:bodyPr wrap="square" rtlCol="0">
            <a:spAutoFit/>
          </a:bodyPr>
          <a:lstStyle/>
          <a:p>
            <a:r>
              <a:rPr lang="ja-JP" altLang="en-US" sz="4400" b="1" dirty="0">
                <a:latin typeface="Meiryo UI" panose="020B0604030504040204" pitchFamily="50" charset="-128"/>
                <a:ea typeface="Meiryo UI" panose="020B0604030504040204" pitchFamily="50" charset="-128"/>
              </a:rPr>
              <a:t>注</a:t>
            </a:r>
            <a:r>
              <a:rPr lang="ja-JP" altLang="en-US" sz="3200" b="1" dirty="0">
                <a:latin typeface="Meiryo UI" panose="020B0604030504040204" pitchFamily="50" charset="-128"/>
                <a:ea typeface="Meiryo UI" panose="020B0604030504040204" pitchFamily="50" charset="-128"/>
              </a:rPr>
              <a:t>意点</a:t>
            </a:r>
            <a:endParaRPr kumimoji="1" lang="ja-JP" altLang="en-US" sz="20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492624" y="2689412"/>
            <a:ext cx="4141695" cy="2616101"/>
          </a:xfrm>
          <a:prstGeom prst="rect">
            <a:avLst/>
          </a:prstGeom>
          <a:noFill/>
        </p:spPr>
        <p:txBody>
          <a:bodyPr wrap="square" rtlCol="0">
            <a:spAutoFit/>
          </a:bodyPr>
          <a:lstStyle/>
          <a:p>
            <a:pPr marL="285750" indent="-285750">
              <a:spcAft>
                <a:spcPts val="1200"/>
              </a:spcAft>
              <a:buFont typeface="Wingdings" panose="05000000000000000000" pitchFamily="2" charset="2"/>
              <a:buChar char="l"/>
            </a:pPr>
            <a:r>
              <a:rPr kumimoji="1" lang="ja-JP" altLang="en-US" sz="2400" dirty="0" smtClean="0">
                <a:latin typeface="Meiryo UI" panose="020B0604030504040204" pitchFamily="50" charset="-128"/>
                <a:ea typeface="Meiryo UI" panose="020B0604030504040204" pitchFamily="50" charset="-128"/>
              </a:rPr>
              <a:t>日本で伝統的に大切にされてきた関わり方</a:t>
            </a:r>
            <a:endParaRPr kumimoji="1" lang="en-US" altLang="ja-JP" sz="2400" dirty="0" smtClean="0">
              <a:latin typeface="Meiryo UI" panose="020B0604030504040204" pitchFamily="50" charset="-128"/>
              <a:ea typeface="Meiryo UI" panose="020B0604030504040204" pitchFamily="50" charset="-128"/>
            </a:endParaRPr>
          </a:p>
          <a:p>
            <a:pPr marL="285750" indent="-285750">
              <a:spcAft>
                <a:spcPts val="1200"/>
              </a:spcAft>
              <a:buFont typeface="Wingdings" panose="05000000000000000000" pitchFamily="2" charset="2"/>
              <a:buChar char="l"/>
            </a:pPr>
            <a:r>
              <a:rPr lang="ja-JP" altLang="en-US" sz="2400" dirty="0">
                <a:latin typeface="Meiryo UI" panose="020B0604030504040204" pitchFamily="50" charset="-128"/>
                <a:ea typeface="Meiryo UI" panose="020B0604030504040204" pitchFamily="50" charset="-128"/>
              </a:rPr>
              <a:t>言葉</a:t>
            </a:r>
            <a:r>
              <a:rPr lang="ja-JP" altLang="en-US" sz="2400" dirty="0" smtClean="0">
                <a:latin typeface="Meiryo UI" panose="020B0604030504040204" pitchFamily="50" charset="-128"/>
                <a:ea typeface="Meiryo UI" panose="020B0604030504040204" pitchFamily="50" charset="-128"/>
              </a:rPr>
              <a:t>にしなくても「わかってくれている」という安心感</a:t>
            </a:r>
            <a:endParaRPr lang="en-US" altLang="ja-JP" sz="2400" dirty="0" smtClean="0">
              <a:latin typeface="Meiryo UI" panose="020B0604030504040204" pitchFamily="50" charset="-128"/>
              <a:ea typeface="Meiryo UI" panose="020B0604030504040204" pitchFamily="50" charset="-128"/>
            </a:endParaRPr>
          </a:p>
          <a:p>
            <a:pPr marL="285750" indent="-285750">
              <a:spcAft>
                <a:spcPts val="1200"/>
              </a:spcAft>
              <a:buFont typeface="Wingdings" panose="05000000000000000000" pitchFamily="2" charset="2"/>
              <a:buChar char="l"/>
            </a:pPr>
            <a:r>
              <a:rPr kumimoji="1" lang="ja-JP" altLang="en-US" sz="2400" dirty="0">
                <a:latin typeface="Meiryo UI" panose="020B0604030504040204" pitchFamily="50" charset="-128"/>
                <a:ea typeface="Meiryo UI" panose="020B0604030504040204" pitchFamily="50" charset="-128"/>
              </a:rPr>
              <a:t>信頼関係</a:t>
            </a:r>
            <a:r>
              <a:rPr kumimoji="1" lang="ja-JP" altLang="en-US" sz="2400" dirty="0" smtClean="0">
                <a:latin typeface="Meiryo UI" panose="020B0604030504040204" pitchFamily="50" charset="-128"/>
                <a:ea typeface="Meiryo UI" panose="020B0604030504040204" pitchFamily="50" charset="-128"/>
              </a:rPr>
              <a:t>があれば、心強い支えになる</a:t>
            </a:r>
            <a:endParaRPr kumimoji="1" lang="ja-JP" altLang="en-US" sz="2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364942" y="2689412"/>
            <a:ext cx="4182035" cy="2616101"/>
          </a:xfrm>
          <a:prstGeom prst="rect">
            <a:avLst/>
          </a:prstGeom>
          <a:noFill/>
        </p:spPr>
        <p:txBody>
          <a:bodyPr wrap="square" rtlCol="0">
            <a:spAutoFit/>
          </a:bodyPr>
          <a:lstStyle/>
          <a:p>
            <a:pPr marL="285750" indent="-285750">
              <a:spcAft>
                <a:spcPts val="1200"/>
              </a:spcAft>
              <a:buFont typeface="Wingdings" panose="05000000000000000000" pitchFamily="2" charset="2"/>
              <a:buChar char="l"/>
            </a:pPr>
            <a:r>
              <a:rPr lang="ja-JP" altLang="en-US" sz="2400" dirty="0">
                <a:latin typeface="Meiryo UI" panose="020B0604030504040204" pitchFamily="50" charset="-128"/>
                <a:ea typeface="Meiryo UI" panose="020B0604030504040204" pitchFamily="50" charset="-128"/>
              </a:rPr>
              <a:t>言わなくても伝わって</a:t>
            </a:r>
            <a:r>
              <a:rPr lang="ja-JP" altLang="en-US" sz="2400" dirty="0" smtClean="0">
                <a:latin typeface="Meiryo UI" panose="020B0604030504040204" pitchFamily="50" charset="-128"/>
                <a:ea typeface="Meiryo UI" panose="020B0604030504040204" pitchFamily="50" charset="-128"/>
              </a:rPr>
              <a:t>いるつもりが実は伝わっていないこともある</a:t>
            </a:r>
            <a:endParaRPr kumimoji="1" lang="en-US" altLang="ja-JP" sz="2400" dirty="0" smtClean="0">
              <a:latin typeface="Meiryo UI" panose="020B0604030504040204" pitchFamily="50" charset="-128"/>
              <a:ea typeface="Meiryo UI" panose="020B0604030504040204" pitchFamily="50" charset="-128"/>
            </a:endParaRPr>
          </a:p>
          <a:p>
            <a:pPr marL="285750" indent="-285750">
              <a:spcAft>
                <a:spcPts val="1200"/>
              </a:spcAft>
              <a:buFont typeface="Wingdings" panose="05000000000000000000" pitchFamily="2" charset="2"/>
              <a:buChar char="l"/>
            </a:pPr>
            <a:r>
              <a:rPr kumimoji="1" lang="ja-JP" altLang="en-US" sz="2400" dirty="0" smtClean="0">
                <a:latin typeface="Meiryo UI" panose="020B0604030504040204" pitchFamily="50" charset="-128"/>
                <a:ea typeface="Meiryo UI" panose="020B0604030504040204" pitchFamily="50" charset="-128"/>
              </a:rPr>
              <a:t>空気や文脈が読めない場合、孤立につながる</a:t>
            </a:r>
            <a:endParaRPr kumimoji="1" lang="en-US" altLang="ja-JP" sz="2400" dirty="0" smtClean="0">
              <a:latin typeface="Meiryo UI" panose="020B0604030504040204" pitchFamily="50" charset="-128"/>
              <a:ea typeface="Meiryo UI" panose="020B0604030504040204" pitchFamily="50" charset="-128"/>
            </a:endParaRPr>
          </a:p>
          <a:p>
            <a:pPr marL="285750" indent="-285750">
              <a:spcAft>
                <a:spcPts val="1200"/>
              </a:spcAft>
              <a:buFont typeface="Wingdings" panose="05000000000000000000" pitchFamily="2" charset="2"/>
              <a:buChar char="l"/>
            </a:pPr>
            <a:r>
              <a:rPr lang="ja-JP" altLang="en-US" sz="2400" dirty="0">
                <a:latin typeface="Meiryo UI" panose="020B0604030504040204" pitchFamily="50" charset="-128"/>
                <a:ea typeface="Meiryo UI" panose="020B0604030504040204" pitchFamily="50" charset="-128"/>
              </a:rPr>
              <a:t>沈黙</a:t>
            </a:r>
            <a:r>
              <a:rPr lang="ja-JP" altLang="en-US" sz="2400" dirty="0" smtClean="0">
                <a:latin typeface="Meiryo UI" panose="020B0604030504040204" pitchFamily="50" charset="-128"/>
                <a:ea typeface="Meiryo UI" panose="020B0604030504040204" pitchFamily="50" charset="-128"/>
              </a:rPr>
              <a:t>が安心ではなく、プレッシャーになることも</a:t>
            </a:r>
            <a:r>
              <a:rPr lang="ja-JP" altLang="en-US" sz="2400" dirty="0">
                <a:latin typeface="Meiryo UI" panose="020B0604030504040204" pitchFamily="50" charset="-128"/>
                <a:ea typeface="Meiryo UI" panose="020B0604030504040204" pitchFamily="50" charset="-128"/>
              </a:rPr>
              <a:t>多い</a:t>
            </a:r>
            <a:endParaRPr kumimoji="1" lang="en-US" altLang="ja-JP" sz="24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40736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60263"/>
          </a:xfrm>
        </p:spPr>
        <p:txBody>
          <a:bodyPr/>
          <a:lstStyle/>
          <a:p>
            <a:r>
              <a:rPr kumimoji="1" lang="ja-JP" altLang="en-US" dirty="0" smtClean="0"/>
              <a:t>事例　Ａの場合　</a:t>
            </a:r>
            <a:r>
              <a:rPr kumimoji="1" lang="en-US" altLang="ja-JP" dirty="0" smtClean="0"/>
              <a:t>episode </a:t>
            </a:r>
            <a:r>
              <a:rPr lang="en-US" altLang="ja-JP" dirty="0"/>
              <a:t>5</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15</a:t>
            </a:fld>
            <a:endParaRPr lang="ja-JP" altLang="en-US"/>
          </a:p>
        </p:txBody>
      </p:sp>
      <p:sp>
        <p:nvSpPr>
          <p:cNvPr id="4" name="テキスト ボックス 3"/>
          <p:cNvSpPr txBox="1"/>
          <p:nvPr/>
        </p:nvSpPr>
        <p:spPr>
          <a:xfrm>
            <a:off x="1293692" y="1425388"/>
            <a:ext cx="9604615" cy="4324261"/>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Ａは退院した翌週から登校を再開した。数日後、Ａの両親は学校に呼ばれた。母親は前もっていくつか菓子折りを用意し学校へ向かった。学校へ向かう途中も両親の会話は全くなかった。</a:t>
            </a:r>
            <a:endParaRPr kumimoji="1" lang="en-US" altLang="ja-JP" sz="2400" dirty="0" smtClean="0"/>
          </a:p>
          <a:p>
            <a:pPr>
              <a:lnSpc>
                <a:spcPts val="3400"/>
              </a:lnSpc>
              <a:spcAft>
                <a:spcPts val="1200"/>
              </a:spcAft>
            </a:pPr>
            <a:r>
              <a:rPr lang="ja-JP" altLang="en-US" sz="2400" dirty="0"/>
              <a:t>　</a:t>
            </a:r>
            <a:r>
              <a:rPr lang="ja-JP" altLang="en-US" sz="2400" dirty="0" smtClean="0"/>
              <a:t>学校に着いてすぐ玄関先で父親は神妙な面持ちで深々と頭を下げた。</a:t>
            </a:r>
            <a:r>
              <a:rPr kumimoji="1" lang="ja-JP" altLang="en-US" sz="2400" dirty="0" smtClean="0"/>
              <a:t>「この度は、ご迷惑をおかけし、</a:t>
            </a:r>
            <a:r>
              <a:rPr lang="ja-JP" altLang="en-US" sz="2400" dirty="0"/>
              <a:t>本当に</a:t>
            </a:r>
            <a:r>
              <a:rPr kumimoji="1" lang="ja-JP" altLang="en-US" sz="2400" dirty="0" smtClean="0"/>
              <a:t>申し訳ありませんでした。」母親も</a:t>
            </a:r>
            <a:r>
              <a:rPr lang="ja-JP" altLang="en-US" sz="2400" dirty="0"/>
              <a:t>それを</a:t>
            </a:r>
            <a:r>
              <a:rPr lang="ja-JP" altLang="en-US" sz="2400" dirty="0" smtClean="0"/>
              <a:t>見て慌てて頭を下げた。</a:t>
            </a:r>
            <a:endParaRPr lang="en-US" altLang="ja-JP" sz="2400" dirty="0" smtClean="0"/>
          </a:p>
          <a:p>
            <a:pPr>
              <a:lnSpc>
                <a:spcPts val="3400"/>
              </a:lnSpc>
              <a:spcAft>
                <a:spcPts val="1200"/>
              </a:spcAft>
            </a:pPr>
            <a:r>
              <a:rPr kumimoji="1" lang="ja-JP" altLang="en-US" sz="2400" dirty="0"/>
              <a:t>　</a:t>
            </a:r>
            <a:r>
              <a:rPr kumimoji="1" lang="ja-JP" altLang="en-US" sz="2400" dirty="0" smtClean="0"/>
              <a:t>両親は校長室に通され、先生方と話しをするが、その間中ずっと硬い表情で下を向き、ひたすら謝るばかりだった。母親は何も言わず父親の隣で頭を下げ続けていた。</a:t>
            </a:r>
            <a:r>
              <a:rPr lang="ja-JP" altLang="en-US" sz="2400" dirty="0"/>
              <a:t>　</a:t>
            </a:r>
            <a:endParaRPr kumimoji="1" lang="ja-JP" altLang="en-US" sz="2000" dirty="0"/>
          </a:p>
        </p:txBody>
      </p:sp>
    </p:spTree>
    <p:extLst>
      <p:ext uri="{BB962C8B-B14F-4D97-AF65-F5344CB8AC3E}">
        <p14:creationId xmlns:p14="http://schemas.microsoft.com/office/powerpoint/2010/main" val="3642148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45254"/>
            <a:ext cx="11537085" cy="1325563"/>
          </a:xfrm>
        </p:spPr>
        <p:txBody>
          <a:bodyPr>
            <a:normAutofit/>
          </a:bodyPr>
          <a:lstStyle/>
          <a:p>
            <a:r>
              <a:rPr lang="ja-JP" altLang="en-US" dirty="0"/>
              <a:t>社会的交換理論</a:t>
            </a:r>
            <a:r>
              <a:rPr lang="ja-JP" altLang="en-US" dirty="0" smtClean="0"/>
              <a:t>と家族内コミュニケーション</a:t>
            </a:r>
            <a:endParaRPr kumimoji="1" lang="ja-JP" altLang="en-US" dirty="0"/>
          </a:p>
        </p:txBody>
      </p:sp>
      <p:sp>
        <p:nvSpPr>
          <p:cNvPr id="4" name="スライド番号プレースホルダー 3"/>
          <p:cNvSpPr>
            <a:spLocks noGrp="1"/>
          </p:cNvSpPr>
          <p:nvPr>
            <p:ph type="sldNum" sz="quarter" idx="12"/>
          </p:nvPr>
        </p:nvSpPr>
        <p:spPr/>
        <p:txBody>
          <a:bodyPr/>
          <a:lstStyle/>
          <a:p>
            <a:fld id="{F8D8928E-AA9A-4D89-BC1F-A2C05AB4BD92}" type="slidenum">
              <a:rPr kumimoji="1" lang="ja-JP" altLang="en-US" smtClean="0"/>
              <a:t>16</a:t>
            </a:fld>
            <a:endParaRPr kumimoji="1" lang="ja-JP" altLang="en-US"/>
          </a:p>
        </p:txBody>
      </p:sp>
      <p:sp>
        <p:nvSpPr>
          <p:cNvPr id="5" name="テキスト ボックス 4"/>
          <p:cNvSpPr txBox="1"/>
          <p:nvPr/>
        </p:nvSpPr>
        <p:spPr>
          <a:xfrm>
            <a:off x="121024" y="1237900"/>
            <a:ext cx="2353235" cy="461665"/>
          </a:xfrm>
          <a:prstGeom prst="rect">
            <a:avLst/>
          </a:prstGeom>
          <a:noFill/>
        </p:spPr>
        <p:txBody>
          <a:bodyPr wrap="square" rtlCol="0">
            <a:spAutoFit/>
          </a:bodyPr>
          <a:lstStyle/>
          <a:p>
            <a:pPr algn="ctr"/>
            <a:r>
              <a:rPr kumimoji="1" lang="ja-JP" altLang="en-US" sz="2400" b="1" dirty="0"/>
              <a:t>投資関係</a:t>
            </a:r>
          </a:p>
        </p:txBody>
      </p:sp>
      <p:sp>
        <p:nvSpPr>
          <p:cNvPr id="6" name="テキスト ボックス 5"/>
          <p:cNvSpPr txBox="1"/>
          <p:nvPr/>
        </p:nvSpPr>
        <p:spPr>
          <a:xfrm>
            <a:off x="9569986" y="1222671"/>
            <a:ext cx="2353235" cy="461665"/>
          </a:xfrm>
          <a:prstGeom prst="rect">
            <a:avLst/>
          </a:prstGeom>
          <a:noFill/>
        </p:spPr>
        <p:txBody>
          <a:bodyPr wrap="square" rtlCol="0">
            <a:spAutoFit/>
          </a:bodyPr>
          <a:lstStyle/>
          <a:p>
            <a:pPr algn="ctr"/>
            <a:r>
              <a:rPr kumimoji="1" lang="ja-JP" altLang="en-US" sz="2400" b="1" dirty="0"/>
              <a:t>共同関係</a:t>
            </a:r>
          </a:p>
        </p:txBody>
      </p:sp>
      <p:sp>
        <p:nvSpPr>
          <p:cNvPr id="7" name="角丸四角形 6"/>
          <p:cNvSpPr/>
          <p:nvPr/>
        </p:nvSpPr>
        <p:spPr>
          <a:xfrm>
            <a:off x="265355" y="1773074"/>
            <a:ext cx="2675965" cy="2365260"/>
          </a:xfrm>
          <a:prstGeom prst="roundRect">
            <a:avLst>
              <a:gd name="adj" fmla="val 6364"/>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左右矢印 7"/>
          <p:cNvSpPr/>
          <p:nvPr/>
        </p:nvSpPr>
        <p:spPr>
          <a:xfrm>
            <a:off x="2084294" y="1249298"/>
            <a:ext cx="7960659" cy="435665"/>
          </a:xfrm>
          <a:prstGeom prst="leftRightArrow">
            <a:avLst>
              <a:gd name="adj1" fmla="val 50000"/>
              <a:gd name="adj2" fmla="val 114818"/>
            </a:avLst>
          </a:prstGeom>
          <a:gradFill>
            <a:gsLst>
              <a:gs pos="0">
                <a:srgbClr val="0070C0"/>
              </a:gs>
              <a:gs pos="100000">
                <a:srgbClr val="FF33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59322" y="1773074"/>
            <a:ext cx="2675965" cy="2365260"/>
          </a:xfrm>
          <a:prstGeom prst="roundRect">
            <a:avLst>
              <a:gd name="adj" fmla="val 6364"/>
            </a:avLst>
          </a:prstGeom>
          <a:solidFill>
            <a:srgbClr val="9DC3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 9"/>
          <p:cNvSpPr/>
          <p:nvPr/>
        </p:nvSpPr>
        <p:spPr>
          <a:xfrm>
            <a:off x="6253289" y="1773074"/>
            <a:ext cx="2675965" cy="2365260"/>
          </a:xfrm>
          <a:prstGeom prst="roundRect">
            <a:avLst>
              <a:gd name="adj" fmla="val 6364"/>
            </a:avLst>
          </a:prstGeom>
          <a:solidFill>
            <a:srgbClr val="FFCCFF"/>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角丸四角形 10"/>
          <p:cNvSpPr/>
          <p:nvPr/>
        </p:nvSpPr>
        <p:spPr>
          <a:xfrm>
            <a:off x="9247256" y="1773074"/>
            <a:ext cx="2675965" cy="2365260"/>
          </a:xfrm>
          <a:prstGeom prst="roundRect">
            <a:avLst>
              <a:gd name="adj" fmla="val 6364"/>
            </a:avLst>
          </a:prstGeom>
          <a:solidFill>
            <a:srgbClr val="FF99CC"/>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50029" y="1892715"/>
            <a:ext cx="2353235" cy="461665"/>
          </a:xfrm>
          <a:prstGeom prst="rect">
            <a:avLst/>
          </a:prstGeom>
          <a:noFill/>
        </p:spPr>
        <p:txBody>
          <a:bodyPr wrap="square" rtlCol="0">
            <a:spAutoFit/>
          </a:bodyPr>
          <a:lstStyle/>
          <a:p>
            <a:pPr algn="ctr"/>
            <a:r>
              <a:rPr kumimoji="1" lang="ja-JP" altLang="en-US" sz="2400" b="1" u="sng" dirty="0">
                <a:solidFill>
                  <a:schemeClr val="bg1"/>
                </a:solidFill>
              </a:rPr>
              <a:t>投資関係</a:t>
            </a:r>
            <a:endParaRPr kumimoji="1" lang="ja-JP" altLang="en-US" b="1" u="sng" dirty="0">
              <a:solidFill>
                <a:schemeClr val="bg1"/>
              </a:solidFill>
            </a:endParaRPr>
          </a:p>
        </p:txBody>
      </p:sp>
      <p:sp>
        <p:nvSpPr>
          <p:cNvPr id="13" name="テキスト ボックス 12"/>
          <p:cNvSpPr txBox="1"/>
          <p:nvPr/>
        </p:nvSpPr>
        <p:spPr>
          <a:xfrm>
            <a:off x="450029" y="2493413"/>
            <a:ext cx="2353235" cy="1562607"/>
          </a:xfrm>
          <a:prstGeom prst="rect">
            <a:avLst/>
          </a:prstGeom>
          <a:noFill/>
        </p:spPr>
        <p:txBody>
          <a:bodyPr wrap="square" rtlCol="0">
            <a:spAutoFit/>
          </a:bodyPr>
          <a:lstStyle/>
          <a:p>
            <a:pPr algn="ctr">
              <a:lnSpc>
                <a:spcPts val="1900"/>
              </a:lnSpc>
            </a:pPr>
            <a:r>
              <a:rPr kumimoji="1" lang="ja-JP" altLang="en-US" dirty="0">
                <a:solidFill>
                  <a:schemeClr val="bg1"/>
                </a:solidFill>
              </a:rPr>
              <a:t>満足度</a:t>
            </a:r>
            <a:endParaRPr kumimoji="1" lang="en-US" altLang="ja-JP" dirty="0">
              <a:solidFill>
                <a:schemeClr val="bg1"/>
              </a:solidFill>
            </a:endParaRPr>
          </a:p>
          <a:p>
            <a:pPr algn="ctr">
              <a:lnSpc>
                <a:spcPts val="1900"/>
              </a:lnSpc>
            </a:pPr>
            <a:r>
              <a:rPr kumimoji="1" lang="en-US" altLang="ja-JP" dirty="0">
                <a:solidFill>
                  <a:schemeClr val="bg1"/>
                </a:solidFill>
              </a:rPr>
              <a:t>×</a:t>
            </a:r>
          </a:p>
          <a:p>
            <a:pPr algn="ctr">
              <a:lnSpc>
                <a:spcPts val="1900"/>
              </a:lnSpc>
            </a:pPr>
            <a:r>
              <a:rPr kumimoji="1" lang="ja-JP" altLang="en-US" dirty="0">
                <a:solidFill>
                  <a:schemeClr val="bg1"/>
                </a:solidFill>
              </a:rPr>
              <a:t>これまでの投資</a:t>
            </a:r>
            <a:endParaRPr kumimoji="1" lang="en-US" altLang="ja-JP" dirty="0">
              <a:solidFill>
                <a:schemeClr val="bg1"/>
              </a:solidFill>
            </a:endParaRPr>
          </a:p>
          <a:p>
            <a:pPr algn="ctr">
              <a:lnSpc>
                <a:spcPts val="1900"/>
              </a:lnSpc>
            </a:pPr>
            <a:r>
              <a:rPr kumimoji="1" lang="en-US" altLang="ja-JP" dirty="0">
                <a:solidFill>
                  <a:schemeClr val="bg1"/>
                </a:solidFill>
              </a:rPr>
              <a:t>×</a:t>
            </a:r>
          </a:p>
          <a:p>
            <a:pPr algn="ctr">
              <a:lnSpc>
                <a:spcPts val="1900"/>
              </a:lnSpc>
            </a:pPr>
            <a:r>
              <a:rPr kumimoji="1" lang="ja-JP" altLang="en-US" dirty="0">
                <a:solidFill>
                  <a:schemeClr val="bg1"/>
                </a:solidFill>
              </a:rPr>
              <a:t>魅力的な代替関係の有無</a:t>
            </a:r>
          </a:p>
        </p:txBody>
      </p:sp>
      <p:sp>
        <p:nvSpPr>
          <p:cNvPr id="14" name="テキスト ボックス 13"/>
          <p:cNvSpPr txBox="1"/>
          <p:nvPr/>
        </p:nvSpPr>
        <p:spPr>
          <a:xfrm>
            <a:off x="3420686" y="1892715"/>
            <a:ext cx="2353235" cy="461665"/>
          </a:xfrm>
          <a:prstGeom prst="rect">
            <a:avLst/>
          </a:prstGeom>
          <a:noFill/>
        </p:spPr>
        <p:txBody>
          <a:bodyPr wrap="square" rtlCol="0">
            <a:spAutoFit/>
          </a:bodyPr>
          <a:lstStyle/>
          <a:p>
            <a:pPr algn="ctr"/>
            <a:r>
              <a:rPr kumimoji="1" lang="ja-JP" altLang="en-US" sz="2400" b="1" u="sng" dirty="0"/>
              <a:t>衡平関係</a:t>
            </a:r>
            <a:endParaRPr kumimoji="1" lang="ja-JP" altLang="en-US" b="1" u="sng" dirty="0"/>
          </a:p>
        </p:txBody>
      </p:sp>
      <p:sp>
        <p:nvSpPr>
          <p:cNvPr id="15" name="テキスト ボックス 14"/>
          <p:cNvSpPr txBox="1"/>
          <p:nvPr/>
        </p:nvSpPr>
        <p:spPr>
          <a:xfrm>
            <a:off x="3420685" y="2799138"/>
            <a:ext cx="2353235" cy="707886"/>
          </a:xfrm>
          <a:prstGeom prst="rect">
            <a:avLst/>
          </a:prstGeom>
          <a:noFill/>
        </p:spPr>
        <p:txBody>
          <a:bodyPr wrap="square" rtlCol="0">
            <a:spAutoFit/>
          </a:bodyPr>
          <a:lstStyle/>
          <a:p>
            <a:pPr algn="ctr"/>
            <a:r>
              <a:rPr kumimoji="1" lang="en-US" altLang="ja-JP" sz="2000" dirty="0" err="1"/>
              <a:t>Win×Win</a:t>
            </a:r>
            <a:r>
              <a:rPr kumimoji="1" lang="ja-JP" altLang="en-US" sz="2000" dirty="0"/>
              <a:t>の関係</a:t>
            </a:r>
            <a:endParaRPr kumimoji="1" lang="en-US" altLang="ja-JP" sz="2000" dirty="0"/>
          </a:p>
          <a:p>
            <a:pPr algn="ctr"/>
            <a:r>
              <a:rPr kumimoji="1" lang="ja-JP" altLang="en-US" sz="2000" dirty="0"/>
              <a:t>かどうか</a:t>
            </a:r>
          </a:p>
        </p:txBody>
      </p:sp>
      <p:sp>
        <p:nvSpPr>
          <p:cNvPr id="16" name="テキスト ボックス 15"/>
          <p:cNvSpPr txBox="1"/>
          <p:nvPr/>
        </p:nvSpPr>
        <p:spPr>
          <a:xfrm>
            <a:off x="6414653" y="1915575"/>
            <a:ext cx="2353235" cy="461665"/>
          </a:xfrm>
          <a:prstGeom prst="rect">
            <a:avLst/>
          </a:prstGeom>
          <a:noFill/>
        </p:spPr>
        <p:txBody>
          <a:bodyPr wrap="square" rtlCol="0">
            <a:spAutoFit/>
          </a:bodyPr>
          <a:lstStyle/>
          <a:p>
            <a:pPr algn="ctr"/>
            <a:r>
              <a:rPr kumimoji="1" lang="ja-JP" altLang="en-US" sz="2400" b="1" u="sng" dirty="0"/>
              <a:t>互恵関係</a:t>
            </a:r>
            <a:endParaRPr kumimoji="1" lang="ja-JP" altLang="en-US" b="1" u="sng" dirty="0"/>
          </a:p>
        </p:txBody>
      </p:sp>
      <p:sp>
        <p:nvSpPr>
          <p:cNvPr id="17" name="テキスト ボックス 16"/>
          <p:cNvSpPr txBox="1"/>
          <p:nvPr/>
        </p:nvSpPr>
        <p:spPr>
          <a:xfrm>
            <a:off x="6585430" y="2799138"/>
            <a:ext cx="2011680" cy="707886"/>
          </a:xfrm>
          <a:prstGeom prst="rect">
            <a:avLst/>
          </a:prstGeom>
          <a:noFill/>
        </p:spPr>
        <p:txBody>
          <a:bodyPr wrap="square" rtlCol="0">
            <a:spAutoFit/>
          </a:bodyPr>
          <a:lstStyle/>
          <a:p>
            <a:pPr algn="ctr"/>
            <a:r>
              <a:rPr kumimoji="1" lang="ja-JP" altLang="en-US" sz="2000" dirty="0"/>
              <a:t>恩義と返礼の</a:t>
            </a:r>
            <a:endParaRPr kumimoji="1" lang="en-US" altLang="ja-JP" sz="2000" dirty="0"/>
          </a:p>
          <a:p>
            <a:pPr algn="ctr"/>
            <a:r>
              <a:rPr kumimoji="1" lang="ja-JP" altLang="en-US" sz="2000" dirty="0"/>
              <a:t>関係</a:t>
            </a:r>
          </a:p>
        </p:txBody>
      </p:sp>
      <p:sp>
        <p:nvSpPr>
          <p:cNvPr id="18" name="テキスト ボックス 17"/>
          <p:cNvSpPr txBox="1"/>
          <p:nvPr/>
        </p:nvSpPr>
        <p:spPr>
          <a:xfrm>
            <a:off x="9458618" y="2645250"/>
            <a:ext cx="2343823" cy="1015663"/>
          </a:xfrm>
          <a:prstGeom prst="rect">
            <a:avLst/>
          </a:prstGeom>
          <a:noFill/>
        </p:spPr>
        <p:txBody>
          <a:bodyPr wrap="square" rtlCol="0">
            <a:spAutoFit/>
          </a:bodyPr>
          <a:lstStyle/>
          <a:p>
            <a:pPr algn="ctr"/>
            <a:r>
              <a:rPr kumimoji="1" lang="ja-JP" altLang="en-US" sz="2000" dirty="0"/>
              <a:t>見返りを</a:t>
            </a:r>
            <a:endParaRPr kumimoji="1" lang="en-US" altLang="ja-JP" sz="2000" dirty="0"/>
          </a:p>
          <a:p>
            <a:pPr algn="ctr"/>
            <a:r>
              <a:rPr kumimoji="1" lang="ja-JP" altLang="en-US" sz="2000" dirty="0"/>
              <a:t>求めない</a:t>
            </a:r>
            <a:endParaRPr kumimoji="1" lang="en-US" altLang="ja-JP" sz="2000" dirty="0"/>
          </a:p>
          <a:p>
            <a:pPr algn="ctr"/>
            <a:r>
              <a:rPr kumimoji="1" lang="ja-JP" altLang="en-US" sz="2000" dirty="0"/>
              <a:t>奉仕の関係</a:t>
            </a:r>
          </a:p>
        </p:txBody>
      </p:sp>
      <p:sp>
        <p:nvSpPr>
          <p:cNvPr id="19" name="テキスト ボックス 18"/>
          <p:cNvSpPr txBox="1"/>
          <p:nvPr/>
        </p:nvSpPr>
        <p:spPr>
          <a:xfrm>
            <a:off x="9458618" y="1915575"/>
            <a:ext cx="2353235" cy="461665"/>
          </a:xfrm>
          <a:prstGeom prst="rect">
            <a:avLst/>
          </a:prstGeom>
          <a:noFill/>
        </p:spPr>
        <p:txBody>
          <a:bodyPr wrap="square" rtlCol="0">
            <a:spAutoFit/>
          </a:bodyPr>
          <a:lstStyle/>
          <a:p>
            <a:pPr algn="ctr"/>
            <a:r>
              <a:rPr kumimoji="1" lang="ja-JP" altLang="en-US" sz="2400" b="1" u="sng" dirty="0"/>
              <a:t>共同関係</a:t>
            </a:r>
            <a:endParaRPr kumimoji="1" lang="ja-JP" altLang="en-US" b="1" u="sng" dirty="0"/>
          </a:p>
        </p:txBody>
      </p:sp>
      <p:sp>
        <p:nvSpPr>
          <p:cNvPr id="23" name="ホームベース 22"/>
          <p:cNvSpPr/>
          <p:nvPr/>
        </p:nvSpPr>
        <p:spPr>
          <a:xfrm flipH="1">
            <a:off x="1097279" y="4314026"/>
            <a:ext cx="9533247" cy="748358"/>
          </a:xfrm>
          <a:custGeom>
            <a:avLst/>
            <a:gdLst>
              <a:gd name="connsiteX0" fmla="*/ 0 w 11352412"/>
              <a:gd name="connsiteY0" fmla="*/ 0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563057 h 563057"/>
              <a:gd name="connsiteX5" fmla="*/ 0 w 11352412"/>
              <a:gd name="connsiteY5" fmla="*/ 0 h 563057"/>
              <a:gd name="connsiteX0" fmla="*/ 0 w 11352412"/>
              <a:gd name="connsiteY0" fmla="*/ 282388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563057 h 563057"/>
              <a:gd name="connsiteX5" fmla="*/ 0 w 11352412"/>
              <a:gd name="connsiteY5" fmla="*/ 282388 h 563057"/>
              <a:gd name="connsiteX0" fmla="*/ 0 w 11352412"/>
              <a:gd name="connsiteY0" fmla="*/ 282388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294116 h 563057"/>
              <a:gd name="connsiteX5" fmla="*/ 0 w 11352412"/>
              <a:gd name="connsiteY5" fmla="*/ 282388 h 56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2412" h="563057">
                <a:moveTo>
                  <a:pt x="0" y="282388"/>
                </a:moveTo>
                <a:lnTo>
                  <a:pt x="10507827" y="0"/>
                </a:lnTo>
                <a:lnTo>
                  <a:pt x="11352412" y="281529"/>
                </a:lnTo>
                <a:lnTo>
                  <a:pt x="10507827" y="563057"/>
                </a:lnTo>
                <a:lnTo>
                  <a:pt x="0" y="294116"/>
                </a:lnTo>
                <a:lnTo>
                  <a:pt x="0" y="282388"/>
                </a:lnTo>
                <a:close/>
              </a:path>
            </a:pathLst>
          </a:custGeom>
          <a:gradFill flip="none" rotWithShape="1">
            <a:gsLst>
              <a:gs pos="0">
                <a:srgbClr val="FF3399"/>
              </a:gs>
              <a:gs pos="36000">
                <a:srgbClr val="FFCCFF"/>
              </a:gs>
              <a:gs pos="83000">
                <a:srgbClr val="9DC3E6"/>
              </a:gs>
              <a:gs pos="100000">
                <a:srgbClr val="0070C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754393" y="4395818"/>
            <a:ext cx="3345973" cy="584775"/>
          </a:xfrm>
          <a:prstGeom prst="rect">
            <a:avLst/>
          </a:prstGeom>
          <a:noFill/>
        </p:spPr>
        <p:txBody>
          <a:bodyPr wrap="square" rtlCol="0">
            <a:spAutoFit/>
          </a:bodyPr>
          <a:lstStyle/>
          <a:p>
            <a:r>
              <a:rPr kumimoji="1" lang="ja-JP" altLang="en-US" sz="3200" dirty="0" smtClean="0"/>
              <a:t>社会全体の</a:t>
            </a:r>
            <a:r>
              <a:rPr kumimoji="1" lang="ja-JP" altLang="en-US" sz="3200" dirty="0"/>
              <a:t>変化</a:t>
            </a:r>
            <a:endParaRPr kumimoji="1" lang="ja-JP" altLang="en-US" sz="2400" dirty="0"/>
          </a:p>
        </p:txBody>
      </p:sp>
      <p:sp>
        <p:nvSpPr>
          <p:cNvPr id="26" name="ホームベース 22"/>
          <p:cNvSpPr/>
          <p:nvPr/>
        </p:nvSpPr>
        <p:spPr>
          <a:xfrm>
            <a:off x="1213356" y="4907413"/>
            <a:ext cx="9533247" cy="748358"/>
          </a:xfrm>
          <a:custGeom>
            <a:avLst/>
            <a:gdLst>
              <a:gd name="connsiteX0" fmla="*/ 0 w 11352412"/>
              <a:gd name="connsiteY0" fmla="*/ 0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563057 h 563057"/>
              <a:gd name="connsiteX5" fmla="*/ 0 w 11352412"/>
              <a:gd name="connsiteY5" fmla="*/ 0 h 563057"/>
              <a:gd name="connsiteX0" fmla="*/ 0 w 11352412"/>
              <a:gd name="connsiteY0" fmla="*/ 282388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563057 h 563057"/>
              <a:gd name="connsiteX5" fmla="*/ 0 w 11352412"/>
              <a:gd name="connsiteY5" fmla="*/ 282388 h 563057"/>
              <a:gd name="connsiteX0" fmla="*/ 0 w 11352412"/>
              <a:gd name="connsiteY0" fmla="*/ 282388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294116 h 563057"/>
              <a:gd name="connsiteX5" fmla="*/ 0 w 11352412"/>
              <a:gd name="connsiteY5" fmla="*/ 282388 h 56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2412" h="563057">
                <a:moveTo>
                  <a:pt x="0" y="282388"/>
                </a:moveTo>
                <a:lnTo>
                  <a:pt x="10507827" y="0"/>
                </a:lnTo>
                <a:lnTo>
                  <a:pt x="11352412" y="281529"/>
                </a:lnTo>
                <a:lnTo>
                  <a:pt x="10507827" y="563057"/>
                </a:lnTo>
                <a:lnTo>
                  <a:pt x="0" y="294116"/>
                </a:lnTo>
                <a:lnTo>
                  <a:pt x="0" y="282388"/>
                </a:lnTo>
                <a:close/>
              </a:path>
            </a:pathLst>
          </a:custGeom>
          <a:gradFill flip="none" rotWithShape="0">
            <a:gsLst>
              <a:gs pos="0">
                <a:srgbClr val="0070C0"/>
              </a:gs>
              <a:gs pos="36000">
                <a:srgbClr val="9DC3E6"/>
              </a:gs>
              <a:gs pos="83000">
                <a:srgbClr val="FFCCFF"/>
              </a:gs>
              <a:gs pos="100000">
                <a:srgbClr val="FF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5620871" y="5032161"/>
            <a:ext cx="4605227" cy="584775"/>
          </a:xfrm>
          <a:prstGeom prst="rect">
            <a:avLst/>
          </a:prstGeom>
          <a:noFill/>
        </p:spPr>
        <p:txBody>
          <a:bodyPr wrap="square" rtlCol="0">
            <a:spAutoFit/>
          </a:bodyPr>
          <a:lstStyle/>
          <a:p>
            <a:pPr algn="r"/>
            <a:r>
              <a:rPr kumimoji="1" lang="ja-JP" altLang="en-US" sz="3200" dirty="0" smtClean="0"/>
              <a:t>家庭に求められるもの</a:t>
            </a:r>
            <a:endParaRPr kumimoji="1" lang="ja-JP" altLang="en-US" sz="2400" dirty="0"/>
          </a:p>
        </p:txBody>
      </p:sp>
    </p:spTree>
    <p:extLst>
      <p:ext uri="{BB962C8B-B14F-4D97-AF65-F5344CB8AC3E}">
        <p14:creationId xmlns:p14="http://schemas.microsoft.com/office/powerpoint/2010/main" val="478937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6</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17</a:t>
            </a:fld>
            <a:endParaRPr lang="ja-JP" altLang="en-US"/>
          </a:p>
        </p:txBody>
      </p:sp>
      <p:sp>
        <p:nvSpPr>
          <p:cNvPr id="4" name="テキスト ボックス 3"/>
          <p:cNvSpPr txBox="1"/>
          <p:nvPr/>
        </p:nvSpPr>
        <p:spPr>
          <a:xfrm>
            <a:off x="1674159" y="1591816"/>
            <a:ext cx="8843681" cy="4170372"/>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a:t>
            </a:r>
            <a:r>
              <a:rPr lang="ja-JP" altLang="en-US" sz="2400" dirty="0"/>
              <a:t>後日</a:t>
            </a:r>
            <a:r>
              <a:rPr lang="ja-JP" altLang="en-US" sz="2400" dirty="0" smtClean="0"/>
              <a:t>、Ａの担任の先生から母親宛てに連絡があり、スクールカウンセラーへの相談を勧められた。母親は内心抵抗があったが、あまりにも熱心に勧められたので、渋々同意した。</a:t>
            </a:r>
            <a:endParaRPr lang="en-US" altLang="ja-JP" sz="2400" dirty="0" smtClean="0"/>
          </a:p>
          <a:p>
            <a:pPr>
              <a:lnSpc>
                <a:spcPts val="3400"/>
              </a:lnSpc>
              <a:spcAft>
                <a:spcPts val="1200"/>
              </a:spcAft>
            </a:pPr>
            <a:r>
              <a:rPr lang="ja-JP" altLang="en-US" sz="2400" dirty="0"/>
              <a:t>　予約した</a:t>
            </a:r>
            <a:r>
              <a:rPr lang="ja-JP" altLang="en-US" sz="2400" dirty="0" smtClean="0"/>
              <a:t>日となり、母親は緊張しながらスクールカウンセラーのもとを訪れた。母親はＡが起こした騒動について「学校に迷惑をかけて申し訳ない」と謝罪をした。スクールカウンセラーは、「お母さんも、本当に大変な思いをされましたね。」と言った。その温かい声と眼差しに触れ、母親の目からなぜか涙があふれてきた。</a:t>
            </a:r>
            <a:endParaRPr lang="en-US" altLang="ja-JP" sz="2400" dirty="0" smtClean="0"/>
          </a:p>
        </p:txBody>
      </p:sp>
    </p:spTree>
    <p:extLst>
      <p:ext uri="{BB962C8B-B14F-4D97-AF65-F5344CB8AC3E}">
        <p14:creationId xmlns:p14="http://schemas.microsoft.com/office/powerpoint/2010/main" val="550787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73710"/>
          </a:xfrm>
        </p:spPr>
        <p:txBody>
          <a:bodyPr/>
          <a:lstStyle/>
          <a:p>
            <a:r>
              <a:rPr lang="ja-JP" altLang="en-US" dirty="0" smtClean="0"/>
              <a:t>家庭の負担が大きくなる社会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18</a:t>
            </a:fld>
            <a:endParaRPr lang="ja-JP" altLang="en-US" dirty="0"/>
          </a:p>
        </p:txBody>
      </p:sp>
      <p:grpSp>
        <p:nvGrpSpPr>
          <p:cNvPr id="4" name="グループ化 3"/>
          <p:cNvGrpSpPr/>
          <p:nvPr/>
        </p:nvGrpSpPr>
        <p:grpSpPr>
          <a:xfrm>
            <a:off x="1269127" y="1397048"/>
            <a:ext cx="5029144" cy="5029144"/>
            <a:chOff x="1255059" y="1368912"/>
            <a:chExt cx="5029144" cy="5029144"/>
          </a:xfrm>
        </p:grpSpPr>
        <p:sp>
          <p:nvSpPr>
            <p:cNvPr id="10" name="円/楕円 9"/>
            <p:cNvSpPr/>
            <p:nvPr/>
          </p:nvSpPr>
          <p:spPr>
            <a:xfrm>
              <a:off x="1255059" y="1368912"/>
              <a:ext cx="5029144" cy="5029144"/>
            </a:xfrm>
            <a:prstGeom prst="ellipse">
              <a:avLst/>
            </a:prstGeom>
            <a:gradFill flip="none" rotWithShape="1">
              <a:gsLst>
                <a:gs pos="0">
                  <a:srgbClr val="FFCCFF"/>
                </a:gs>
                <a:gs pos="14000">
                  <a:srgbClr val="FFCCFF"/>
                </a:gs>
                <a:gs pos="36000">
                  <a:schemeClr val="accent1">
                    <a:lumMod val="45000"/>
                    <a:lumOff val="55000"/>
                  </a:schemeClr>
                </a:gs>
                <a:gs pos="100000">
                  <a:srgbClr val="0070C0"/>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8" name="円/楕円 7"/>
            <p:cNvSpPr/>
            <p:nvPr/>
          </p:nvSpPr>
          <p:spPr>
            <a:xfrm>
              <a:off x="2021513" y="2135366"/>
              <a:ext cx="3496236" cy="3496236"/>
            </a:xfrm>
            <a:prstGeom prst="ellipse">
              <a:avLst/>
            </a:prstGeom>
            <a:gradFill flip="none" rotWithShape="1">
              <a:gsLst>
                <a:gs pos="0">
                  <a:srgbClr val="FFCCFF"/>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6" name="円/楕円 5"/>
            <p:cNvSpPr/>
            <p:nvPr/>
          </p:nvSpPr>
          <p:spPr>
            <a:xfrm>
              <a:off x="2772756" y="2886609"/>
              <a:ext cx="1993751" cy="1993751"/>
            </a:xfrm>
            <a:prstGeom prst="ellipse">
              <a:avLst/>
            </a:prstGeom>
            <a:gradFill flip="none" rotWithShape="1">
              <a:gsLst>
                <a:gs pos="0">
                  <a:srgbClr val="FF99CC"/>
                </a:gs>
                <a:gs pos="55000">
                  <a:srgbClr val="FFCCFF"/>
                </a:gs>
                <a:gs pos="79000">
                  <a:schemeClr val="accent1">
                    <a:lumMod val="45000"/>
                    <a:lumOff val="55000"/>
                  </a:schemeClr>
                </a:gs>
                <a:gs pos="100000">
                  <a:schemeClr val="accent1">
                    <a:lumMod val="30000"/>
                    <a:lumOff val="70000"/>
                  </a:schemeClr>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5" name="円/楕円 4"/>
            <p:cNvSpPr/>
            <p:nvPr/>
          </p:nvSpPr>
          <p:spPr>
            <a:xfrm>
              <a:off x="3343808" y="3457661"/>
              <a:ext cx="851647" cy="851647"/>
            </a:xfrm>
            <a:prstGeom prst="ellipse">
              <a:avLst/>
            </a:prstGeom>
            <a:solidFill>
              <a:srgbClr val="FF99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smtClean="0">
                  <a:solidFill>
                    <a:schemeClr val="tx1"/>
                  </a:solidFill>
                </a:rPr>
                <a:t>子ども</a:t>
              </a:r>
              <a:endParaRPr kumimoji="1" lang="ja-JP" altLang="en-US" sz="1400" b="1" dirty="0">
                <a:solidFill>
                  <a:schemeClr val="tx1"/>
                </a:solidFill>
              </a:endParaRPr>
            </a:p>
          </p:txBody>
        </p:sp>
        <p:sp>
          <p:nvSpPr>
            <p:cNvPr id="7" name="テキスト ボックス 6"/>
            <p:cNvSpPr txBox="1"/>
            <p:nvPr/>
          </p:nvSpPr>
          <p:spPr>
            <a:xfrm>
              <a:off x="3163617" y="2987469"/>
              <a:ext cx="1212028" cy="400110"/>
            </a:xfrm>
            <a:prstGeom prst="rect">
              <a:avLst/>
            </a:prstGeom>
            <a:noFill/>
          </p:spPr>
          <p:txBody>
            <a:bodyPr wrap="square" rtlCol="0">
              <a:spAutoFit/>
            </a:bodyPr>
            <a:lstStyle/>
            <a:p>
              <a:pPr algn="ctr"/>
              <a:r>
                <a:rPr kumimoji="1" lang="ja-JP" altLang="en-US" sz="2000" b="1" dirty="0" smtClean="0"/>
                <a:t>家族</a:t>
              </a:r>
              <a:endParaRPr kumimoji="1" lang="ja-JP" altLang="en-US" sz="2000" b="1" dirty="0"/>
            </a:p>
          </p:txBody>
        </p:sp>
        <p:sp>
          <p:nvSpPr>
            <p:cNvPr id="9" name="テキスト ボックス 8"/>
            <p:cNvSpPr txBox="1"/>
            <p:nvPr/>
          </p:nvSpPr>
          <p:spPr>
            <a:xfrm>
              <a:off x="3163617" y="2346286"/>
              <a:ext cx="1212028" cy="400110"/>
            </a:xfrm>
            <a:prstGeom prst="rect">
              <a:avLst/>
            </a:prstGeom>
            <a:noFill/>
          </p:spPr>
          <p:txBody>
            <a:bodyPr wrap="square" rtlCol="0">
              <a:spAutoFit/>
            </a:bodyPr>
            <a:lstStyle/>
            <a:p>
              <a:pPr algn="ctr"/>
              <a:r>
                <a:rPr kumimoji="1" lang="ja-JP" altLang="en-US" sz="2000" b="1" dirty="0" smtClean="0"/>
                <a:t>学校</a:t>
              </a:r>
              <a:endParaRPr kumimoji="1" lang="ja-JP" altLang="en-US" sz="2000" b="1" dirty="0"/>
            </a:p>
          </p:txBody>
        </p:sp>
        <p:sp>
          <p:nvSpPr>
            <p:cNvPr id="11" name="テキスト ボックス 10"/>
            <p:cNvSpPr txBox="1"/>
            <p:nvPr/>
          </p:nvSpPr>
          <p:spPr>
            <a:xfrm>
              <a:off x="3163617" y="1570555"/>
              <a:ext cx="1212028" cy="400110"/>
            </a:xfrm>
            <a:prstGeom prst="rect">
              <a:avLst/>
            </a:prstGeom>
            <a:noFill/>
          </p:spPr>
          <p:txBody>
            <a:bodyPr wrap="square" rtlCol="0">
              <a:spAutoFit/>
            </a:bodyPr>
            <a:lstStyle/>
            <a:p>
              <a:pPr algn="ctr"/>
              <a:r>
                <a:rPr kumimoji="1" lang="ja-JP" altLang="en-US" sz="2000" b="1" dirty="0" smtClean="0"/>
                <a:t>地域</a:t>
              </a:r>
              <a:endParaRPr kumimoji="1" lang="ja-JP" altLang="en-US" sz="2000" b="1" dirty="0"/>
            </a:p>
          </p:txBody>
        </p:sp>
      </p:grpSp>
      <p:sp>
        <p:nvSpPr>
          <p:cNvPr id="12" name="テキスト ボックス 11"/>
          <p:cNvSpPr txBox="1"/>
          <p:nvPr/>
        </p:nvSpPr>
        <p:spPr>
          <a:xfrm>
            <a:off x="6452796" y="1370499"/>
            <a:ext cx="5096435" cy="2439501"/>
          </a:xfrm>
          <a:prstGeom prst="wedgeRectCallout">
            <a:avLst>
              <a:gd name="adj1" fmla="val -55749"/>
              <a:gd name="adj2" fmla="val 73622"/>
            </a:avLst>
          </a:prstGeom>
          <a:solidFill>
            <a:schemeClr val="bg1"/>
          </a:solidFill>
          <a:ln w="38100">
            <a:solidFill>
              <a:schemeClr val="tx1"/>
            </a:solidFill>
          </a:ln>
        </p:spPr>
        <p:txBody>
          <a:bodyPr wrap="square" lIns="360000" rIns="360000" rtlCol="0" anchor="ctr" anchorCtr="0">
            <a:noAutofit/>
          </a:bodyPr>
          <a:lstStyle/>
          <a:p>
            <a:r>
              <a:rPr kumimoji="1" lang="ja-JP" altLang="en-US" sz="2400" dirty="0" smtClean="0">
                <a:latin typeface="Meiryo UI" panose="020B0604030504040204" pitchFamily="50" charset="-128"/>
                <a:ea typeface="Meiryo UI" panose="020B0604030504040204" pitchFamily="50" charset="-128"/>
              </a:rPr>
              <a:t>多くの地域や学校から、徐々に共同関係</a:t>
            </a:r>
            <a:r>
              <a:rPr lang="ja-JP" altLang="en-US" sz="2400" dirty="0">
                <a:latin typeface="Meiryo UI" panose="020B0604030504040204" pitchFamily="50" charset="-128"/>
                <a:ea typeface="Meiryo UI" panose="020B0604030504040204" pitchFamily="50" charset="-128"/>
              </a:rPr>
              <a:t>としての</a:t>
            </a:r>
            <a:r>
              <a:rPr kumimoji="1" lang="ja-JP" altLang="en-US" sz="2400" dirty="0" smtClean="0">
                <a:latin typeface="Meiryo UI" panose="020B0604030504040204" pitchFamily="50" charset="-128"/>
                <a:ea typeface="Meiryo UI" panose="020B0604030504040204" pitchFamily="50" charset="-128"/>
              </a:rPr>
              <a:t>情緒的つながりを失いつつある中で、家庭のみが唯一子どもとの情緒的つながりを維持しなければならない。</a:t>
            </a:r>
            <a:endParaRPr kumimoji="1" lang="ja-JP" altLang="en-US" sz="2400" dirty="0">
              <a:latin typeface="Meiryo UI" panose="020B0604030504040204" pitchFamily="50" charset="-128"/>
              <a:ea typeface="Meiryo UI" panose="020B0604030504040204" pitchFamily="50" charset="-128"/>
            </a:endParaRPr>
          </a:p>
        </p:txBody>
      </p:sp>
      <p:grpSp>
        <p:nvGrpSpPr>
          <p:cNvPr id="13" name="グループ化 12"/>
          <p:cNvGrpSpPr/>
          <p:nvPr/>
        </p:nvGrpSpPr>
        <p:grpSpPr>
          <a:xfrm>
            <a:off x="1275285" y="1380084"/>
            <a:ext cx="5029144" cy="5029144"/>
            <a:chOff x="1255059" y="1368912"/>
            <a:chExt cx="5029144" cy="5029144"/>
          </a:xfrm>
        </p:grpSpPr>
        <p:sp>
          <p:nvSpPr>
            <p:cNvPr id="14" name="円/楕円 13"/>
            <p:cNvSpPr/>
            <p:nvPr/>
          </p:nvSpPr>
          <p:spPr>
            <a:xfrm>
              <a:off x="1255059" y="1368912"/>
              <a:ext cx="5029144" cy="5029144"/>
            </a:xfrm>
            <a:prstGeom prst="ellipse">
              <a:avLst/>
            </a:prstGeom>
            <a:gradFill flip="none" rotWithShape="1">
              <a:gsLst>
                <a:gs pos="0">
                  <a:srgbClr val="FF6699"/>
                </a:gs>
                <a:gs pos="77000">
                  <a:srgbClr val="FFCCFF"/>
                </a:gs>
                <a:gs pos="91000">
                  <a:schemeClr val="accent1">
                    <a:lumMod val="45000"/>
                    <a:lumOff val="55000"/>
                  </a:schemeClr>
                </a:gs>
                <a:gs pos="100000">
                  <a:srgbClr val="0070C0"/>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15" name="円/楕円 14"/>
            <p:cNvSpPr/>
            <p:nvPr/>
          </p:nvSpPr>
          <p:spPr>
            <a:xfrm>
              <a:off x="2021513" y="2135366"/>
              <a:ext cx="3496236" cy="3496236"/>
            </a:xfrm>
            <a:prstGeom prst="ellipse">
              <a:avLst/>
            </a:prstGeom>
            <a:gradFill flip="none" rotWithShape="1">
              <a:gsLst>
                <a:gs pos="0">
                  <a:srgbClr val="9DC3E6"/>
                </a:gs>
                <a:gs pos="35000">
                  <a:schemeClr val="accent1">
                    <a:lumMod val="45000"/>
                    <a:lumOff val="55000"/>
                  </a:schemeClr>
                </a:gs>
                <a:gs pos="58000">
                  <a:srgbClr val="FFCCFF"/>
                </a:gs>
                <a:gs pos="100000">
                  <a:srgbClr val="FF6699"/>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16" name="円/楕円 15"/>
            <p:cNvSpPr/>
            <p:nvPr/>
          </p:nvSpPr>
          <p:spPr>
            <a:xfrm>
              <a:off x="2772756" y="2886609"/>
              <a:ext cx="1993751" cy="1993751"/>
            </a:xfrm>
            <a:prstGeom prst="ellipse">
              <a:avLst/>
            </a:prstGeom>
            <a:gradFill flip="none" rotWithShape="1">
              <a:gsLst>
                <a:gs pos="0">
                  <a:srgbClr val="FFCCFF"/>
                </a:gs>
                <a:gs pos="24000">
                  <a:srgbClr val="FFCCFF"/>
                </a:gs>
                <a:gs pos="63000">
                  <a:srgbClr val="FF6699"/>
                </a:gs>
                <a:gs pos="100000">
                  <a:srgbClr val="FF3399"/>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17" name="円/楕円 16"/>
            <p:cNvSpPr/>
            <p:nvPr/>
          </p:nvSpPr>
          <p:spPr>
            <a:xfrm>
              <a:off x="3343808" y="3457661"/>
              <a:ext cx="851647" cy="851647"/>
            </a:xfrm>
            <a:prstGeom prst="ellipse">
              <a:avLst/>
            </a:prstGeom>
            <a:solidFill>
              <a:srgbClr val="FF99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smtClean="0">
                  <a:solidFill>
                    <a:schemeClr val="tx1"/>
                  </a:solidFill>
                </a:rPr>
                <a:t>子ども</a:t>
              </a:r>
              <a:endParaRPr kumimoji="1" lang="ja-JP" altLang="en-US" sz="1400" b="1" dirty="0">
                <a:solidFill>
                  <a:schemeClr val="tx1"/>
                </a:solidFill>
              </a:endParaRPr>
            </a:p>
          </p:txBody>
        </p:sp>
        <p:sp>
          <p:nvSpPr>
            <p:cNvPr id="18" name="テキスト ボックス 17"/>
            <p:cNvSpPr txBox="1"/>
            <p:nvPr/>
          </p:nvSpPr>
          <p:spPr>
            <a:xfrm>
              <a:off x="3163617" y="2987469"/>
              <a:ext cx="1212028" cy="400110"/>
            </a:xfrm>
            <a:prstGeom prst="rect">
              <a:avLst/>
            </a:prstGeom>
            <a:noFill/>
          </p:spPr>
          <p:txBody>
            <a:bodyPr wrap="square" rtlCol="0">
              <a:spAutoFit/>
            </a:bodyPr>
            <a:lstStyle/>
            <a:p>
              <a:pPr algn="ctr"/>
              <a:r>
                <a:rPr kumimoji="1" lang="ja-JP" altLang="en-US" sz="2000" b="1" dirty="0" smtClean="0"/>
                <a:t>家族</a:t>
              </a:r>
              <a:endParaRPr kumimoji="1" lang="ja-JP" altLang="en-US" sz="2000" b="1" dirty="0"/>
            </a:p>
          </p:txBody>
        </p:sp>
        <p:sp>
          <p:nvSpPr>
            <p:cNvPr id="19" name="テキスト ボックス 18"/>
            <p:cNvSpPr txBox="1"/>
            <p:nvPr/>
          </p:nvSpPr>
          <p:spPr>
            <a:xfrm>
              <a:off x="3163617" y="2346286"/>
              <a:ext cx="1212028" cy="400110"/>
            </a:xfrm>
            <a:prstGeom prst="rect">
              <a:avLst/>
            </a:prstGeom>
            <a:noFill/>
          </p:spPr>
          <p:txBody>
            <a:bodyPr wrap="square" rtlCol="0">
              <a:spAutoFit/>
            </a:bodyPr>
            <a:lstStyle/>
            <a:p>
              <a:pPr algn="ctr"/>
              <a:r>
                <a:rPr kumimoji="1" lang="ja-JP" altLang="en-US" sz="2000" b="1" dirty="0" smtClean="0"/>
                <a:t>学校</a:t>
              </a:r>
              <a:endParaRPr kumimoji="1" lang="ja-JP" altLang="en-US" sz="2000" b="1" dirty="0"/>
            </a:p>
          </p:txBody>
        </p:sp>
        <p:sp>
          <p:nvSpPr>
            <p:cNvPr id="20" name="テキスト ボックス 19"/>
            <p:cNvSpPr txBox="1"/>
            <p:nvPr/>
          </p:nvSpPr>
          <p:spPr>
            <a:xfrm>
              <a:off x="3163617" y="1570555"/>
              <a:ext cx="1212028" cy="400110"/>
            </a:xfrm>
            <a:prstGeom prst="rect">
              <a:avLst/>
            </a:prstGeom>
            <a:noFill/>
          </p:spPr>
          <p:txBody>
            <a:bodyPr wrap="square" rtlCol="0">
              <a:spAutoFit/>
            </a:bodyPr>
            <a:lstStyle/>
            <a:p>
              <a:pPr algn="ctr"/>
              <a:r>
                <a:rPr kumimoji="1" lang="ja-JP" altLang="en-US" sz="2000" b="1" dirty="0" smtClean="0"/>
                <a:t>地域</a:t>
              </a:r>
              <a:endParaRPr kumimoji="1" lang="ja-JP" altLang="en-US" sz="2000" b="1" dirty="0"/>
            </a:p>
          </p:txBody>
        </p:sp>
      </p:grpSp>
    </p:spTree>
    <p:extLst>
      <p:ext uri="{BB962C8B-B14F-4D97-AF65-F5344CB8AC3E}">
        <p14:creationId xmlns:p14="http://schemas.microsoft.com/office/powerpoint/2010/main" val="8563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7</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19</a:t>
            </a:fld>
            <a:endParaRPr lang="ja-JP" altLang="en-US"/>
          </a:p>
        </p:txBody>
      </p:sp>
      <p:sp>
        <p:nvSpPr>
          <p:cNvPr id="4" name="テキスト ボックス 3"/>
          <p:cNvSpPr txBox="1"/>
          <p:nvPr/>
        </p:nvSpPr>
        <p:spPr>
          <a:xfrm>
            <a:off x="1290918" y="1524430"/>
            <a:ext cx="9076765" cy="4247317"/>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smtClean="0"/>
              <a:t>　母は、スクールカウンセラーにいろいろな話をした。</a:t>
            </a:r>
            <a:endParaRPr kumimoji="1" lang="en-US" altLang="ja-JP" sz="2400" dirty="0" smtClean="0"/>
          </a:p>
          <a:p>
            <a:pPr>
              <a:lnSpc>
                <a:spcPts val="3000"/>
              </a:lnSpc>
              <a:spcAft>
                <a:spcPts val="1200"/>
              </a:spcAft>
            </a:pPr>
            <a:r>
              <a:rPr lang="ja-JP" altLang="en-US" sz="2400" dirty="0"/>
              <a:t>　</a:t>
            </a:r>
            <a:r>
              <a:rPr lang="ja-JP" altLang="en-US" sz="2400" dirty="0" smtClean="0"/>
              <a:t>Ａが赤ちゃんの頃から父親はすぐに不機嫌になって、母親に冷淡に応対していたこと。母親はいつも父親の顔色をうかがうようになっていったこと。そんな様子を見て育ったからか、ＡとＡの弟もまた父の顔色をうかがったり、さらに母が困らないように気を遣って生活していること。こういう状況がよくないことはわかっているが、どうにもならないこと</a:t>
            </a:r>
            <a:r>
              <a:rPr lang="en-US" altLang="ja-JP" sz="2400" dirty="0" smtClean="0"/>
              <a:t>…</a:t>
            </a:r>
            <a:r>
              <a:rPr lang="ja-JP" altLang="en-US" sz="2400" dirty="0" err="1" smtClean="0"/>
              <a:t>。</a:t>
            </a:r>
            <a:endParaRPr lang="en-US" altLang="ja-JP" sz="2400" dirty="0" smtClean="0"/>
          </a:p>
          <a:p>
            <a:pPr>
              <a:lnSpc>
                <a:spcPts val="3000"/>
              </a:lnSpc>
              <a:spcAft>
                <a:spcPts val="1200"/>
              </a:spcAft>
            </a:pPr>
            <a:r>
              <a:rPr lang="ja-JP" altLang="en-US" sz="2400" dirty="0"/>
              <a:t>　これまで</a:t>
            </a:r>
            <a:r>
              <a:rPr lang="ja-JP" altLang="en-US" sz="2400" dirty="0" smtClean="0"/>
              <a:t>の母の苦しさは切実だった。スクールカウンセラーは、ただじっくりとその息苦しさや窮屈さに耳を傾け、その体験の肌触りを味わっていた。</a:t>
            </a:r>
            <a:endParaRPr lang="en-US" altLang="ja-JP" sz="2400" dirty="0" smtClean="0"/>
          </a:p>
        </p:txBody>
      </p:sp>
    </p:spTree>
    <p:extLst>
      <p:ext uri="{BB962C8B-B14F-4D97-AF65-F5344CB8AC3E}">
        <p14:creationId xmlns:p14="http://schemas.microsoft.com/office/powerpoint/2010/main" val="3335884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a:t>
            </a:fld>
            <a:endParaRPr lang="ja-JP" altLang="en-US"/>
          </a:p>
        </p:txBody>
      </p:sp>
      <p:sp>
        <p:nvSpPr>
          <p:cNvPr id="5" name="テキスト ボックス 4"/>
          <p:cNvSpPr txBox="1"/>
          <p:nvPr/>
        </p:nvSpPr>
        <p:spPr>
          <a:xfrm>
            <a:off x="1828800" y="1339760"/>
            <a:ext cx="8767482" cy="4555093"/>
          </a:xfrm>
          <a:prstGeom prst="rect">
            <a:avLst/>
          </a:prstGeom>
          <a:noFill/>
        </p:spPr>
        <p:txBody>
          <a:bodyPr wrap="square" rtlCol="0">
            <a:spAutoFit/>
          </a:bodyPr>
          <a:lstStyle/>
          <a:p>
            <a:pPr indent="268288">
              <a:lnSpc>
                <a:spcPts val="2600"/>
              </a:lnSpc>
              <a:spcAft>
                <a:spcPts val="1200"/>
              </a:spcAft>
            </a:pPr>
            <a:r>
              <a:rPr lang="ja-JP" altLang="en-US" sz="2000" dirty="0" smtClean="0"/>
              <a:t>子ども</a:t>
            </a:r>
            <a:r>
              <a:rPr kumimoji="1" lang="ja-JP" altLang="en-US" sz="2000" dirty="0" smtClean="0"/>
              <a:t>はいろいろな形で心の中のつらさや苦しさを</a:t>
            </a:r>
            <a:r>
              <a:rPr kumimoji="1" lang="en-US" altLang="ja-JP" sz="2000" dirty="0" smtClean="0"/>
              <a:t>SOS</a:t>
            </a:r>
            <a:r>
              <a:rPr lang="ja-JP" altLang="en-US" sz="2000" dirty="0"/>
              <a:t>と</a:t>
            </a:r>
            <a:r>
              <a:rPr lang="ja-JP" altLang="en-US" sz="2000" dirty="0" smtClean="0"/>
              <a:t>して表現</a:t>
            </a:r>
            <a:r>
              <a:rPr kumimoji="1" lang="ja-JP" altLang="en-US" sz="2000" dirty="0" smtClean="0"/>
              <a:t>している場合があります。その一方で、周囲には全く表現せず、たった一人で苦しんでいる場合もあります。</a:t>
            </a:r>
            <a:endParaRPr kumimoji="1" lang="en-US" altLang="ja-JP" sz="2000" dirty="0" smtClean="0"/>
          </a:p>
          <a:p>
            <a:pPr indent="268288">
              <a:lnSpc>
                <a:spcPts val="2600"/>
              </a:lnSpc>
              <a:spcAft>
                <a:spcPts val="1200"/>
              </a:spcAft>
            </a:pPr>
            <a:r>
              <a:rPr lang="ja-JP" altLang="en-US" sz="2000" dirty="0" smtClean="0"/>
              <a:t>私たち大人が、子どもたちの声なき声としての</a:t>
            </a:r>
            <a:r>
              <a:rPr lang="en-US" altLang="ja-JP" sz="2000" dirty="0" smtClean="0"/>
              <a:t>SOS</a:t>
            </a:r>
            <a:r>
              <a:rPr lang="ja-JP" altLang="en-US" sz="2000" dirty="0" smtClean="0"/>
              <a:t>にどのように向き合ったらよいのか、一緒に考える機会にしていただけたらと思います。</a:t>
            </a:r>
            <a:endParaRPr lang="en-US" altLang="ja-JP" sz="2000" dirty="0" smtClean="0"/>
          </a:p>
          <a:p>
            <a:pPr indent="268288">
              <a:lnSpc>
                <a:spcPts val="2600"/>
              </a:lnSpc>
              <a:spcAft>
                <a:spcPts val="1200"/>
              </a:spcAft>
            </a:pPr>
            <a:r>
              <a:rPr lang="ja-JP" altLang="en-US" sz="2000" dirty="0"/>
              <a:t>今回</a:t>
            </a:r>
            <a:r>
              <a:rPr lang="ja-JP" altLang="en-US" sz="2000" dirty="0" smtClean="0"/>
              <a:t>は子どものもっとも切実な</a:t>
            </a:r>
            <a:r>
              <a:rPr lang="en-US" altLang="ja-JP" sz="2000" dirty="0" smtClean="0"/>
              <a:t>SOS</a:t>
            </a:r>
            <a:r>
              <a:rPr lang="ja-JP" altLang="en-US" sz="2000" dirty="0" smtClean="0"/>
              <a:t>である、自傷や自殺を題材にします。少しショッキングな事例もご紹介しますが、こうした現実は実際にあり得るということも</a:t>
            </a:r>
            <a:r>
              <a:rPr lang="ja-JP" altLang="en-US" sz="2000" dirty="0"/>
              <a:t>ぜひ</a:t>
            </a:r>
            <a:r>
              <a:rPr lang="ja-JP" altLang="en-US" sz="2000" dirty="0" smtClean="0"/>
              <a:t>知っていただき、私たち大人が向き合うべきことに関する考えを深めてください。</a:t>
            </a:r>
            <a:endParaRPr lang="en-US" altLang="ja-JP" sz="2000" dirty="0"/>
          </a:p>
          <a:p>
            <a:pPr indent="268288">
              <a:lnSpc>
                <a:spcPts val="2600"/>
              </a:lnSpc>
              <a:spcAft>
                <a:spcPts val="1200"/>
              </a:spcAft>
            </a:pPr>
            <a:r>
              <a:rPr kumimoji="1" lang="ja-JP" altLang="en-US" sz="2000" dirty="0" smtClean="0"/>
              <a:t>子どもの</a:t>
            </a:r>
            <a:r>
              <a:rPr kumimoji="1" lang="en-US" altLang="ja-JP" sz="2000" dirty="0" smtClean="0"/>
              <a:t>SOS</a:t>
            </a:r>
            <a:r>
              <a:rPr kumimoji="1" lang="ja-JP" altLang="en-US" sz="2000" dirty="0" smtClean="0"/>
              <a:t>との向き合いは、</a:t>
            </a:r>
            <a:r>
              <a:rPr lang="ja-JP" altLang="en-US" sz="2000" dirty="0"/>
              <a:t>私たち</a:t>
            </a:r>
            <a:r>
              <a:rPr kumimoji="1" lang="ja-JP" altLang="en-US" sz="2000" dirty="0" smtClean="0"/>
              <a:t>自身の存在としての在り方、生き方を見つめ</a:t>
            </a:r>
            <a:r>
              <a:rPr lang="ja-JP" altLang="en-US" sz="2000" dirty="0" smtClean="0"/>
              <a:t>、向き合うこととつながります</a:t>
            </a:r>
            <a:r>
              <a:rPr kumimoji="1" lang="ja-JP" altLang="en-US" sz="2000" dirty="0" smtClean="0"/>
              <a:t>。そのことが、子どもたちの傷ついた心の手当てへの可能性にきっと開かれていくことでしょう。</a:t>
            </a:r>
            <a:endParaRPr kumimoji="1" lang="ja-JP" altLang="en-US" sz="2000" dirty="0"/>
          </a:p>
        </p:txBody>
      </p:sp>
    </p:spTree>
    <p:extLst>
      <p:ext uri="{BB962C8B-B14F-4D97-AF65-F5344CB8AC3E}">
        <p14:creationId xmlns:p14="http://schemas.microsoft.com/office/powerpoint/2010/main" val="359178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8</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20</a:t>
            </a:fld>
            <a:endParaRPr lang="ja-JP" altLang="en-US"/>
          </a:p>
        </p:txBody>
      </p:sp>
      <p:sp>
        <p:nvSpPr>
          <p:cNvPr id="4" name="テキスト ボックス 3"/>
          <p:cNvSpPr txBox="1"/>
          <p:nvPr/>
        </p:nvSpPr>
        <p:spPr>
          <a:xfrm>
            <a:off x="1325706" y="1533461"/>
            <a:ext cx="9087536" cy="4847481"/>
          </a:xfrm>
          <a:prstGeom prst="rect">
            <a:avLst/>
          </a:prstGeom>
          <a:pattFill prst="lgGrid">
            <a:fgClr>
              <a:schemeClr val="bg1">
                <a:lumMod val="95000"/>
              </a:schemeClr>
            </a:fgClr>
            <a:bgClr>
              <a:schemeClr val="bg1"/>
            </a:bgClr>
          </a:pattFill>
        </p:spPr>
        <p:txBody>
          <a:bodyPr wrap="square" rtlCol="0">
            <a:spAutoFit/>
          </a:bodyPr>
          <a:lstStyle/>
          <a:p>
            <a:pPr>
              <a:spcAft>
                <a:spcPts val="1800"/>
              </a:spcAft>
            </a:pPr>
            <a:r>
              <a:rPr kumimoji="1" lang="ja-JP" altLang="en-US" sz="2400" dirty="0" smtClean="0"/>
              <a:t>　</a:t>
            </a:r>
            <a:r>
              <a:rPr lang="ja-JP" altLang="en-US" sz="2400" dirty="0" smtClean="0"/>
              <a:t>母親はスクールカウンセラーに、さらにこんな話もし始めた。</a:t>
            </a:r>
            <a:endParaRPr lang="en-US" altLang="ja-JP" sz="2400" dirty="0" smtClean="0"/>
          </a:p>
          <a:p>
            <a:pPr>
              <a:spcAft>
                <a:spcPts val="1800"/>
              </a:spcAft>
            </a:pPr>
            <a:r>
              <a:rPr lang="ja-JP" altLang="en-US" sz="2400" dirty="0" smtClean="0"/>
              <a:t>　「私は子どもの頃から自信がありませんでした。勉強だけはできましたが、それ以外が全くダメでした。父や母は商売をしていたので、社交的で明るい人でした。兄や妹もみんな明るくて、私だけが大人しく内気な性格で。だから、いつも家族からネクラだと言われ続けてい</a:t>
            </a:r>
            <a:r>
              <a:rPr lang="ja-JP" altLang="en-US" sz="2400" dirty="0"/>
              <a:t>ました</a:t>
            </a:r>
            <a:r>
              <a:rPr lang="ja-JP" altLang="en-US" sz="2400" dirty="0" smtClean="0"/>
              <a:t>。」</a:t>
            </a:r>
            <a:endParaRPr lang="en-US" altLang="ja-JP" sz="2400" dirty="0" smtClean="0"/>
          </a:p>
          <a:p>
            <a:pPr>
              <a:spcAft>
                <a:spcPts val="1800"/>
              </a:spcAft>
            </a:pPr>
            <a:r>
              <a:rPr lang="ja-JP" altLang="en-US" sz="2400" dirty="0" smtClean="0"/>
              <a:t>　それからふと遠い目をして、母親はこう続けた。</a:t>
            </a:r>
            <a:endParaRPr lang="en-US" altLang="ja-JP" sz="2400" dirty="0" smtClean="0"/>
          </a:p>
          <a:p>
            <a:pPr>
              <a:spcAft>
                <a:spcPts val="1800"/>
              </a:spcAft>
            </a:pPr>
            <a:r>
              <a:rPr lang="ja-JP" altLang="en-US" sz="2400" dirty="0"/>
              <a:t>　</a:t>
            </a:r>
            <a:r>
              <a:rPr lang="ja-JP" altLang="en-US" sz="2400" dirty="0" smtClean="0"/>
              <a:t>「結婚してからも、同じでした。私は夫からずっと下に見られている感じがしています。だから、私は一度も夫に反対意見を言ったことがありません。Ａも同じです。勉強はすごくできますが、自信はないんじゃないかな。」</a:t>
            </a:r>
            <a:endParaRPr lang="en-US" altLang="ja-JP" sz="2400" dirty="0" smtClean="0"/>
          </a:p>
        </p:txBody>
      </p:sp>
    </p:spTree>
    <p:extLst>
      <p:ext uri="{BB962C8B-B14F-4D97-AF65-F5344CB8AC3E}">
        <p14:creationId xmlns:p14="http://schemas.microsoft.com/office/powerpoint/2010/main" val="3581988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91145"/>
          </a:xfrm>
        </p:spPr>
        <p:txBody>
          <a:bodyPr/>
          <a:lstStyle/>
          <a:p>
            <a:r>
              <a:rPr kumimoji="1" lang="ja-JP" altLang="en-US" dirty="0" smtClean="0"/>
              <a:t>２つの自己肯定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21</a:t>
            </a:fld>
            <a:endParaRPr lang="ja-JP" altLang="en-US"/>
          </a:p>
        </p:txBody>
      </p:sp>
      <p:sp>
        <p:nvSpPr>
          <p:cNvPr id="5" name="テキスト ボックス 4"/>
          <p:cNvSpPr txBox="1"/>
          <p:nvPr/>
        </p:nvSpPr>
        <p:spPr>
          <a:xfrm>
            <a:off x="463923" y="1457970"/>
            <a:ext cx="5320553"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0070C0"/>
                </a:solidFill>
              </a:rPr>
              <a:t>行動レベルの自己肯定</a:t>
            </a:r>
          </a:p>
        </p:txBody>
      </p:sp>
      <p:sp>
        <p:nvSpPr>
          <p:cNvPr id="22" name="テキスト ボックス 21"/>
          <p:cNvSpPr txBox="1"/>
          <p:nvPr/>
        </p:nvSpPr>
        <p:spPr>
          <a:xfrm>
            <a:off x="6048934" y="1456270"/>
            <a:ext cx="5562600"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CC0066"/>
                </a:solidFill>
              </a:rPr>
              <a:t>存在</a:t>
            </a:r>
            <a:r>
              <a:rPr lang="ja-JP" altLang="en-US" sz="3600" b="1" dirty="0" smtClean="0">
                <a:solidFill>
                  <a:srgbClr val="CC0066"/>
                </a:solidFill>
              </a:rPr>
              <a:t>レベル</a:t>
            </a:r>
            <a:r>
              <a:rPr lang="ja-JP" altLang="en-US" sz="3600" b="1" dirty="0">
                <a:solidFill>
                  <a:srgbClr val="CC0066"/>
                </a:solidFill>
              </a:rPr>
              <a:t>の自己肯定</a:t>
            </a:r>
          </a:p>
        </p:txBody>
      </p:sp>
      <p:sp>
        <p:nvSpPr>
          <p:cNvPr id="6" name="テキスト ボックス 5"/>
          <p:cNvSpPr txBox="1"/>
          <p:nvPr/>
        </p:nvSpPr>
        <p:spPr>
          <a:xfrm>
            <a:off x="1010769" y="2104301"/>
            <a:ext cx="4666130" cy="3371136"/>
          </a:xfrm>
          <a:prstGeom prst="roundRect">
            <a:avLst>
              <a:gd name="adj" fmla="val 9088"/>
            </a:avLst>
          </a:prstGeom>
          <a:solidFill>
            <a:schemeClr val="accent1">
              <a:lumMod val="40000"/>
              <a:lumOff val="60000"/>
            </a:schemeClr>
          </a:solidFill>
          <a:ln w="762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indent="268288"/>
            <a:r>
              <a:rPr kumimoji="1" lang="ja-JP" altLang="en-US" sz="2000" dirty="0" smtClean="0"/>
              <a:t>目的を達成するために努力をしたり、課題を解決するために行動したり、成果につながる、つながらないは問わず、何らかの行動を遂行することによって得られ</a:t>
            </a:r>
            <a:r>
              <a:rPr lang="ja-JP" altLang="en-US" sz="2000" dirty="0" smtClean="0"/>
              <a:t>る自己肯定感。目に見える良き評価や結果、成果、褒賞などに裏付けられた自己肯定感。</a:t>
            </a:r>
            <a:endParaRPr lang="en-US" altLang="ja-JP" sz="2000" dirty="0" smtClean="0"/>
          </a:p>
          <a:p>
            <a:pPr indent="268288"/>
            <a:endParaRPr lang="en-US" altLang="ja-JP" sz="2000" dirty="0" smtClean="0"/>
          </a:p>
          <a:p>
            <a:r>
              <a:rPr lang="en-US" altLang="ja-JP" sz="1600" dirty="0" smtClean="0"/>
              <a:t>cf. </a:t>
            </a:r>
            <a:r>
              <a:rPr lang="ja-JP" altLang="en-US" sz="1600" dirty="0" smtClean="0"/>
              <a:t>とても良い自尊感情  </a:t>
            </a:r>
            <a:r>
              <a:rPr lang="en-US" altLang="ja-JP" sz="1600" dirty="0" smtClean="0"/>
              <a:t>very good</a:t>
            </a:r>
            <a:r>
              <a:rPr lang="ja-JP" altLang="en-US" sz="1600" dirty="0"/>
              <a:t> </a:t>
            </a:r>
            <a:r>
              <a:rPr lang="en-US" altLang="ja-JP" sz="1600" dirty="0" smtClean="0"/>
              <a:t>self-esteem</a:t>
            </a:r>
            <a:r>
              <a:rPr lang="ja-JP" altLang="en-US" sz="1600" dirty="0" smtClean="0"/>
              <a:t>（</a:t>
            </a:r>
            <a:r>
              <a:rPr lang="en-US" altLang="ja-JP" sz="1600" dirty="0" err="1" smtClean="0"/>
              <a:t>Rosenberg,M</a:t>
            </a:r>
            <a:r>
              <a:rPr lang="en-US" altLang="ja-JP" sz="1600" dirty="0" smtClean="0"/>
              <a:t>.</a:t>
            </a:r>
            <a:r>
              <a:rPr lang="ja-JP" altLang="en-US" sz="1600" dirty="0" smtClean="0"/>
              <a:t>）</a:t>
            </a:r>
            <a:endParaRPr kumimoji="1" lang="ja-JP" altLang="en-US" sz="1600" dirty="0"/>
          </a:p>
        </p:txBody>
      </p:sp>
      <p:sp>
        <p:nvSpPr>
          <p:cNvPr id="23" name="テキスト ボックス 22"/>
          <p:cNvSpPr txBox="1"/>
          <p:nvPr/>
        </p:nvSpPr>
        <p:spPr>
          <a:xfrm>
            <a:off x="6530788" y="2117989"/>
            <a:ext cx="4872318" cy="3371136"/>
          </a:xfrm>
          <a:prstGeom prst="roundRect">
            <a:avLst>
              <a:gd name="adj" fmla="val 7891"/>
            </a:avLst>
          </a:prstGeom>
          <a:solidFill>
            <a:srgbClr val="FFCCFF"/>
          </a:solidFill>
          <a:ln w="76200">
            <a:solidFill>
              <a:srgbClr val="CC0066"/>
            </a:solidFill>
          </a:ln>
        </p:spPr>
        <p:txBody>
          <a:bodyPr wrap="square" rtlCol="0">
            <a:spAutoFit/>
          </a:bodyPr>
          <a:lstStyle/>
          <a:p>
            <a:pPr indent="268288"/>
            <a:r>
              <a:rPr lang="ja-JP" altLang="en-US" sz="2000" dirty="0" smtClean="0"/>
              <a:t>短所や欠点があったとしも、その部分も含めて自身の存在をトータルに肯定できている感覚。自己存在全体を受容できている感覚。他者からの評価や結果、成果、褒賞などにはそれほど左右されにくい自己肯定感。</a:t>
            </a:r>
            <a:endParaRPr lang="en-US" altLang="ja-JP" sz="2000" dirty="0" smtClean="0"/>
          </a:p>
          <a:p>
            <a:pPr indent="268288"/>
            <a:endParaRPr lang="en-US" altLang="ja-JP" sz="2000" dirty="0" smtClean="0"/>
          </a:p>
          <a:p>
            <a:pPr indent="268288"/>
            <a:endParaRPr lang="en-US" altLang="ja-JP" sz="2000" dirty="0" smtClean="0"/>
          </a:p>
          <a:p>
            <a:r>
              <a:rPr lang="en-US" altLang="ja-JP" sz="1600" dirty="0" smtClean="0"/>
              <a:t>cf. </a:t>
            </a:r>
            <a:r>
              <a:rPr lang="ja-JP" altLang="en-US" sz="1600" dirty="0" smtClean="0"/>
              <a:t>ほぼ良い自尊感情  </a:t>
            </a:r>
            <a:r>
              <a:rPr lang="en-US" altLang="ja-JP" sz="1600" dirty="0" smtClean="0"/>
              <a:t>good enough</a:t>
            </a:r>
            <a:r>
              <a:rPr lang="ja-JP" altLang="en-US" sz="1600" dirty="0" smtClean="0"/>
              <a:t> </a:t>
            </a:r>
            <a:r>
              <a:rPr lang="en-US" altLang="ja-JP" sz="1600" dirty="0" smtClean="0"/>
              <a:t>self-esteem</a:t>
            </a:r>
            <a:r>
              <a:rPr lang="ja-JP" altLang="en-US" sz="1600" dirty="0" smtClean="0"/>
              <a:t>（</a:t>
            </a:r>
            <a:r>
              <a:rPr lang="en-US" altLang="ja-JP" sz="1600" dirty="0" err="1" smtClean="0"/>
              <a:t>Rosenberg,M</a:t>
            </a:r>
            <a:r>
              <a:rPr lang="en-US" altLang="ja-JP" sz="1600" dirty="0" smtClean="0"/>
              <a:t>.</a:t>
            </a:r>
            <a:r>
              <a:rPr lang="ja-JP" altLang="en-US" sz="1600" dirty="0" smtClean="0"/>
              <a:t>）</a:t>
            </a:r>
            <a:endParaRPr kumimoji="1" lang="ja-JP" altLang="en-US" sz="1600" dirty="0"/>
          </a:p>
        </p:txBody>
      </p:sp>
    </p:spTree>
    <p:extLst>
      <p:ext uri="{BB962C8B-B14F-4D97-AF65-F5344CB8AC3E}">
        <p14:creationId xmlns:p14="http://schemas.microsoft.com/office/powerpoint/2010/main" val="1808565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84093"/>
          </a:xfrm>
        </p:spPr>
        <p:txBody>
          <a:bodyPr/>
          <a:lstStyle/>
          <a:p>
            <a:r>
              <a:rPr kumimoji="1" lang="ja-JP" altLang="en-US" dirty="0" smtClean="0"/>
              <a:t>２つの自己肯定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22</a:t>
            </a:fld>
            <a:endParaRPr lang="ja-JP" altLang="en-US"/>
          </a:p>
        </p:txBody>
      </p:sp>
      <p:sp>
        <p:nvSpPr>
          <p:cNvPr id="14" name="二等辺三角形 13"/>
          <p:cNvSpPr/>
          <p:nvPr/>
        </p:nvSpPr>
        <p:spPr>
          <a:xfrm>
            <a:off x="2738336" y="1276112"/>
            <a:ext cx="2043952"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台形 14"/>
          <p:cNvSpPr/>
          <p:nvPr/>
        </p:nvSpPr>
        <p:spPr>
          <a:xfrm>
            <a:off x="2197517" y="3710028"/>
            <a:ext cx="3125590" cy="1203512"/>
          </a:xfrm>
          <a:prstGeom prst="trapezoid">
            <a:avLst>
              <a:gd name="adj" fmla="val 44917"/>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453012" y="4046204"/>
            <a:ext cx="2614601"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17" name="テキスト ボックス 16"/>
          <p:cNvSpPr txBox="1"/>
          <p:nvPr/>
        </p:nvSpPr>
        <p:spPr>
          <a:xfrm>
            <a:off x="2453012" y="2493070"/>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4" name="右矢印 3"/>
          <p:cNvSpPr/>
          <p:nvPr/>
        </p:nvSpPr>
        <p:spPr>
          <a:xfrm>
            <a:off x="2301380" y="3938299"/>
            <a:ext cx="436956" cy="662274"/>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575593" y="3741522"/>
            <a:ext cx="1861127" cy="1055828"/>
          </a:xfrm>
          <a:prstGeom prst="round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共同関係的な</a:t>
            </a:r>
            <a:endParaRPr kumimoji="1" lang="en-US" altLang="ja-JP" sz="2000" b="1" dirty="0" smtClean="0">
              <a:latin typeface="Meiryo UI" panose="020B0604030504040204" pitchFamily="50" charset="-128"/>
              <a:ea typeface="Meiryo UI" panose="020B0604030504040204" pitchFamily="50" charset="-128"/>
            </a:endParaRPr>
          </a:p>
          <a:p>
            <a:pPr algn="ctr"/>
            <a:r>
              <a:rPr lang="ja-JP" altLang="en-US" sz="2000" b="1" dirty="0" smtClean="0">
                <a:latin typeface="Meiryo UI" panose="020B0604030504040204" pitchFamily="50" charset="-128"/>
                <a:ea typeface="Meiryo UI" panose="020B0604030504040204" pitchFamily="50" charset="-128"/>
              </a:rPr>
              <a:t>情緒交流</a:t>
            </a:r>
            <a:endParaRPr kumimoji="1" lang="ja-JP" altLang="en-US" b="1" dirty="0">
              <a:latin typeface="Meiryo UI" panose="020B0604030504040204" pitchFamily="50" charset="-128"/>
              <a:ea typeface="Meiryo UI" panose="020B0604030504040204" pitchFamily="50" charset="-128"/>
            </a:endParaRPr>
          </a:p>
        </p:txBody>
      </p:sp>
      <p:sp>
        <p:nvSpPr>
          <p:cNvPr id="20" name="台形 19"/>
          <p:cNvSpPr/>
          <p:nvPr/>
        </p:nvSpPr>
        <p:spPr>
          <a:xfrm>
            <a:off x="8153821" y="3543043"/>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7072351" y="4019310"/>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2" name="二等辺三角形 21"/>
          <p:cNvSpPr/>
          <p:nvPr/>
        </p:nvSpPr>
        <p:spPr>
          <a:xfrm>
            <a:off x="6809013" y="1249218"/>
            <a:ext cx="3901889"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072351" y="2466176"/>
            <a:ext cx="3375212"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6" name="角丸四角形吹き出し 5"/>
          <p:cNvSpPr/>
          <p:nvPr/>
        </p:nvSpPr>
        <p:spPr>
          <a:xfrm>
            <a:off x="6428095" y="5048384"/>
            <a:ext cx="1725725" cy="970280"/>
          </a:xfrm>
          <a:prstGeom prst="wedgeRoundRectCallout">
            <a:avLst>
              <a:gd name="adj1" fmla="val 44454"/>
              <a:gd name="adj2" fmla="val -64503"/>
              <a:gd name="adj3" fmla="val 16667"/>
            </a:avLst>
          </a:prstGeom>
          <a:solidFill>
            <a:schemeClr val="bg1"/>
          </a:solidFill>
          <a:ln w="762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家族からネクラと言われ続ける</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6" name="角丸四角形吹き出し 25"/>
          <p:cNvSpPr/>
          <p:nvPr/>
        </p:nvSpPr>
        <p:spPr>
          <a:xfrm>
            <a:off x="6428095" y="1525090"/>
            <a:ext cx="1375450" cy="970280"/>
          </a:xfrm>
          <a:prstGeom prst="wedgeRoundRectCallout">
            <a:avLst>
              <a:gd name="adj1" fmla="val 67388"/>
              <a:gd name="adj2" fmla="val 38177"/>
              <a:gd name="adj3" fmla="val 16667"/>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勉強だけはできていた</a:t>
            </a:r>
            <a:endParaRPr kumimoji="1" lang="ja-JP" altLang="en-US"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682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09244" y="3758428"/>
            <a:ext cx="2007369" cy="2561616"/>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6420" y="3865405"/>
            <a:ext cx="1919448" cy="2561616"/>
          </a:xfrm>
          <a:prstGeom prst="rect">
            <a:avLst/>
          </a:prstGeom>
        </p:spPr>
      </p:pic>
      <p:sp>
        <p:nvSpPr>
          <p:cNvPr id="7" name="角丸四角形吹き出し 6"/>
          <p:cNvSpPr/>
          <p:nvPr/>
        </p:nvSpPr>
        <p:spPr>
          <a:xfrm>
            <a:off x="578224" y="1294231"/>
            <a:ext cx="4867835" cy="2554941"/>
          </a:xfrm>
          <a:prstGeom prst="wedgeRoundRectCallout">
            <a:avLst>
              <a:gd name="adj1" fmla="val -5002"/>
              <a:gd name="adj2" fmla="val 69342"/>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838200" y="365126"/>
            <a:ext cx="10515600" cy="909378"/>
          </a:xfrm>
        </p:spPr>
        <p:txBody>
          <a:bodyPr/>
          <a:lstStyle/>
          <a:p>
            <a:r>
              <a:rPr kumimoji="1" lang="ja-JP" altLang="en-US" dirty="0" smtClean="0"/>
              <a:t>だから</a:t>
            </a:r>
            <a:r>
              <a:rPr kumimoji="1" lang="ja-JP" altLang="en-US" dirty="0" err="1" smtClean="0"/>
              <a:t>の</a:t>
            </a:r>
            <a:r>
              <a:rPr kumimoji="1" lang="ja-JP" altLang="en-US" dirty="0" smtClean="0"/>
              <a:t>愛／だけどの愛</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23</a:t>
            </a:fld>
            <a:endParaRPr lang="ja-JP" altLang="en-US"/>
          </a:p>
        </p:txBody>
      </p:sp>
      <p:sp>
        <p:nvSpPr>
          <p:cNvPr id="4" name="角丸四角形吹き出し 3"/>
          <p:cNvSpPr/>
          <p:nvPr/>
        </p:nvSpPr>
        <p:spPr>
          <a:xfrm>
            <a:off x="6342530" y="1274504"/>
            <a:ext cx="5387786" cy="2554941"/>
          </a:xfrm>
          <a:prstGeom prst="wedgeRoundRectCallout">
            <a:avLst>
              <a:gd name="adj1" fmla="val -34008"/>
              <a:gd name="adj2" fmla="val 67763"/>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672354" y="1415698"/>
            <a:ext cx="4679576" cy="2308324"/>
          </a:xfrm>
          <a:prstGeom prst="rect">
            <a:avLst/>
          </a:prstGeom>
          <a:noFill/>
        </p:spPr>
        <p:txBody>
          <a:bodyPr wrap="square" rtlCol="0">
            <a:spAutoFit/>
          </a:bodyPr>
          <a:lstStyle/>
          <a:p>
            <a:pPr algn="ctr"/>
            <a:r>
              <a:rPr kumimoji="1" lang="ja-JP" altLang="en-US" sz="2400" dirty="0" smtClean="0"/>
              <a:t>かわいくて</a:t>
            </a:r>
            <a:r>
              <a:rPr kumimoji="1" lang="ja-JP" altLang="en-US" sz="2400" dirty="0"/>
              <a:t>、</a:t>
            </a:r>
            <a:endParaRPr kumimoji="1" lang="en-US" altLang="ja-JP" sz="2400" dirty="0" smtClean="0"/>
          </a:p>
          <a:p>
            <a:pPr algn="ctr"/>
            <a:r>
              <a:rPr kumimoji="1" lang="ja-JP" altLang="en-US" sz="2400" dirty="0" smtClean="0"/>
              <a:t>頭もよくて、</a:t>
            </a:r>
            <a:endParaRPr kumimoji="1" lang="en-US" altLang="ja-JP" sz="2400" dirty="0" smtClean="0"/>
          </a:p>
          <a:p>
            <a:pPr algn="ctr"/>
            <a:r>
              <a:rPr kumimoji="1" lang="ja-JP" altLang="en-US" sz="2400" dirty="0" smtClean="0"/>
              <a:t>いい子だし、</a:t>
            </a:r>
            <a:endParaRPr kumimoji="1" lang="en-US" altLang="ja-JP" sz="2400" dirty="0" smtClean="0"/>
          </a:p>
          <a:p>
            <a:pPr algn="ctr"/>
            <a:r>
              <a:rPr kumimoji="1" lang="ja-JP" altLang="en-US" sz="2400" dirty="0" smtClean="0"/>
              <a:t>よく気が付くし、</a:t>
            </a:r>
            <a:endParaRPr kumimoji="1" lang="en-US" altLang="ja-JP" sz="2400" dirty="0" smtClean="0"/>
          </a:p>
          <a:p>
            <a:pPr algn="ctr"/>
            <a:r>
              <a:rPr kumimoji="1" lang="ja-JP" altLang="en-US" sz="2400" dirty="0" smtClean="0"/>
              <a:t>下の子の面倒も見てくれるし</a:t>
            </a:r>
            <a:endParaRPr kumimoji="1" lang="en-US" altLang="ja-JP" sz="2400" dirty="0" smtClean="0"/>
          </a:p>
          <a:p>
            <a:pPr algn="ctr"/>
            <a:r>
              <a:rPr kumimoji="1" lang="ja-JP" altLang="en-US" sz="2400" dirty="0" smtClean="0"/>
              <a:t>・・・</a:t>
            </a:r>
            <a:endParaRPr kumimoji="1" lang="ja-JP" altLang="en-US" sz="2400" dirty="0"/>
          </a:p>
        </p:txBody>
      </p:sp>
      <p:sp>
        <p:nvSpPr>
          <p:cNvPr id="8" name="テキスト ボックス 7"/>
          <p:cNvSpPr txBox="1"/>
          <p:nvPr/>
        </p:nvSpPr>
        <p:spPr>
          <a:xfrm>
            <a:off x="6454587" y="1411259"/>
            <a:ext cx="5154706" cy="2308324"/>
          </a:xfrm>
          <a:prstGeom prst="rect">
            <a:avLst/>
          </a:prstGeom>
          <a:noFill/>
        </p:spPr>
        <p:txBody>
          <a:bodyPr wrap="square" rtlCol="0">
            <a:spAutoFit/>
          </a:bodyPr>
          <a:lstStyle/>
          <a:p>
            <a:pPr algn="ctr"/>
            <a:r>
              <a:rPr kumimoji="1" lang="ja-JP" altLang="en-US" sz="2400" dirty="0" smtClean="0"/>
              <a:t>かわいげがないし、</a:t>
            </a:r>
            <a:endParaRPr kumimoji="1" lang="en-US" altLang="ja-JP" sz="2400" dirty="0" smtClean="0"/>
          </a:p>
          <a:p>
            <a:pPr algn="ctr"/>
            <a:r>
              <a:rPr kumimoji="1" lang="ja-JP" altLang="en-US" sz="2400" dirty="0" smtClean="0"/>
              <a:t>頭もそんなによくないし、</a:t>
            </a:r>
            <a:endParaRPr kumimoji="1" lang="en-US" altLang="ja-JP" sz="2400" dirty="0" smtClean="0"/>
          </a:p>
          <a:p>
            <a:pPr algn="ctr"/>
            <a:r>
              <a:rPr kumimoji="1" lang="ja-JP" altLang="en-US" sz="2400" dirty="0" smtClean="0"/>
              <a:t>別にいい子でもないし、</a:t>
            </a:r>
            <a:endParaRPr kumimoji="1" lang="en-US" altLang="ja-JP" sz="2400" dirty="0" smtClean="0"/>
          </a:p>
          <a:p>
            <a:pPr algn="ctr"/>
            <a:r>
              <a:rPr kumimoji="1" lang="ja-JP" altLang="en-US" sz="2400" dirty="0" smtClean="0"/>
              <a:t>全然気も回らないし、</a:t>
            </a:r>
            <a:endParaRPr kumimoji="1" lang="en-US" altLang="ja-JP" sz="2400" dirty="0" smtClean="0"/>
          </a:p>
          <a:p>
            <a:pPr algn="ctr"/>
            <a:r>
              <a:rPr kumimoji="1" lang="ja-JP" altLang="en-US" sz="2400" dirty="0" smtClean="0"/>
              <a:t>自分勝手ばっかりで</a:t>
            </a:r>
            <a:endParaRPr kumimoji="1" lang="en-US" altLang="ja-JP" sz="2400" dirty="0" smtClean="0"/>
          </a:p>
          <a:p>
            <a:pPr algn="ctr"/>
            <a:r>
              <a:rPr kumimoji="1" lang="ja-JP" altLang="en-US" sz="2400" dirty="0" smtClean="0"/>
              <a:t>・・・</a:t>
            </a:r>
            <a:endParaRPr kumimoji="1" lang="ja-JP" altLang="en-US" sz="2400" dirty="0"/>
          </a:p>
        </p:txBody>
      </p:sp>
      <p:sp>
        <p:nvSpPr>
          <p:cNvPr id="9" name="雲形吹き出し 8"/>
          <p:cNvSpPr/>
          <p:nvPr/>
        </p:nvSpPr>
        <p:spPr>
          <a:xfrm rot="10800000">
            <a:off x="8014447" y="3719583"/>
            <a:ext cx="4003924" cy="2554941"/>
          </a:xfrm>
          <a:prstGeom prst="cloudCallout">
            <a:avLst>
              <a:gd name="adj1" fmla="val 72730"/>
              <a:gd name="adj2" fmla="val -27859"/>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177632" y="4374180"/>
            <a:ext cx="3640851" cy="1200329"/>
          </a:xfrm>
          <a:prstGeom prst="rect">
            <a:avLst/>
          </a:prstGeom>
          <a:noFill/>
        </p:spPr>
        <p:txBody>
          <a:bodyPr wrap="square" rtlCol="0">
            <a:spAutoFit/>
          </a:bodyPr>
          <a:lstStyle/>
          <a:p>
            <a:pPr algn="ctr"/>
            <a:r>
              <a:rPr kumimoji="1" lang="ja-JP" altLang="en-US" sz="3600" b="1" dirty="0" smtClean="0">
                <a:solidFill>
                  <a:srgbClr val="FF0000"/>
                </a:solidFill>
              </a:rPr>
              <a:t>だけど</a:t>
            </a:r>
            <a:endParaRPr kumimoji="1" lang="en-US" altLang="ja-JP" sz="3600" b="1" dirty="0" smtClean="0">
              <a:solidFill>
                <a:srgbClr val="FF0000"/>
              </a:solidFill>
            </a:endParaRPr>
          </a:p>
          <a:p>
            <a:pPr algn="ctr"/>
            <a:r>
              <a:rPr kumimoji="1" lang="ja-JP" altLang="en-US" sz="3600" b="1" dirty="0" smtClean="0"/>
              <a:t>なんか愛おしい</a:t>
            </a:r>
            <a:endParaRPr kumimoji="1" lang="ja-JP" altLang="en-US" sz="3600" b="1" dirty="0"/>
          </a:p>
        </p:txBody>
      </p:sp>
      <p:sp>
        <p:nvSpPr>
          <p:cNvPr id="12" name="円形吹き出し 11"/>
          <p:cNvSpPr/>
          <p:nvPr/>
        </p:nvSpPr>
        <p:spPr>
          <a:xfrm>
            <a:off x="343453" y="3893627"/>
            <a:ext cx="2043952" cy="1680882"/>
          </a:xfrm>
          <a:prstGeom prst="wedgeEllipseCallout">
            <a:avLst>
              <a:gd name="adj1" fmla="val 68719"/>
              <a:gd name="adj2" fmla="val 125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5666" y="4178112"/>
            <a:ext cx="1653988" cy="1200329"/>
          </a:xfrm>
          <a:prstGeom prst="rect">
            <a:avLst/>
          </a:prstGeom>
          <a:noFill/>
        </p:spPr>
        <p:txBody>
          <a:bodyPr wrap="square" rtlCol="0">
            <a:spAutoFit/>
          </a:bodyPr>
          <a:lstStyle/>
          <a:p>
            <a:pPr algn="ctr"/>
            <a:r>
              <a:rPr kumimoji="1" lang="ja-JP" altLang="en-US" sz="3600" b="1" dirty="0" smtClean="0">
                <a:solidFill>
                  <a:srgbClr val="FF0000"/>
                </a:solidFill>
              </a:rPr>
              <a:t>だから</a:t>
            </a:r>
            <a:endParaRPr kumimoji="1" lang="en-US" altLang="ja-JP" sz="3600" b="1" dirty="0" smtClean="0">
              <a:solidFill>
                <a:srgbClr val="FF0000"/>
              </a:solidFill>
            </a:endParaRPr>
          </a:p>
          <a:p>
            <a:pPr algn="ctr"/>
            <a:r>
              <a:rPr kumimoji="1" lang="ja-JP" altLang="en-US" sz="3600" b="1" dirty="0"/>
              <a:t>好き</a:t>
            </a:r>
          </a:p>
        </p:txBody>
      </p:sp>
    </p:spTree>
    <p:extLst>
      <p:ext uri="{BB962C8B-B14F-4D97-AF65-F5344CB8AC3E}">
        <p14:creationId xmlns:p14="http://schemas.microsoft.com/office/powerpoint/2010/main" val="16182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p:bldP spid="8" grpId="0"/>
      <p:bldP spid="9" grpId="0" animBg="1"/>
      <p:bldP spid="10" grpId="0"/>
      <p:bldP spid="12"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a:t>
            </a:r>
            <a:r>
              <a:rPr lang="en-US" altLang="ja-JP" dirty="0"/>
              <a:t>9</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24</a:t>
            </a:fld>
            <a:endParaRPr lang="ja-JP" altLang="en-US"/>
          </a:p>
        </p:txBody>
      </p:sp>
      <p:sp>
        <p:nvSpPr>
          <p:cNvPr id="4" name="テキスト ボックス 3"/>
          <p:cNvSpPr txBox="1"/>
          <p:nvPr/>
        </p:nvSpPr>
        <p:spPr>
          <a:xfrm>
            <a:off x="968188" y="1282383"/>
            <a:ext cx="10018260" cy="5016758"/>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smtClean="0"/>
              <a:t>　カウンセリングに通い始めて半年後、Ａの母は初めて夫であるＡの父とケンカをしたのだと言う。</a:t>
            </a:r>
            <a:endParaRPr kumimoji="1" lang="en-US" altLang="ja-JP" sz="2400" dirty="0" smtClean="0"/>
          </a:p>
          <a:p>
            <a:pPr>
              <a:lnSpc>
                <a:spcPts val="3000"/>
              </a:lnSpc>
              <a:spcAft>
                <a:spcPts val="1200"/>
              </a:spcAft>
            </a:pPr>
            <a:r>
              <a:rPr lang="ja-JP" altLang="en-US" sz="2400" dirty="0" smtClean="0"/>
              <a:t>　「私が少し仕事で忙しくしていて家事が滞ると、夫はいつも無言で圧をかけてくるんです。いつもだったら夫の機嫌がそれ以上悪くならないように、さっさと家事を片付けてしまうんですけど</a:t>
            </a:r>
            <a:r>
              <a:rPr lang="ja-JP" altLang="en-US" sz="2400" dirty="0"/>
              <a:t>、</a:t>
            </a:r>
            <a:r>
              <a:rPr lang="ja-JP" altLang="en-US" sz="2400" dirty="0" smtClean="0"/>
              <a:t>その日はどうしても我慢ができなくて。それで、思い切り感情任せに大きな声で言ってしまいました。</a:t>
            </a:r>
            <a:r>
              <a:rPr lang="en-US" altLang="ja-JP" sz="2400" dirty="0" smtClean="0"/>
              <a:t>『</a:t>
            </a:r>
            <a:r>
              <a:rPr lang="ja-JP" altLang="en-US" sz="2400" dirty="0" smtClean="0"/>
              <a:t>言いたいことがあるなら、はっきり言ってよ！！</a:t>
            </a:r>
            <a:r>
              <a:rPr lang="en-US" altLang="ja-JP" sz="2400" dirty="0" smtClean="0"/>
              <a:t>』</a:t>
            </a:r>
            <a:r>
              <a:rPr lang="ja-JP" altLang="en-US" sz="2400" dirty="0" smtClean="0"/>
              <a:t>って。夫は突然私が大きな声を出したものだからビックリしたみたい。その後も夫は相変わらずだけど、私はすごく楽になりました。これからは言いたいことをちゃんと言えるようになろうって。」</a:t>
            </a:r>
            <a:endParaRPr lang="en-US" altLang="ja-JP" sz="2400" dirty="0" smtClean="0"/>
          </a:p>
          <a:p>
            <a:pPr>
              <a:lnSpc>
                <a:spcPts val="3000"/>
              </a:lnSpc>
              <a:spcAft>
                <a:spcPts val="1200"/>
              </a:spcAft>
            </a:pPr>
            <a:r>
              <a:rPr lang="ja-JP" altLang="en-US" sz="2400" dirty="0"/>
              <a:t>　</a:t>
            </a:r>
            <a:r>
              <a:rPr lang="ja-JP" altLang="en-US" sz="2400" dirty="0" smtClean="0"/>
              <a:t>それからしばらくして、母は若い頃に大好きだった山登りに、一人で、時には仲間と出かけるようになった。</a:t>
            </a:r>
            <a:endParaRPr lang="en-US" altLang="ja-JP" sz="2400" dirty="0"/>
          </a:p>
        </p:txBody>
      </p:sp>
    </p:spTree>
    <p:extLst>
      <p:ext uri="{BB962C8B-B14F-4D97-AF65-F5344CB8AC3E}">
        <p14:creationId xmlns:p14="http://schemas.microsoft.com/office/powerpoint/2010/main" val="2954908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210235" y="1204166"/>
            <a:ext cx="10461812" cy="3017313"/>
          </a:xfrm>
          <a:prstGeom prst="rect">
            <a:avLst/>
          </a:prstGeom>
          <a:solidFill>
            <a:schemeClr val="bg1"/>
          </a:solidFill>
          <a:effectLst>
            <a:softEdge rad="127000"/>
          </a:effectLst>
        </p:spPr>
        <p:txBody>
          <a:bodyPr wrap="square" lIns="360000" tIns="360000" rIns="360000" bIns="360000" rtlCol="0" anchor="ctr" anchorCtr="0">
            <a:noAutofit/>
          </a:bodyPr>
          <a:lstStyle/>
          <a:p>
            <a:pPr marL="363538" indent="-363538">
              <a:spcAft>
                <a:spcPts val="3000"/>
              </a:spcAft>
              <a:buFont typeface="Wingdings" panose="05000000000000000000" pitchFamily="2" charset="2"/>
              <a:buChar char="l"/>
            </a:pPr>
            <a:r>
              <a:rPr kumimoji="1" lang="ja-JP" altLang="en-US" sz="3200" dirty="0" smtClean="0"/>
              <a:t>反抗期は大人の心の中に「だけどの愛」を育む大切なチャンス</a:t>
            </a:r>
            <a:endParaRPr kumimoji="1" lang="en-US" altLang="ja-JP" sz="3200" dirty="0" smtClean="0"/>
          </a:p>
          <a:p>
            <a:pPr marL="363538" indent="-363538">
              <a:spcAft>
                <a:spcPts val="3000"/>
              </a:spcAft>
              <a:buFont typeface="Wingdings" panose="05000000000000000000" pitchFamily="2" charset="2"/>
              <a:buChar char="l"/>
            </a:pPr>
            <a:r>
              <a:rPr lang="ja-JP" altLang="en-US" sz="3200" dirty="0" smtClean="0"/>
              <a:t>自殺願望はこの世で最後の切実な反抗</a:t>
            </a:r>
            <a:r>
              <a:rPr lang="en-US" altLang="ja-JP" sz="3200" dirty="0" smtClean="0"/>
              <a:t>(</a:t>
            </a:r>
            <a:r>
              <a:rPr lang="ja-JP" altLang="en-US" sz="3200" dirty="0" smtClean="0"/>
              <a:t>抵抗</a:t>
            </a:r>
            <a:r>
              <a:rPr lang="en-US" altLang="ja-JP" sz="3200" dirty="0" smtClean="0"/>
              <a:t>)</a:t>
            </a:r>
            <a:r>
              <a:rPr lang="ja-JP" altLang="en-US" sz="3200" dirty="0" smtClean="0"/>
              <a:t>である</a:t>
            </a:r>
            <a:endParaRPr kumimoji="1" lang="ja-JP" altLang="en-US" sz="2400" dirty="0"/>
          </a:p>
        </p:txBody>
      </p:sp>
      <p:sp>
        <p:nvSpPr>
          <p:cNvPr id="2" name="タイトル 1"/>
          <p:cNvSpPr>
            <a:spLocks noGrp="1"/>
          </p:cNvSpPr>
          <p:nvPr>
            <p:ph type="title"/>
          </p:nvPr>
        </p:nvSpPr>
        <p:spPr>
          <a:xfrm>
            <a:off x="838200" y="365126"/>
            <a:ext cx="10515600" cy="1017632"/>
          </a:xfrm>
        </p:spPr>
        <p:txBody>
          <a:bodyPr/>
          <a:lstStyle/>
          <a:p>
            <a:r>
              <a:rPr kumimoji="1" lang="ja-JP" altLang="en-US" dirty="0" err="1" smtClean="0"/>
              <a:t>だけ</a:t>
            </a:r>
            <a:r>
              <a:rPr kumimoji="1" lang="ja-JP" altLang="en-US" dirty="0" smtClean="0"/>
              <a:t>どの愛と反抗期</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25</a:t>
            </a:fld>
            <a:endParaRPr lang="ja-JP" altLang="en-US"/>
          </a:p>
        </p:txBody>
      </p:sp>
      <p:grpSp>
        <p:nvGrpSpPr>
          <p:cNvPr id="21" name="グループ化 20"/>
          <p:cNvGrpSpPr/>
          <p:nvPr/>
        </p:nvGrpSpPr>
        <p:grpSpPr>
          <a:xfrm>
            <a:off x="2178424" y="3694046"/>
            <a:ext cx="2838722" cy="2838722"/>
            <a:chOff x="1358153" y="1886965"/>
            <a:chExt cx="3693563" cy="3693563"/>
          </a:xfrm>
        </p:grpSpPr>
        <p:sp>
          <p:nvSpPr>
            <p:cNvPr id="18" name="円/楕円 17"/>
            <p:cNvSpPr/>
            <p:nvPr/>
          </p:nvSpPr>
          <p:spPr>
            <a:xfrm>
              <a:off x="1358153" y="1886965"/>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b="25675"/>
            <a:stretch/>
          </p:blipFill>
          <p:spPr>
            <a:xfrm>
              <a:off x="1680882" y="3679732"/>
              <a:ext cx="1122878" cy="1833562"/>
            </a:xfrm>
            <a:prstGeom prst="rect">
              <a:avLst/>
            </a:prstGeom>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b="14978"/>
            <a:stretch/>
          </p:blipFill>
          <p:spPr>
            <a:xfrm>
              <a:off x="2803760" y="1886965"/>
              <a:ext cx="1726452" cy="3626329"/>
            </a:xfrm>
            <a:prstGeom prst="rect">
              <a:avLst/>
            </a:prstGeom>
          </p:spPr>
        </p:pic>
      </p:grpSp>
      <p:grpSp>
        <p:nvGrpSpPr>
          <p:cNvPr id="20" name="グループ化 19"/>
          <p:cNvGrpSpPr/>
          <p:nvPr/>
        </p:nvGrpSpPr>
        <p:grpSpPr>
          <a:xfrm>
            <a:off x="6128181" y="3978836"/>
            <a:ext cx="3715216" cy="2762362"/>
            <a:chOff x="5880207" y="1853347"/>
            <a:chExt cx="4967626" cy="3693563"/>
          </a:xfrm>
        </p:grpSpPr>
        <p:sp>
          <p:nvSpPr>
            <p:cNvPr id="19" name="円/楕円 18"/>
            <p:cNvSpPr/>
            <p:nvPr/>
          </p:nvSpPr>
          <p:spPr>
            <a:xfrm>
              <a:off x="6359007" y="1853347"/>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9002" y="1892463"/>
              <a:ext cx="3138831" cy="3213847"/>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0207" y="1892463"/>
              <a:ext cx="2295605" cy="3213847"/>
            </a:xfrm>
            <a:prstGeom prst="rect">
              <a:avLst/>
            </a:prstGeom>
          </p:spPr>
        </p:pic>
      </p:grpSp>
    </p:spTree>
    <p:extLst>
      <p:ext uri="{BB962C8B-B14F-4D97-AF65-F5344CB8AC3E}">
        <p14:creationId xmlns:p14="http://schemas.microsoft.com/office/powerpoint/2010/main" val="4019928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6134"/>
          </a:xfrm>
        </p:spPr>
        <p:txBody>
          <a:bodyPr/>
          <a:lstStyle/>
          <a:p>
            <a:r>
              <a:rPr kumimoji="1" lang="ja-JP" altLang="en-US" dirty="0" smtClean="0"/>
              <a:t>事例　Ａの場合　</a:t>
            </a:r>
            <a:r>
              <a:rPr kumimoji="1" lang="en-US" altLang="ja-JP" dirty="0" smtClean="0"/>
              <a:t>episode </a:t>
            </a:r>
            <a:r>
              <a:rPr lang="en-US" altLang="ja-JP" dirty="0" smtClean="0"/>
              <a:t>10</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26</a:t>
            </a:fld>
            <a:endParaRPr lang="ja-JP" altLang="en-US"/>
          </a:p>
        </p:txBody>
      </p:sp>
      <p:sp>
        <p:nvSpPr>
          <p:cNvPr id="4" name="テキスト ボックス 3"/>
          <p:cNvSpPr txBox="1"/>
          <p:nvPr/>
        </p:nvSpPr>
        <p:spPr>
          <a:xfrm>
            <a:off x="1182404" y="1220832"/>
            <a:ext cx="9827191" cy="5170646"/>
          </a:xfrm>
          <a:prstGeom prst="rect">
            <a:avLst/>
          </a:prstGeom>
          <a:pattFill prst="lgGrid">
            <a:fgClr>
              <a:schemeClr val="bg1">
                <a:lumMod val="95000"/>
              </a:schemeClr>
            </a:fgClr>
            <a:bgClr>
              <a:schemeClr val="bg1"/>
            </a:bgClr>
          </a:pattFill>
        </p:spPr>
        <p:txBody>
          <a:bodyPr wrap="square" rtlCol="0" anchor="ctr" anchorCtr="0">
            <a:spAutoFit/>
          </a:bodyPr>
          <a:lstStyle/>
          <a:p>
            <a:pPr>
              <a:spcAft>
                <a:spcPts val="1200"/>
              </a:spcAft>
            </a:pPr>
            <a:r>
              <a:rPr kumimoji="1" lang="ja-JP" altLang="en-US" sz="2400" dirty="0" smtClean="0"/>
              <a:t>　</a:t>
            </a:r>
            <a:r>
              <a:rPr lang="ja-JP" altLang="en-US" sz="2200" dirty="0" smtClean="0"/>
              <a:t>Ａの母は、ある日のカウンセリングで嬉しそうな表情をしながら報告した。</a:t>
            </a:r>
            <a:endParaRPr lang="en-US" altLang="ja-JP" sz="2200" dirty="0" smtClean="0"/>
          </a:p>
          <a:p>
            <a:pPr>
              <a:spcAft>
                <a:spcPts val="1200"/>
              </a:spcAft>
            </a:pPr>
            <a:r>
              <a:rPr lang="ja-JP" altLang="en-US" sz="2200" dirty="0"/>
              <a:t>　</a:t>
            </a:r>
            <a:r>
              <a:rPr lang="ja-JP" altLang="en-US" sz="2200" dirty="0" smtClean="0"/>
              <a:t>「聞いてください！初めてＡが父親に反抗したんですよ！初めてのことです！最近Ａはあまり勉強しなくなっていて、家では割と好きなゲームとかをするようになったんです。友だちと楽しそうにやっているから、私はそれはいいなと思ってたんですけど、父親は気に入らなかったみたいで。父親がネチネチ嫌味を言うんです。</a:t>
            </a:r>
            <a:r>
              <a:rPr lang="en-US" altLang="ja-JP" sz="2200" dirty="0" smtClean="0"/>
              <a:t>『</a:t>
            </a:r>
            <a:r>
              <a:rPr lang="ja-JP" altLang="en-US" sz="2200" dirty="0" smtClean="0"/>
              <a:t>あんな成績とっておいて、ずいぶん優雅なもんだな</a:t>
            </a:r>
            <a:r>
              <a:rPr lang="en-US" altLang="ja-JP" sz="2200" dirty="0" smtClean="0"/>
              <a:t>』</a:t>
            </a:r>
            <a:r>
              <a:rPr lang="ja-JP" altLang="en-US" sz="2200" dirty="0"/>
              <a:t>とか</a:t>
            </a:r>
            <a:r>
              <a:rPr lang="ja-JP" altLang="en-US" sz="2200" dirty="0" smtClean="0"/>
              <a:t>。しかもしつこく何度も言うんですよ。私も聞いていてすごく不愉快でした。そしたら、Ａが</a:t>
            </a:r>
            <a:r>
              <a:rPr lang="en-US" altLang="ja-JP" sz="2200" dirty="0" smtClean="0"/>
              <a:t>『</a:t>
            </a:r>
            <a:r>
              <a:rPr lang="ja-JP" altLang="en-US" sz="2200" dirty="0" smtClean="0"/>
              <a:t>オレはすべきことはちゃんとしている！でも楽しいことを全然しなかったら死にたくなったんだ。</a:t>
            </a:r>
            <a:r>
              <a:rPr lang="ja-JP" altLang="en-US" sz="2200" dirty="0"/>
              <a:t>今は</a:t>
            </a:r>
            <a:r>
              <a:rPr lang="ja-JP" altLang="en-US" sz="2200" dirty="0" smtClean="0"/>
              <a:t>楽しいことも大切にしようと思ってる。</a:t>
            </a:r>
            <a:r>
              <a:rPr lang="en-US" altLang="ja-JP" sz="2200" dirty="0" smtClean="0"/>
              <a:t>』</a:t>
            </a:r>
            <a:r>
              <a:rPr lang="ja-JP" altLang="en-US" sz="2200" dirty="0" smtClean="0"/>
              <a:t>って。私、涙が出そうになりました。自分の気持ち、ちゃんと言えてすごいって。私はＡから大切なことを教わりました。」</a:t>
            </a:r>
            <a:endParaRPr lang="en-US" altLang="ja-JP" sz="2200" dirty="0" smtClean="0"/>
          </a:p>
          <a:p>
            <a:pPr>
              <a:spcAft>
                <a:spcPts val="1200"/>
              </a:spcAft>
            </a:pPr>
            <a:r>
              <a:rPr lang="ja-JP" altLang="en-US" sz="2200" dirty="0"/>
              <a:t>　</a:t>
            </a:r>
            <a:r>
              <a:rPr lang="ja-JP" altLang="en-US" sz="2200" dirty="0" smtClean="0"/>
              <a:t>その後、Ａの母と父は、久しぶりにゆっくり話をしたと言う。父もまた仕事や家庭の中で孤独を抱えていたことが初めて判ったと、Ａの母はしみじみと語った。</a:t>
            </a:r>
            <a:endParaRPr lang="en-US" altLang="ja-JP" sz="2200" dirty="0" smtClean="0"/>
          </a:p>
        </p:txBody>
      </p:sp>
    </p:spTree>
    <p:extLst>
      <p:ext uri="{BB962C8B-B14F-4D97-AF65-F5344CB8AC3E}">
        <p14:creationId xmlns:p14="http://schemas.microsoft.com/office/powerpoint/2010/main" val="2357201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存在レベルの自己肯定に必要なもの</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27</a:t>
            </a:fld>
            <a:endParaRPr lang="ja-JP" altLang="en-US" dirty="0"/>
          </a:p>
        </p:txBody>
      </p:sp>
      <p:sp>
        <p:nvSpPr>
          <p:cNvPr id="5" name="テキスト ボックス 4"/>
          <p:cNvSpPr txBox="1"/>
          <p:nvPr/>
        </p:nvSpPr>
        <p:spPr>
          <a:xfrm>
            <a:off x="1304365" y="1491821"/>
            <a:ext cx="9439835" cy="1569660"/>
          </a:xfrm>
          <a:prstGeom prst="rect">
            <a:avLst/>
          </a:prstGeom>
          <a:noFill/>
        </p:spPr>
        <p:txBody>
          <a:bodyPr wrap="square" rtlCol="0">
            <a:spAutoFit/>
          </a:bodyPr>
          <a:lstStyle/>
          <a:p>
            <a:r>
              <a:rPr kumimoji="1" lang="ja-JP" altLang="en-US" sz="3200" dirty="0" smtClean="0"/>
              <a:t>存在レベルの自己肯定は、手段</a:t>
            </a:r>
            <a:r>
              <a:rPr kumimoji="1" lang="en-US" altLang="ja-JP" sz="3200" dirty="0" smtClean="0"/>
              <a:t>―</a:t>
            </a:r>
            <a:r>
              <a:rPr kumimoji="1" lang="ja-JP" altLang="en-US" sz="3200" dirty="0" smtClean="0"/>
              <a:t>目的の連鎖から解き放たれ、存在していることそのものの喜びが感じられる瞬間への価値づけによって育まれる。</a:t>
            </a:r>
            <a:endParaRPr kumimoji="1" lang="ja-JP" altLang="en-US" sz="32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164" y="3235086"/>
            <a:ext cx="3600000" cy="2400000"/>
          </a:xfrm>
          <a:prstGeom prst="ellipse">
            <a:avLst/>
          </a:prstGeom>
          <a:ln>
            <a:noFill/>
          </a:ln>
          <a:effectLst>
            <a:softEdge rad="112500"/>
          </a:effectLst>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0811" y="3237178"/>
            <a:ext cx="3600000" cy="2395816"/>
          </a:xfrm>
          <a:prstGeom prst="ellipse">
            <a:avLst/>
          </a:prstGeom>
          <a:ln>
            <a:noFill/>
          </a:ln>
          <a:effectLst>
            <a:softEdge rad="112500"/>
          </a:effectLst>
        </p:spPr>
      </p:pic>
      <p:sp>
        <p:nvSpPr>
          <p:cNvPr id="9" name="テキスト ボックス 8"/>
          <p:cNvSpPr txBox="1"/>
          <p:nvPr/>
        </p:nvSpPr>
        <p:spPr>
          <a:xfrm>
            <a:off x="1097280" y="5623649"/>
            <a:ext cx="2493085" cy="707886"/>
          </a:xfrm>
          <a:prstGeom prst="rect">
            <a:avLst/>
          </a:prstGeom>
          <a:noFill/>
        </p:spPr>
        <p:txBody>
          <a:bodyPr wrap="square" rtlCol="0">
            <a:spAutoFit/>
          </a:bodyPr>
          <a:lstStyle/>
          <a:p>
            <a:pPr algn="ctr"/>
            <a:r>
              <a:rPr kumimoji="1" lang="ja-JP" altLang="en-US" sz="4000" b="1" dirty="0" smtClean="0"/>
              <a:t>安心</a:t>
            </a:r>
            <a:endParaRPr kumimoji="1" lang="ja-JP" altLang="en-US" sz="4000" b="1" dirty="0"/>
          </a:p>
        </p:txBody>
      </p:sp>
      <p:sp>
        <p:nvSpPr>
          <p:cNvPr id="10" name="テキスト ボックス 9"/>
          <p:cNvSpPr txBox="1"/>
          <p:nvPr/>
        </p:nvSpPr>
        <p:spPr>
          <a:xfrm>
            <a:off x="4777739" y="5623649"/>
            <a:ext cx="2493085" cy="707886"/>
          </a:xfrm>
          <a:prstGeom prst="rect">
            <a:avLst/>
          </a:prstGeom>
          <a:noFill/>
        </p:spPr>
        <p:txBody>
          <a:bodyPr wrap="square" rtlCol="0">
            <a:spAutoFit/>
          </a:bodyPr>
          <a:lstStyle/>
          <a:p>
            <a:pPr algn="ctr"/>
            <a:r>
              <a:rPr kumimoji="1" lang="ja-JP" altLang="en-US" sz="4000" b="1" dirty="0"/>
              <a:t>遊び</a:t>
            </a:r>
          </a:p>
        </p:txBody>
      </p:sp>
      <p:sp>
        <p:nvSpPr>
          <p:cNvPr id="11" name="テキスト ボックス 10"/>
          <p:cNvSpPr txBox="1"/>
          <p:nvPr/>
        </p:nvSpPr>
        <p:spPr>
          <a:xfrm>
            <a:off x="8653915" y="5623649"/>
            <a:ext cx="2493085" cy="707886"/>
          </a:xfrm>
          <a:prstGeom prst="rect">
            <a:avLst/>
          </a:prstGeom>
          <a:noFill/>
        </p:spPr>
        <p:txBody>
          <a:bodyPr wrap="square" rtlCol="0">
            <a:spAutoFit/>
          </a:bodyPr>
          <a:lstStyle/>
          <a:p>
            <a:pPr algn="ctr"/>
            <a:r>
              <a:rPr kumimoji="1" lang="ja-JP" altLang="en-US" sz="4000" b="1" dirty="0" smtClean="0"/>
              <a:t>自由</a:t>
            </a:r>
            <a:endParaRPr kumimoji="1" lang="ja-JP" altLang="en-US" sz="4000" b="1" dirty="0"/>
          </a:p>
        </p:txBody>
      </p:sp>
      <p:pic>
        <p:nvPicPr>
          <p:cNvPr id="12" name="図 11"/>
          <p:cNvPicPr>
            <a:picLocks noChangeAspect="1"/>
          </p:cNvPicPr>
          <p:nvPr/>
        </p:nvPicPr>
        <p:blipFill rotWithShape="1">
          <a:blip r:embed="rId5" cstate="print">
            <a:extLst>
              <a:ext uri="{28A0092B-C50C-407E-A947-70E740481C1C}">
                <a14:useLocalDpi xmlns:a14="http://schemas.microsoft.com/office/drawing/2010/main" val="0"/>
              </a:ext>
            </a:extLst>
          </a:blip>
          <a:srcRect t="6750" b="4876"/>
          <a:stretch/>
        </p:blipFill>
        <p:spPr>
          <a:xfrm>
            <a:off x="8100458" y="3243010"/>
            <a:ext cx="3600000" cy="2384152"/>
          </a:xfrm>
          <a:prstGeom prst="ellipse">
            <a:avLst/>
          </a:prstGeom>
          <a:ln>
            <a:noFill/>
          </a:ln>
          <a:effectLst>
            <a:softEdge rad="112500"/>
          </a:effectLst>
        </p:spPr>
      </p:pic>
    </p:spTree>
    <p:extLst>
      <p:ext uri="{BB962C8B-B14F-4D97-AF65-F5344CB8AC3E}">
        <p14:creationId xmlns:p14="http://schemas.microsoft.com/office/powerpoint/2010/main" val="3164570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子</a:t>
            </a:r>
            <a:r>
              <a:rPr kumimoji="1" lang="ja-JP" altLang="en-US" dirty="0" smtClean="0"/>
              <a:t>どものＳＯＳサイン</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3</a:t>
            </a:fld>
            <a:endParaRPr lang="ja-JP" altLang="en-US" dirty="0"/>
          </a:p>
        </p:txBody>
      </p:sp>
      <p:sp>
        <p:nvSpPr>
          <p:cNvPr id="4" name="Oval 6"/>
          <p:cNvSpPr>
            <a:spLocks noChangeAspect="1" noChangeArrowheads="1"/>
          </p:cNvSpPr>
          <p:nvPr/>
        </p:nvSpPr>
        <p:spPr bwMode="auto">
          <a:xfrm>
            <a:off x="3784692" y="4125913"/>
            <a:ext cx="1943100" cy="1946275"/>
          </a:xfrm>
          <a:prstGeom prst="ellipse">
            <a:avLst/>
          </a:prstGeom>
          <a:solidFill>
            <a:srgbClr val="FFFF99"/>
          </a:solidFill>
          <a:ln>
            <a:noFill/>
          </a:ln>
          <a:effectLst>
            <a:outerShdw dist="76200" dir="5400000" algn="ctr" rotWithShape="0">
              <a:srgbClr val="808080">
                <a:alpha val="50000"/>
              </a:srgbClr>
            </a:outerShdw>
          </a:effectLst>
        </p:spPr>
        <p:txBody>
          <a:bodyPr lIns="0" tIns="36000" rIns="0" bIns="35662" anchor="ctr"/>
          <a:lstStyle/>
          <a:p>
            <a:pPr algn="ctr">
              <a:spcBef>
                <a:spcPts val="1200"/>
              </a:spcBef>
              <a:defRPr/>
            </a:pPr>
            <a:r>
              <a:rPr lang="ja-JP" altLang="en-US" sz="3200" dirty="0">
                <a:solidFill>
                  <a:srgbClr val="000000"/>
                </a:solidFill>
                <a:latin typeface="+mn-ea"/>
              </a:rPr>
              <a:t>体調</a:t>
            </a:r>
            <a:endParaRPr lang="ja-JP" altLang="en-US" sz="3200" dirty="0">
              <a:effectLst>
                <a:outerShdw blurRad="38100" dist="38100" dir="2700000" algn="tl">
                  <a:srgbClr val="FFFFFF"/>
                </a:outerShdw>
              </a:effectLst>
              <a:latin typeface="+mn-ea"/>
            </a:endParaRPr>
          </a:p>
        </p:txBody>
      </p:sp>
      <p:sp>
        <p:nvSpPr>
          <p:cNvPr id="5" name="Oval 7"/>
          <p:cNvSpPr>
            <a:spLocks noChangeAspect="1" noChangeArrowheads="1"/>
          </p:cNvSpPr>
          <p:nvPr/>
        </p:nvSpPr>
        <p:spPr bwMode="auto">
          <a:xfrm>
            <a:off x="6464392" y="4125913"/>
            <a:ext cx="1946275" cy="1946275"/>
          </a:xfrm>
          <a:prstGeom prst="ellipse">
            <a:avLst/>
          </a:prstGeom>
          <a:solidFill>
            <a:srgbClr val="FFCCFF"/>
          </a:solidFill>
          <a:ln>
            <a:noFill/>
          </a:ln>
          <a:effectLst>
            <a:outerShdw dist="63500" dir="5400000" algn="ctr" rotWithShape="0">
              <a:srgbClr val="808080">
                <a:alpha val="50000"/>
              </a:srgbClr>
            </a:outerShdw>
          </a:effectLst>
        </p:spPr>
        <p:txBody>
          <a:bodyPr lIns="0" tIns="36000" rIns="0" bIns="35662" anchor="ctr"/>
          <a:lstStyle/>
          <a:p>
            <a:pPr algn="ctr">
              <a:spcBef>
                <a:spcPts val="1200"/>
              </a:spcBef>
              <a:defRPr/>
            </a:pPr>
            <a:r>
              <a:rPr lang="ja-JP" altLang="en-US" sz="3200" dirty="0" smtClean="0">
                <a:solidFill>
                  <a:srgbClr val="000000"/>
                </a:solidFill>
                <a:latin typeface="+mn-ea"/>
              </a:rPr>
              <a:t>行動</a:t>
            </a:r>
            <a:endParaRPr lang="ja-JP" altLang="en-US" sz="3200" dirty="0">
              <a:effectLst>
                <a:outerShdw blurRad="38100" dist="38100" dir="2700000" algn="tl">
                  <a:srgbClr val="FFFFFF"/>
                </a:outerShdw>
              </a:effectLst>
              <a:latin typeface="+mn-ea"/>
            </a:endParaRPr>
          </a:p>
        </p:txBody>
      </p:sp>
      <p:sp>
        <p:nvSpPr>
          <p:cNvPr id="6" name="Oval 8"/>
          <p:cNvSpPr>
            <a:spLocks noChangeAspect="1" noChangeArrowheads="1"/>
          </p:cNvSpPr>
          <p:nvPr/>
        </p:nvSpPr>
        <p:spPr bwMode="auto">
          <a:xfrm>
            <a:off x="3783105" y="1585120"/>
            <a:ext cx="1946275" cy="1943100"/>
          </a:xfrm>
          <a:prstGeom prst="ellipse">
            <a:avLst/>
          </a:prstGeom>
          <a:solidFill>
            <a:srgbClr val="CCFFFF"/>
          </a:solidFill>
          <a:ln>
            <a:noFill/>
          </a:ln>
          <a:effectLst>
            <a:outerShdw dist="76200" dir="5400000" algn="ctr" rotWithShape="0">
              <a:srgbClr val="808080">
                <a:alpha val="50000"/>
              </a:srgbClr>
            </a:outerShdw>
          </a:effectLst>
        </p:spPr>
        <p:txBody>
          <a:bodyPr lIns="0" tIns="36000" rIns="0" bIns="35662" anchor="ctr"/>
          <a:lstStyle/>
          <a:p>
            <a:pPr algn="ctr">
              <a:defRPr/>
            </a:pPr>
            <a:r>
              <a:rPr lang="ja-JP" altLang="en-US" sz="3200" dirty="0">
                <a:solidFill>
                  <a:srgbClr val="000000"/>
                </a:solidFill>
                <a:latin typeface="+mn-ea"/>
              </a:rPr>
              <a:t>睡眠</a:t>
            </a:r>
            <a:endParaRPr lang="ja-JP" altLang="en-US" sz="3200" dirty="0">
              <a:effectLst>
                <a:outerShdw blurRad="38100" dist="38100" dir="2700000" algn="tl">
                  <a:srgbClr val="FFFFFF"/>
                </a:outerShdw>
              </a:effectLst>
              <a:latin typeface="+mn-ea"/>
            </a:endParaRPr>
          </a:p>
        </p:txBody>
      </p:sp>
      <p:sp>
        <p:nvSpPr>
          <p:cNvPr id="7" name="AutoShape 12"/>
          <p:cNvSpPr>
            <a:spLocks noChangeArrowheads="1"/>
          </p:cNvSpPr>
          <p:nvPr/>
        </p:nvSpPr>
        <p:spPr bwMode="auto">
          <a:xfrm>
            <a:off x="228599" y="1506351"/>
            <a:ext cx="3312000" cy="1907409"/>
          </a:xfrm>
          <a:prstGeom prst="wedgeRoundRectCallout">
            <a:avLst>
              <a:gd name="adj1" fmla="val 62985"/>
              <a:gd name="adj2" fmla="val -2954"/>
              <a:gd name="adj3" fmla="val 16667"/>
            </a:avLst>
          </a:prstGeom>
          <a:solidFill>
            <a:srgbClr val="CCFFFF"/>
          </a:solidFill>
          <a:ln w="9525">
            <a:solidFill>
              <a:srgbClr val="000000"/>
            </a:solidFill>
            <a:miter lim="800000"/>
            <a:headEnd/>
            <a:tailEnd/>
          </a:ln>
        </p:spPr>
        <p:txBody>
          <a:bodyPr lIns="180000" tIns="108000" rIns="180000" bIns="35662" anchor="ctr" anchorCtr="1"/>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285750" indent="-285750" algn="just">
              <a:buFont typeface="Wingdings" panose="05000000000000000000" pitchFamily="2" charset="2"/>
              <a:buChar char="p"/>
              <a:defRPr/>
            </a:pPr>
            <a:r>
              <a:rPr lang="ja-JP" altLang="en-US" sz="1400" dirty="0">
                <a:solidFill>
                  <a:srgbClr val="000000"/>
                </a:solidFill>
                <a:latin typeface="+mn-ea"/>
                <a:ea typeface="+mn-ea"/>
              </a:rPr>
              <a:t>布団に入っても、なかなか寝つけないようだ。</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遅くまで夜更かししている。</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朝、起きるのがつらそう、なかなか起きられない。</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睡眠のリズムがくずれている。</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眠れないと言う。</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寝すぎる。</a:t>
            </a:r>
            <a:endParaRPr lang="ja-JP" altLang="en-US" sz="1400" dirty="0">
              <a:effectLst>
                <a:outerShdw blurRad="38100" dist="38100" dir="2700000" algn="tl">
                  <a:srgbClr val="FFFFFF"/>
                </a:outerShdw>
              </a:effectLst>
              <a:latin typeface="+mn-ea"/>
              <a:ea typeface="+mn-ea"/>
            </a:endParaRPr>
          </a:p>
        </p:txBody>
      </p:sp>
      <p:sp>
        <p:nvSpPr>
          <p:cNvPr id="8" name="AutoShape 13"/>
          <p:cNvSpPr>
            <a:spLocks noChangeArrowheads="1"/>
          </p:cNvSpPr>
          <p:nvPr/>
        </p:nvSpPr>
        <p:spPr bwMode="auto">
          <a:xfrm>
            <a:off x="228599" y="3779520"/>
            <a:ext cx="3312000" cy="1641000"/>
          </a:xfrm>
          <a:prstGeom prst="wedgeRoundRectCallout">
            <a:avLst>
              <a:gd name="adj1" fmla="val 65218"/>
              <a:gd name="adj2" fmla="val -3876"/>
              <a:gd name="adj3" fmla="val 16667"/>
            </a:avLst>
          </a:prstGeom>
          <a:solidFill>
            <a:srgbClr val="FFFF99"/>
          </a:solidFill>
          <a:ln w="9525">
            <a:solidFill>
              <a:srgbClr val="000000"/>
            </a:solidFill>
            <a:miter lim="800000"/>
            <a:headEnd/>
            <a:tailEnd/>
          </a:ln>
        </p:spPr>
        <p:txBody>
          <a:bodyPr lIns="71323" tIns="72000" rIns="71323" bIns="72000" anchor="ctr" anchorCtr="1"/>
          <a:lstStyle/>
          <a:p>
            <a:pPr marL="379413" indent="-285750" algn="just">
              <a:buFont typeface="Wingdings" panose="05000000000000000000" pitchFamily="2" charset="2"/>
              <a:buChar char="p"/>
              <a:tabLst>
                <a:tab pos="3590925" algn="l"/>
              </a:tabLst>
            </a:pPr>
            <a:r>
              <a:rPr lang="ja-JP" altLang="en-US" sz="1400" dirty="0">
                <a:latin typeface="+mn-ea"/>
              </a:rPr>
              <a:t>体がだるそう。</a:t>
            </a:r>
          </a:p>
          <a:p>
            <a:pPr marL="379413" indent="-285750" algn="just">
              <a:buFont typeface="Wingdings" panose="05000000000000000000" pitchFamily="2" charset="2"/>
              <a:buChar char="p"/>
              <a:tabLst>
                <a:tab pos="3590925" algn="l"/>
              </a:tabLst>
            </a:pPr>
            <a:r>
              <a:rPr lang="ja-JP" altLang="en-US" sz="1400" dirty="0">
                <a:latin typeface="+mn-ea"/>
              </a:rPr>
              <a:t>疲れている。</a:t>
            </a:r>
          </a:p>
          <a:p>
            <a:pPr marL="379413" indent="-285750" algn="just">
              <a:buFont typeface="Wingdings" panose="05000000000000000000" pitchFamily="2" charset="2"/>
              <a:buChar char="p"/>
              <a:tabLst>
                <a:tab pos="3590925" algn="l"/>
              </a:tabLst>
            </a:pPr>
            <a:r>
              <a:rPr lang="ja-JP" altLang="en-US" sz="1400" dirty="0">
                <a:latin typeface="+mn-ea"/>
              </a:rPr>
              <a:t>元気がない。</a:t>
            </a:r>
          </a:p>
          <a:p>
            <a:pPr marL="379413" indent="-285750" algn="just">
              <a:buFont typeface="Wingdings" panose="05000000000000000000" pitchFamily="2" charset="2"/>
              <a:buChar char="p"/>
              <a:tabLst>
                <a:tab pos="3590925" algn="l"/>
              </a:tabLst>
            </a:pPr>
            <a:r>
              <a:rPr lang="ja-JP" altLang="en-US" sz="1400" dirty="0">
                <a:latin typeface="+mn-ea"/>
              </a:rPr>
              <a:t>顔色が悪い。</a:t>
            </a:r>
          </a:p>
          <a:p>
            <a:pPr marL="379413" indent="-285750" algn="just">
              <a:buFont typeface="Wingdings" panose="05000000000000000000" pitchFamily="2" charset="2"/>
              <a:buChar char="p"/>
              <a:tabLst>
                <a:tab pos="3590925" algn="l"/>
              </a:tabLst>
            </a:pPr>
            <a:r>
              <a:rPr lang="ja-JP" altLang="en-US" sz="1400" dirty="0">
                <a:latin typeface="+mn-ea"/>
              </a:rPr>
              <a:t>腹痛や頭痛、めまい、吐き気などを訴える。</a:t>
            </a:r>
          </a:p>
        </p:txBody>
      </p:sp>
      <p:sp>
        <p:nvSpPr>
          <p:cNvPr id="9" name="AutoShape 14"/>
          <p:cNvSpPr>
            <a:spLocks noChangeArrowheads="1"/>
          </p:cNvSpPr>
          <p:nvPr/>
        </p:nvSpPr>
        <p:spPr bwMode="auto">
          <a:xfrm>
            <a:off x="8651401" y="3276600"/>
            <a:ext cx="3420000" cy="2795588"/>
          </a:xfrm>
          <a:prstGeom prst="wedgeRoundRectCallout">
            <a:avLst>
              <a:gd name="adj1" fmla="val -65228"/>
              <a:gd name="adj2" fmla="val -3269"/>
              <a:gd name="adj3" fmla="val 16667"/>
            </a:avLst>
          </a:prstGeom>
          <a:solidFill>
            <a:srgbClr val="FFCCFF"/>
          </a:solidFill>
          <a:ln w="9525">
            <a:solidFill>
              <a:srgbClr val="000000"/>
            </a:solidFill>
            <a:miter lim="800000"/>
            <a:headEnd/>
            <a:tailEnd/>
          </a:ln>
        </p:spPr>
        <p:txBody>
          <a:bodyPr lIns="71323" tIns="143640" rIns="71323" bIns="35662" anchor="ctr" anchorCtr="1"/>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171450" indent="-171450" algn="just">
              <a:buFont typeface="Wingdings" panose="05000000000000000000" pitchFamily="2" charset="2"/>
              <a:buChar char="p"/>
              <a:defRPr/>
            </a:pPr>
            <a:r>
              <a:rPr lang="ja-JP" altLang="en-US" sz="1200" dirty="0">
                <a:solidFill>
                  <a:srgbClr val="000000"/>
                </a:solidFill>
                <a:latin typeface="+mn-ea"/>
                <a:ea typeface="+mn-ea"/>
              </a:rPr>
              <a:t>学校に行きたがらない。</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家から出ないでひきこもりがちになった。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友達と遊ばなくなった。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身だしなみにかまわなくなった。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無口になった。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挨拶をしなくなった。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何度も同じ動作や行動をくりかえす。</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気持ちが抑えられなくなり暴力をふるう。</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何もしないで長い間ぼんやりしている。</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表情が変わらず、感情面での反応が少なくなった。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話が支離滅裂になった、通じなくなった。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独り言を言うようになった。</a:t>
            </a:r>
            <a:endParaRPr lang="ja-JP" altLang="en-US" sz="1200" dirty="0">
              <a:effectLst>
                <a:outerShdw blurRad="38100" dist="38100" dir="2700000" algn="tl">
                  <a:srgbClr val="FFFFFF"/>
                </a:outerShdw>
              </a:effectLst>
              <a:latin typeface="+mn-ea"/>
              <a:ea typeface="+mn-ea"/>
            </a:endParaRPr>
          </a:p>
        </p:txBody>
      </p:sp>
      <p:sp>
        <p:nvSpPr>
          <p:cNvPr id="11" name="Oval 8"/>
          <p:cNvSpPr>
            <a:spLocks noChangeAspect="1" noChangeArrowheads="1"/>
          </p:cNvSpPr>
          <p:nvPr/>
        </p:nvSpPr>
        <p:spPr bwMode="auto">
          <a:xfrm>
            <a:off x="6464392" y="1585120"/>
            <a:ext cx="1946275" cy="1943100"/>
          </a:xfrm>
          <a:prstGeom prst="ellipse">
            <a:avLst/>
          </a:prstGeom>
          <a:solidFill>
            <a:srgbClr val="CCFF99"/>
          </a:solidFill>
          <a:ln>
            <a:noFill/>
          </a:ln>
          <a:effectLst>
            <a:outerShdw dist="76200" dir="5400000" algn="ctr" rotWithShape="0">
              <a:srgbClr val="808080">
                <a:alpha val="50000"/>
              </a:srgbClr>
            </a:outerShdw>
          </a:effectLst>
        </p:spPr>
        <p:txBody>
          <a:bodyPr lIns="0" tIns="36000" rIns="0" bIns="35662" anchor="ctr"/>
          <a:lstStyle/>
          <a:p>
            <a:pPr algn="ctr">
              <a:defRPr/>
            </a:pPr>
            <a:r>
              <a:rPr lang="ja-JP" altLang="en-US" sz="3200" dirty="0" smtClean="0">
                <a:solidFill>
                  <a:srgbClr val="000000"/>
                </a:solidFill>
                <a:latin typeface="+mn-ea"/>
              </a:rPr>
              <a:t>食欲</a:t>
            </a:r>
            <a:endParaRPr lang="ja-JP" altLang="en-US" sz="3200" dirty="0">
              <a:effectLst>
                <a:outerShdw blurRad="38100" dist="38100" dir="2700000" algn="tl">
                  <a:srgbClr val="FFFFFF"/>
                </a:outerShdw>
              </a:effectLst>
              <a:latin typeface="+mn-ea"/>
            </a:endParaRPr>
          </a:p>
        </p:txBody>
      </p:sp>
      <p:sp>
        <p:nvSpPr>
          <p:cNvPr id="12" name="AutoShape 12"/>
          <p:cNvSpPr>
            <a:spLocks noChangeArrowheads="1"/>
          </p:cNvSpPr>
          <p:nvPr/>
        </p:nvSpPr>
        <p:spPr bwMode="auto">
          <a:xfrm>
            <a:off x="8668870" y="1506351"/>
            <a:ext cx="3384000" cy="1495928"/>
          </a:xfrm>
          <a:prstGeom prst="wedgeRoundRectCallout">
            <a:avLst>
              <a:gd name="adj1" fmla="val -64332"/>
              <a:gd name="adj2" fmla="val -7469"/>
              <a:gd name="adj3" fmla="val 16667"/>
            </a:avLst>
          </a:prstGeom>
          <a:solidFill>
            <a:srgbClr val="CCFF99"/>
          </a:solidFill>
          <a:ln w="9525">
            <a:solidFill>
              <a:srgbClr val="000000"/>
            </a:solidFill>
            <a:miter lim="800000"/>
            <a:headEnd/>
            <a:tailEnd/>
          </a:ln>
        </p:spPr>
        <p:txBody>
          <a:bodyPr lIns="180000" tIns="108000" rIns="180000" bIns="35662" anchor="ctr" anchorCtr="1"/>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285750" indent="-285750" algn="just">
              <a:buFont typeface="Wingdings" panose="05000000000000000000" pitchFamily="2" charset="2"/>
              <a:buChar char="p"/>
              <a:defRPr/>
            </a:pPr>
            <a:r>
              <a:rPr lang="ja-JP" altLang="en-US" sz="1400" dirty="0">
                <a:solidFill>
                  <a:srgbClr val="000000"/>
                </a:solidFill>
                <a:latin typeface="+mn-ea"/>
                <a:ea typeface="+mn-ea"/>
              </a:rPr>
              <a:t>食欲がない、食べる量が減った。</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逆に食べすぎる。</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とくにパンやご飯、お菓子などの炭水化物を欲しがる。</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急にやせた、あるいは太った。</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体重をとても気にしている。</a:t>
            </a:r>
            <a:endParaRPr lang="ja-JP" altLang="en-US" sz="1400" dirty="0">
              <a:effectLst>
                <a:outerShdw blurRad="38100" dist="38100" dir="2700000" algn="tl">
                  <a:srgbClr val="FFFFFF"/>
                </a:outerShdw>
              </a:effectLst>
              <a:latin typeface="+mn-ea"/>
              <a:ea typeface="+mn-ea"/>
            </a:endParaRPr>
          </a:p>
        </p:txBody>
      </p:sp>
      <p:pic>
        <p:nvPicPr>
          <p:cNvPr id="10" name="Picture 38" descr="MC900433883[1]"/>
          <p:cNvPicPr>
            <a:picLocks noChangeAspect="1" noChangeArrowheads="1"/>
          </p:cNvPicPr>
          <p:nvPr/>
        </p:nvPicPr>
        <p:blipFill>
          <a:blip r:embed="rId3">
            <a:lum bright="-12000" contrast="30000"/>
          </a:blip>
          <a:srcRect/>
          <a:stretch>
            <a:fillRect/>
          </a:stretch>
        </p:blipFill>
        <p:spPr bwMode="auto">
          <a:xfrm>
            <a:off x="4634871" y="1993599"/>
            <a:ext cx="2922258" cy="2922257"/>
          </a:xfrm>
          <a:prstGeom prst="rect">
            <a:avLst/>
          </a:prstGeom>
          <a:noFill/>
          <a:ln w="9525">
            <a:noFill/>
            <a:miter lim="800000"/>
            <a:headEnd/>
            <a:tailEnd/>
          </a:ln>
        </p:spPr>
      </p:pic>
      <p:sp>
        <p:nvSpPr>
          <p:cNvPr id="13" name="テキスト ボックス 12"/>
          <p:cNvSpPr txBox="1"/>
          <p:nvPr/>
        </p:nvSpPr>
        <p:spPr>
          <a:xfrm>
            <a:off x="2117558" y="6232359"/>
            <a:ext cx="9236242" cy="553998"/>
          </a:xfrm>
          <a:prstGeom prst="rect">
            <a:avLst/>
          </a:prstGeom>
          <a:noFill/>
        </p:spPr>
        <p:txBody>
          <a:bodyPr wrap="square" rtlCol="0">
            <a:spAutoFit/>
          </a:bodyPr>
          <a:lstStyle/>
          <a:p>
            <a:r>
              <a:rPr kumimoji="1" lang="ja-JP" altLang="en-US" sz="1400" dirty="0" smtClean="0"/>
              <a:t>厚生労働省「こころもメンテしよう～ご家族・教職員の皆さんへ～」</a:t>
            </a:r>
            <a:endParaRPr kumimoji="1" lang="en-US" altLang="ja-JP" sz="1400" dirty="0" smtClean="0"/>
          </a:p>
          <a:p>
            <a:r>
              <a:rPr lang="en-US" altLang="ja-JP" sz="1600" dirty="0"/>
              <a:t>https://www.mhlw.go.jp/kokoro/parent/mental/sos/sos_01.html</a:t>
            </a:r>
            <a:endParaRPr kumimoji="1" lang="ja-JP" altLang="en-US" dirty="0"/>
          </a:p>
        </p:txBody>
      </p:sp>
    </p:spTree>
    <p:extLst>
      <p:ext uri="{BB962C8B-B14F-4D97-AF65-F5344CB8AC3E}">
        <p14:creationId xmlns:p14="http://schemas.microsoft.com/office/powerpoint/2010/main" val="23322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自</a:t>
            </a:r>
            <a:r>
              <a:rPr lang="ja-JP" altLang="en-US" dirty="0" smtClean="0"/>
              <a:t>傷と</a:t>
            </a:r>
            <a:r>
              <a:rPr lang="ja-JP" altLang="en-US" dirty="0"/>
              <a:t>過量</a:t>
            </a:r>
            <a:r>
              <a:rPr lang="ja-JP" altLang="en-US" dirty="0" smtClean="0"/>
              <a:t>服薬という</a:t>
            </a:r>
            <a:r>
              <a:rPr lang="ja-JP" altLang="en-US" dirty="0"/>
              <a:t>ＳＯＳ</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4</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1800290493"/>
              </p:ext>
            </p:extLst>
          </p:nvPr>
        </p:nvGraphicFramePr>
        <p:xfrm>
          <a:off x="959224" y="1490163"/>
          <a:ext cx="10652760" cy="4187610"/>
        </p:xfrm>
        <a:graphic>
          <a:graphicData uri="http://schemas.openxmlformats.org/drawingml/2006/table">
            <a:tbl>
              <a:tblPr firstRow="1" bandRow="1">
                <a:tableStyleId>{00A15C55-8517-42AA-B614-E9B94910E393}</a:tableStyleId>
              </a:tblPr>
              <a:tblGrid>
                <a:gridCol w="7082118"/>
                <a:gridCol w="1785321"/>
                <a:gridCol w="1785321"/>
              </a:tblGrid>
              <a:tr h="465290">
                <a:tc>
                  <a:txBody>
                    <a:bodyPr/>
                    <a:lstStyle/>
                    <a:p>
                      <a:pPr algn="ctr"/>
                      <a:r>
                        <a:rPr kumimoji="1" lang="ja-JP" altLang="en-US" sz="2400" dirty="0" smtClean="0"/>
                        <a:t>動　機</a:t>
                      </a:r>
                      <a:endParaRPr kumimoji="1" lang="ja-JP" altLang="en-US" sz="2400" dirty="0"/>
                    </a:p>
                  </a:txBody>
                  <a:tcPr anchor="ctr"/>
                </a:tc>
                <a:tc>
                  <a:txBody>
                    <a:bodyPr/>
                    <a:lstStyle/>
                    <a:p>
                      <a:pPr algn="ctr"/>
                      <a:r>
                        <a:rPr kumimoji="1" lang="ja-JP" altLang="en-US" sz="2400" dirty="0" smtClean="0"/>
                        <a:t>自　傷</a:t>
                      </a:r>
                      <a:endParaRPr kumimoji="1" lang="ja-JP" altLang="en-US" sz="2400" dirty="0"/>
                    </a:p>
                  </a:txBody>
                  <a:tcPr anchor="ctr"/>
                </a:tc>
                <a:tc>
                  <a:txBody>
                    <a:bodyPr/>
                    <a:lstStyle/>
                    <a:p>
                      <a:pPr algn="ctr"/>
                      <a:r>
                        <a:rPr kumimoji="1" lang="ja-JP" altLang="en-US" sz="2400" dirty="0" smtClean="0"/>
                        <a:t>過量服薬</a:t>
                      </a:r>
                      <a:endParaRPr kumimoji="1" lang="ja-JP" altLang="en-US" sz="2400" dirty="0"/>
                    </a:p>
                  </a:txBody>
                  <a:tcPr anchor="ctr"/>
                </a:tc>
              </a:tr>
              <a:tr h="465290">
                <a:tc>
                  <a:txBody>
                    <a:bodyPr/>
                    <a:lstStyle/>
                    <a:p>
                      <a:r>
                        <a:rPr kumimoji="1" lang="ja-JP" altLang="en-US" sz="2200" dirty="0" smtClean="0"/>
                        <a:t>つらい感情から解放されたかった</a:t>
                      </a:r>
                      <a:endParaRPr kumimoji="1" lang="ja-JP" altLang="en-US" sz="2200" dirty="0"/>
                    </a:p>
                  </a:txBody>
                  <a:tcPr anchor="ctr"/>
                </a:tc>
                <a:tc>
                  <a:txBody>
                    <a:bodyPr/>
                    <a:lstStyle/>
                    <a:p>
                      <a:pPr algn="ctr"/>
                      <a:r>
                        <a:rPr kumimoji="1" lang="en-US" altLang="ja-JP" sz="2200" b="1" dirty="0" smtClean="0">
                          <a:solidFill>
                            <a:schemeClr val="tx1"/>
                          </a:solidFill>
                        </a:rPr>
                        <a:t>73.3%</a:t>
                      </a:r>
                      <a:endParaRPr kumimoji="1" lang="ja-JP" altLang="en-US" sz="2200" b="1" dirty="0">
                        <a:solidFill>
                          <a:schemeClr val="tx1"/>
                        </a:solidFill>
                      </a:endParaRPr>
                    </a:p>
                  </a:txBody>
                  <a:tcPr anchor="ctr"/>
                </a:tc>
                <a:tc>
                  <a:txBody>
                    <a:bodyPr/>
                    <a:lstStyle/>
                    <a:p>
                      <a:pPr algn="ctr"/>
                      <a:r>
                        <a:rPr kumimoji="1" lang="en-US" altLang="ja-JP" sz="2200" b="1" dirty="0" smtClean="0">
                          <a:solidFill>
                            <a:schemeClr val="tx1"/>
                          </a:solidFill>
                        </a:rPr>
                        <a:t>72.6%</a:t>
                      </a:r>
                      <a:endParaRPr kumimoji="1" lang="ja-JP" altLang="en-US" sz="2200" b="1" dirty="0">
                        <a:solidFill>
                          <a:schemeClr val="tx1"/>
                        </a:solidFill>
                      </a:endParaRPr>
                    </a:p>
                  </a:txBody>
                  <a:tcPr anchor="ctr"/>
                </a:tc>
              </a:tr>
              <a:tr h="465290">
                <a:tc>
                  <a:txBody>
                    <a:bodyPr/>
                    <a:lstStyle/>
                    <a:p>
                      <a:r>
                        <a:rPr kumimoji="1" lang="ja-JP" altLang="en-US" sz="2200" dirty="0" smtClean="0"/>
                        <a:t>自分自身を罰したかった</a:t>
                      </a:r>
                      <a:endParaRPr kumimoji="1" lang="ja-JP" altLang="en-US" sz="2200" dirty="0"/>
                    </a:p>
                  </a:txBody>
                  <a:tcPr anchor="ctr"/>
                </a:tc>
                <a:tc>
                  <a:txBody>
                    <a:bodyPr/>
                    <a:lstStyle/>
                    <a:p>
                      <a:pPr algn="ctr"/>
                      <a:r>
                        <a:rPr kumimoji="1" lang="en-US" altLang="ja-JP" sz="2200" dirty="0" smtClean="0"/>
                        <a:t>45.0%</a:t>
                      </a:r>
                      <a:endParaRPr kumimoji="1" lang="ja-JP" altLang="en-US" sz="2200" dirty="0"/>
                    </a:p>
                  </a:txBody>
                  <a:tcPr anchor="ctr"/>
                </a:tc>
                <a:tc>
                  <a:txBody>
                    <a:bodyPr/>
                    <a:lstStyle/>
                    <a:p>
                      <a:pPr algn="ctr"/>
                      <a:r>
                        <a:rPr kumimoji="1" lang="en-US" altLang="ja-JP" sz="2200" dirty="0" smtClean="0"/>
                        <a:t>38.5%</a:t>
                      </a:r>
                    </a:p>
                  </a:txBody>
                  <a:tcPr anchor="ctr"/>
                </a:tc>
              </a:tr>
              <a:tr h="465290">
                <a:tc>
                  <a:txBody>
                    <a:bodyPr/>
                    <a:lstStyle/>
                    <a:p>
                      <a:r>
                        <a:rPr kumimoji="1" lang="ja-JP" altLang="en-US" sz="2200" dirty="0" smtClean="0"/>
                        <a:t>死にたかった</a:t>
                      </a:r>
                      <a:endParaRPr kumimoji="1" lang="ja-JP" altLang="en-US" sz="2200" dirty="0"/>
                    </a:p>
                  </a:txBody>
                  <a:tcPr anchor="ctr"/>
                </a:tc>
                <a:tc>
                  <a:txBody>
                    <a:bodyPr/>
                    <a:lstStyle/>
                    <a:p>
                      <a:pPr algn="ctr"/>
                      <a:r>
                        <a:rPr kumimoji="1" lang="en-US" altLang="ja-JP" sz="2200" dirty="0" smtClean="0"/>
                        <a:t>40.2%</a:t>
                      </a:r>
                      <a:endParaRPr kumimoji="1" lang="ja-JP" altLang="en-US" sz="2200" dirty="0"/>
                    </a:p>
                  </a:txBody>
                  <a:tcPr anchor="ctr"/>
                </a:tc>
                <a:tc>
                  <a:txBody>
                    <a:bodyPr/>
                    <a:lstStyle/>
                    <a:p>
                      <a:pPr algn="ctr"/>
                      <a:r>
                        <a:rPr kumimoji="1" lang="en-US" altLang="ja-JP" sz="2200" b="0" dirty="0" smtClean="0">
                          <a:solidFill>
                            <a:schemeClr val="tx1"/>
                          </a:solidFill>
                        </a:rPr>
                        <a:t>66.7%</a:t>
                      </a:r>
                      <a:endParaRPr kumimoji="1" lang="ja-JP" altLang="en-US" sz="2200" b="0" dirty="0">
                        <a:solidFill>
                          <a:schemeClr val="tx1"/>
                        </a:solidFill>
                      </a:endParaRPr>
                    </a:p>
                  </a:txBody>
                  <a:tcPr anchor="ctr"/>
                </a:tc>
              </a:tr>
              <a:tr h="465290">
                <a:tc>
                  <a:txBody>
                    <a:bodyPr/>
                    <a:lstStyle/>
                    <a:p>
                      <a:r>
                        <a:rPr kumimoji="1" lang="ja-JP" altLang="en-US" sz="2200" b="1" dirty="0" smtClean="0">
                          <a:solidFill>
                            <a:srgbClr val="FF0000"/>
                          </a:solidFill>
                        </a:rPr>
                        <a:t>自分がどれくらい絶望しているか示したかった</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37.6%</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43.9%</a:t>
                      </a:r>
                      <a:endParaRPr kumimoji="1" lang="ja-JP" altLang="en-US" sz="2200" b="1" dirty="0">
                        <a:solidFill>
                          <a:srgbClr val="FF0000"/>
                        </a:solidFill>
                      </a:endParaRPr>
                    </a:p>
                  </a:txBody>
                  <a:tcPr anchor="ctr"/>
                </a:tc>
              </a:tr>
              <a:tr h="465290">
                <a:tc>
                  <a:txBody>
                    <a:bodyPr/>
                    <a:lstStyle/>
                    <a:p>
                      <a:r>
                        <a:rPr kumimoji="1" lang="ja-JP" altLang="en-US" sz="2200" b="1" dirty="0" smtClean="0">
                          <a:solidFill>
                            <a:srgbClr val="FF0000"/>
                          </a:solidFill>
                        </a:rPr>
                        <a:t>自分が本当に愛されているのかどうかを知りたかった</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27.8%</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41.2%</a:t>
                      </a:r>
                      <a:endParaRPr kumimoji="1" lang="ja-JP" altLang="en-US" sz="2200" b="1" dirty="0">
                        <a:solidFill>
                          <a:srgbClr val="FF0000"/>
                        </a:solidFill>
                      </a:endParaRPr>
                    </a:p>
                  </a:txBody>
                  <a:tcPr anchor="ctr"/>
                </a:tc>
              </a:tr>
              <a:tr h="465290">
                <a:tc>
                  <a:txBody>
                    <a:bodyPr/>
                    <a:lstStyle/>
                    <a:p>
                      <a:r>
                        <a:rPr kumimoji="1" lang="ja-JP" altLang="en-US" sz="2200" b="1" dirty="0" smtClean="0">
                          <a:solidFill>
                            <a:srgbClr val="FF0000"/>
                          </a:solidFill>
                        </a:rPr>
                        <a:t>周囲の注意を引きたかった</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21.7%</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28.8%</a:t>
                      </a:r>
                      <a:endParaRPr kumimoji="1" lang="ja-JP" altLang="en-US" sz="2200" b="1" dirty="0">
                        <a:solidFill>
                          <a:srgbClr val="FF0000"/>
                        </a:solidFill>
                      </a:endParaRPr>
                    </a:p>
                  </a:txBody>
                  <a:tcPr anchor="ctr"/>
                </a:tc>
              </a:tr>
              <a:tr h="465290">
                <a:tc>
                  <a:txBody>
                    <a:bodyPr/>
                    <a:lstStyle/>
                    <a:p>
                      <a:r>
                        <a:rPr kumimoji="1" lang="ja-JP" altLang="en-US" sz="2200" b="1" dirty="0" smtClean="0">
                          <a:solidFill>
                            <a:srgbClr val="FF0000"/>
                          </a:solidFill>
                        </a:rPr>
                        <a:t>驚かせたかった</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18.6%</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24.6%</a:t>
                      </a:r>
                      <a:endParaRPr kumimoji="1" lang="ja-JP" altLang="en-US" sz="2200" b="1" dirty="0">
                        <a:solidFill>
                          <a:srgbClr val="FF0000"/>
                        </a:solidFill>
                      </a:endParaRPr>
                    </a:p>
                  </a:txBody>
                  <a:tcPr anchor="ctr"/>
                </a:tc>
              </a:tr>
              <a:tr h="465290">
                <a:tc>
                  <a:txBody>
                    <a:bodyPr/>
                    <a:lstStyle/>
                    <a:p>
                      <a:r>
                        <a:rPr kumimoji="1" lang="ja-JP" altLang="en-US" sz="2200" dirty="0" smtClean="0"/>
                        <a:t>仕返しをしたかった</a:t>
                      </a:r>
                      <a:endParaRPr kumimoji="1" lang="ja-JP" altLang="en-US" sz="2200" dirty="0"/>
                    </a:p>
                  </a:txBody>
                  <a:tcPr anchor="ctr"/>
                </a:tc>
                <a:tc>
                  <a:txBody>
                    <a:bodyPr/>
                    <a:lstStyle/>
                    <a:p>
                      <a:pPr algn="ctr"/>
                      <a:r>
                        <a:rPr kumimoji="1" lang="en-US" altLang="ja-JP" sz="2200" dirty="0" smtClean="0"/>
                        <a:t>12.5%</a:t>
                      </a:r>
                      <a:endParaRPr kumimoji="1" lang="ja-JP" altLang="en-US" sz="2200" dirty="0"/>
                    </a:p>
                  </a:txBody>
                  <a:tcPr anchor="ctr"/>
                </a:tc>
                <a:tc>
                  <a:txBody>
                    <a:bodyPr/>
                    <a:lstStyle/>
                    <a:p>
                      <a:pPr algn="ctr"/>
                      <a:r>
                        <a:rPr kumimoji="1" lang="en-US" altLang="ja-JP" sz="2200" dirty="0" smtClean="0"/>
                        <a:t>17.2%</a:t>
                      </a:r>
                      <a:endParaRPr kumimoji="1" lang="ja-JP" altLang="en-US" sz="2200" dirty="0"/>
                    </a:p>
                  </a:txBody>
                  <a:tcPr anchor="ctr"/>
                </a:tc>
              </a:tr>
            </a:tbl>
          </a:graphicData>
        </a:graphic>
      </p:graphicFrame>
      <p:sp>
        <p:nvSpPr>
          <p:cNvPr id="5" name="テキスト ボックス 4"/>
          <p:cNvSpPr txBox="1"/>
          <p:nvPr/>
        </p:nvSpPr>
        <p:spPr>
          <a:xfrm>
            <a:off x="1240234" y="5807011"/>
            <a:ext cx="10371750" cy="369332"/>
          </a:xfrm>
          <a:prstGeom prst="rect">
            <a:avLst/>
          </a:prstGeom>
          <a:noFill/>
        </p:spPr>
        <p:txBody>
          <a:bodyPr wrap="none" rtlCol="0">
            <a:spAutoFit/>
          </a:bodyPr>
          <a:lstStyle/>
          <a:p>
            <a:r>
              <a:rPr kumimoji="1" lang="en-US" altLang="ja-JP" dirty="0" smtClean="0"/>
              <a:t>Rodham, </a:t>
            </a:r>
            <a:r>
              <a:rPr kumimoji="1" lang="en-US" altLang="ja-JP" dirty="0" err="1" smtClean="0"/>
              <a:t>K.,et</a:t>
            </a:r>
            <a:r>
              <a:rPr kumimoji="1" lang="en-US" altLang="ja-JP" dirty="0" smtClean="0"/>
              <a:t> al. </a:t>
            </a:r>
            <a:r>
              <a:rPr lang="en-US" altLang="ja-JP" dirty="0"/>
              <a:t>2004  Journal of the American Academy of Child &amp; Adolescent </a:t>
            </a:r>
            <a:r>
              <a:rPr lang="en-US" altLang="ja-JP" dirty="0" smtClean="0"/>
              <a:t>Psychiatry 43(1) </a:t>
            </a:r>
            <a:endParaRPr kumimoji="1" lang="ja-JP" altLang="en-US" dirty="0"/>
          </a:p>
        </p:txBody>
      </p:sp>
    </p:spTree>
    <p:extLst>
      <p:ext uri="{BB962C8B-B14F-4D97-AF65-F5344CB8AC3E}">
        <p14:creationId xmlns:p14="http://schemas.microsoft.com/office/powerpoint/2010/main" val="3249898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　Ａの場合　</a:t>
            </a:r>
            <a:r>
              <a:rPr kumimoji="1" lang="en-US" altLang="ja-JP" dirty="0" smtClean="0"/>
              <a:t>episode 1</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5</a:t>
            </a:fld>
            <a:endParaRPr lang="ja-JP" altLang="en-US"/>
          </a:p>
        </p:txBody>
      </p:sp>
      <p:sp>
        <p:nvSpPr>
          <p:cNvPr id="4" name="テキスト ボックス 3"/>
          <p:cNvSpPr txBox="1"/>
          <p:nvPr/>
        </p:nvSpPr>
        <p:spPr>
          <a:xfrm>
            <a:off x="1109382" y="1317813"/>
            <a:ext cx="9973235" cy="4606389"/>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a:t>
            </a:r>
            <a:r>
              <a:rPr lang="ja-JP" altLang="en-US" sz="2400" dirty="0" smtClean="0"/>
              <a:t>ふと気づくとＡは自室のクローゼットの中を見つめていた。手には頑丈そうなロープが握りしめられていた。物置</a:t>
            </a:r>
            <a:r>
              <a:rPr lang="ja-JP" altLang="en-US" sz="2400" dirty="0"/>
              <a:t>において</a:t>
            </a:r>
            <a:r>
              <a:rPr lang="ja-JP" altLang="en-US" sz="2400" dirty="0" smtClean="0"/>
              <a:t>あったロープを　</a:t>
            </a:r>
            <a:r>
              <a:rPr lang="en-US" altLang="ja-JP" sz="2400" dirty="0" smtClean="0"/>
              <a:t>1</a:t>
            </a:r>
            <a:r>
              <a:rPr lang="ja-JP" altLang="en-US" sz="2400" dirty="0" smtClean="0"/>
              <a:t>週間前にこっそり部屋に持ち込んで机の引き出し奥深くに隠しておいたのも、そこから取り出してハンガー掛けのパイプにしっかり縛り付けたのも、もちろんＡ自身だったが、なぜかあまり自分でやったという実感が湧かない。</a:t>
            </a:r>
            <a:endParaRPr lang="en-US" altLang="ja-JP" sz="2400" dirty="0" smtClean="0"/>
          </a:p>
          <a:p>
            <a:pPr>
              <a:lnSpc>
                <a:spcPts val="3400"/>
              </a:lnSpc>
              <a:spcAft>
                <a:spcPts val="1200"/>
              </a:spcAft>
            </a:pPr>
            <a:r>
              <a:rPr lang="ja-JP" altLang="en-US" sz="2400" dirty="0" smtClean="0"/>
              <a:t>　Ａは今日初めて体調が悪いと言って塾を休んだ。部屋の時計は</a:t>
            </a:r>
            <a:r>
              <a:rPr lang="ja-JP" altLang="en-US" sz="2400" dirty="0"/>
              <a:t>もう</a:t>
            </a:r>
            <a:r>
              <a:rPr lang="ja-JP" altLang="en-US" sz="2400" dirty="0" smtClean="0"/>
              <a:t>すぐ</a:t>
            </a:r>
            <a:r>
              <a:rPr lang="en-US" altLang="ja-JP" sz="2400" dirty="0" smtClean="0"/>
              <a:t>5</a:t>
            </a:r>
            <a:r>
              <a:rPr lang="ja-JP" altLang="en-US" sz="2400" dirty="0" smtClean="0"/>
              <a:t>時を指し示すところだ。母は</a:t>
            </a:r>
            <a:r>
              <a:rPr lang="en-US" altLang="ja-JP" sz="2400" dirty="0" smtClean="0"/>
              <a:t>6</a:t>
            </a:r>
            <a:r>
              <a:rPr lang="ja-JP" altLang="en-US" sz="2400" dirty="0" smtClean="0"/>
              <a:t>時半にならないと帰ってこないし、弟も学童に行っている。今しかない。Ａはゆっくり深呼吸をした。「勇気をください」Ａは信じてもいない神様みたいなものに祈った。</a:t>
            </a:r>
            <a:r>
              <a:rPr kumimoji="1" lang="ja-JP" altLang="en-US" sz="2000" dirty="0" smtClean="0"/>
              <a:t>　</a:t>
            </a:r>
            <a:endParaRPr kumimoji="1" lang="ja-JP" altLang="en-US" sz="2000" dirty="0"/>
          </a:p>
        </p:txBody>
      </p:sp>
    </p:spTree>
    <p:extLst>
      <p:ext uri="{BB962C8B-B14F-4D97-AF65-F5344CB8AC3E}">
        <p14:creationId xmlns:p14="http://schemas.microsoft.com/office/powerpoint/2010/main" val="244615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93028"/>
          </a:xfrm>
        </p:spPr>
        <p:txBody>
          <a:bodyPr/>
          <a:lstStyle/>
          <a:p>
            <a:r>
              <a:rPr kumimoji="1" lang="ja-JP" altLang="en-US" dirty="0" smtClean="0"/>
              <a:t>子どもの自殺の実態①　</a:t>
            </a:r>
            <a:r>
              <a:rPr kumimoji="1" lang="ja-JP" altLang="en-US" sz="2400" dirty="0" smtClean="0"/>
              <a:t>小中高生の自殺者数の推移</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6</a:t>
            </a:fld>
            <a:endParaRPr lang="ja-JP" altLang="en-US"/>
          </a:p>
        </p:txBody>
      </p:sp>
      <p:pic>
        <p:nvPicPr>
          <p:cNvPr id="4" name="図 3"/>
          <p:cNvPicPr>
            <a:picLocks noChangeAspect="1"/>
          </p:cNvPicPr>
          <p:nvPr/>
        </p:nvPicPr>
        <p:blipFill rotWithShape="1">
          <a:blip r:embed="rId3"/>
          <a:srcRect l="2443" t="1332"/>
          <a:stretch/>
        </p:blipFill>
        <p:spPr>
          <a:xfrm>
            <a:off x="1752600" y="1129554"/>
            <a:ext cx="8269940" cy="5106953"/>
          </a:xfrm>
          <a:prstGeom prst="rect">
            <a:avLst/>
          </a:prstGeom>
          <a:ln>
            <a:noFill/>
          </a:ln>
          <a:effectLst>
            <a:softEdge rad="112500"/>
          </a:effectLst>
        </p:spPr>
      </p:pic>
      <p:sp>
        <p:nvSpPr>
          <p:cNvPr id="5" name="テキスト ボックス 4"/>
          <p:cNvSpPr txBox="1"/>
          <p:nvPr/>
        </p:nvSpPr>
        <p:spPr>
          <a:xfrm>
            <a:off x="1640542" y="6236507"/>
            <a:ext cx="8135469" cy="307777"/>
          </a:xfrm>
          <a:prstGeom prst="rect">
            <a:avLst/>
          </a:prstGeom>
          <a:noFill/>
        </p:spPr>
        <p:txBody>
          <a:bodyPr wrap="square" rtlCol="0">
            <a:spAutoFit/>
          </a:bodyPr>
          <a:lstStyle/>
          <a:p>
            <a:pPr algn="ctr"/>
            <a:r>
              <a:rPr lang="zh-TW" altLang="en-US" sz="1400" dirty="0"/>
              <a:t>厚生労働省自殺対策</a:t>
            </a:r>
            <a:r>
              <a:rPr lang="zh-TW" altLang="en-US" sz="1400" dirty="0" smtClean="0"/>
              <a:t>推進室</a:t>
            </a:r>
            <a:r>
              <a:rPr lang="ja-JP" altLang="en-US" sz="1400" dirty="0" smtClean="0"/>
              <a:t>・</a:t>
            </a:r>
            <a:r>
              <a:rPr lang="zh-TW" altLang="en-US" sz="1400" dirty="0" smtClean="0"/>
              <a:t>警察庁</a:t>
            </a:r>
            <a:r>
              <a:rPr lang="zh-TW" altLang="en-US" sz="1400" dirty="0"/>
              <a:t>生活安全局生活安全</a:t>
            </a:r>
            <a:r>
              <a:rPr lang="zh-TW" altLang="en-US" sz="1400" dirty="0" smtClean="0"/>
              <a:t>企画</a:t>
            </a:r>
            <a:r>
              <a:rPr lang="ja-JP" altLang="en-US" sz="1400" dirty="0" smtClean="0"/>
              <a:t>課「令和</a:t>
            </a:r>
            <a:r>
              <a:rPr lang="ja-JP" altLang="en-US" sz="1400" dirty="0"/>
              <a:t>６年中における自殺の</a:t>
            </a:r>
            <a:r>
              <a:rPr lang="ja-JP" altLang="en-US" sz="1400" dirty="0" smtClean="0"/>
              <a:t>状況」</a:t>
            </a:r>
            <a:endParaRPr kumimoji="1" lang="ja-JP" altLang="en-US" sz="1400" dirty="0"/>
          </a:p>
        </p:txBody>
      </p:sp>
    </p:spTree>
    <p:extLst>
      <p:ext uri="{BB962C8B-B14F-4D97-AF65-F5344CB8AC3E}">
        <p14:creationId xmlns:p14="http://schemas.microsoft.com/office/powerpoint/2010/main" val="626629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674"/>
            <a:ext cx="10515600" cy="1065806"/>
          </a:xfrm>
        </p:spPr>
        <p:txBody>
          <a:bodyPr/>
          <a:lstStyle/>
          <a:p>
            <a:r>
              <a:rPr kumimoji="1" lang="ja-JP" altLang="en-US" dirty="0" smtClean="0"/>
              <a:t>子どもの自殺の実態</a:t>
            </a:r>
            <a:r>
              <a:rPr lang="ja-JP" altLang="en-US" dirty="0"/>
              <a:t>②　</a:t>
            </a:r>
            <a:endParaRPr kumimoji="1" lang="ja-JP" altLang="en-US" sz="24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7</a:t>
            </a:fld>
            <a:endParaRPr lang="ja-JP" altLang="en-US"/>
          </a:p>
        </p:txBody>
      </p:sp>
      <p:sp>
        <p:nvSpPr>
          <p:cNvPr id="5" name="テキスト ボックス 4"/>
          <p:cNvSpPr txBox="1"/>
          <p:nvPr/>
        </p:nvSpPr>
        <p:spPr>
          <a:xfrm>
            <a:off x="1057555" y="6506627"/>
            <a:ext cx="9533964" cy="307777"/>
          </a:xfrm>
          <a:prstGeom prst="rect">
            <a:avLst/>
          </a:prstGeom>
          <a:noFill/>
        </p:spPr>
        <p:txBody>
          <a:bodyPr wrap="square" rtlCol="0">
            <a:spAutoFit/>
          </a:bodyPr>
          <a:lstStyle/>
          <a:p>
            <a:pPr algn="ctr"/>
            <a:r>
              <a:rPr lang="zh-TW" altLang="en-US" sz="1400" dirty="0"/>
              <a:t>厚生</a:t>
            </a:r>
            <a:r>
              <a:rPr lang="zh-TW" altLang="en-US" sz="1400" dirty="0" smtClean="0"/>
              <a:t>労働省</a:t>
            </a:r>
            <a:r>
              <a:rPr lang="ja-JP" altLang="en-US" sz="1400" dirty="0" smtClean="0"/>
              <a:t>「</a:t>
            </a:r>
            <a:r>
              <a:rPr lang="zh-TW" altLang="en-US" sz="1400" dirty="0"/>
              <a:t>令和６年版自殺対策白書</a:t>
            </a:r>
            <a:r>
              <a:rPr lang="ja-JP" altLang="en-US" sz="1400" dirty="0" smtClean="0"/>
              <a:t>」</a:t>
            </a:r>
            <a:endParaRPr kumimoji="1" lang="ja-JP" altLang="en-US" sz="1400" dirty="0"/>
          </a:p>
        </p:txBody>
      </p:sp>
      <p:sp>
        <p:nvSpPr>
          <p:cNvPr id="6" name="テキスト ボックス 5"/>
          <p:cNvSpPr txBox="1"/>
          <p:nvPr/>
        </p:nvSpPr>
        <p:spPr>
          <a:xfrm>
            <a:off x="6844553" y="211533"/>
            <a:ext cx="4625788" cy="461665"/>
          </a:xfrm>
          <a:prstGeom prst="rect">
            <a:avLst/>
          </a:prstGeom>
          <a:noFill/>
        </p:spPr>
        <p:txBody>
          <a:bodyPr wrap="square" rtlCol="0">
            <a:spAutoFit/>
          </a:bodyPr>
          <a:lstStyle/>
          <a:p>
            <a:pPr algn="ctr"/>
            <a:r>
              <a:rPr lang="ja-JP" altLang="en-US" sz="2400" dirty="0">
                <a:latin typeface="+mj-ea"/>
                <a:ea typeface="+mj-ea"/>
              </a:rPr>
              <a:t>小中高生の自殺の原因・</a:t>
            </a:r>
            <a:r>
              <a:rPr lang="ja-JP" altLang="en-US" sz="2400" dirty="0" smtClean="0">
                <a:latin typeface="+mj-ea"/>
                <a:ea typeface="+mj-ea"/>
              </a:rPr>
              <a:t>動機</a:t>
            </a:r>
            <a:endParaRPr kumimoji="1" lang="ja-JP" altLang="en-US" sz="2400" dirty="0">
              <a:latin typeface="+mj-ea"/>
              <a:ea typeface="+mj-ea"/>
            </a:endParaRPr>
          </a:p>
        </p:txBody>
      </p:sp>
      <p:pic>
        <p:nvPicPr>
          <p:cNvPr id="7" name="図 6"/>
          <p:cNvPicPr>
            <a:picLocks noChangeAspect="1"/>
          </p:cNvPicPr>
          <p:nvPr/>
        </p:nvPicPr>
        <p:blipFill>
          <a:blip r:embed="rId3"/>
          <a:stretch>
            <a:fillRect/>
          </a:stretch>
        </p:blipFill>
        <p:spPr>
          <a:xfrm>
            <a:off x="2514600" y="859538"/>
            <a:ext cx="6619875" cy="4824830"/>
          </a:xfrm>
          <a:prstGeom prst="rect">
            <a:avLst/>
          </a:prstGeom>
        </p:spPr>
      </p:pic>
      <p:pic>
        <p:nvPicPr>
          <p:cNvPr id="8" name="図 7"/>
          <p:cNvPicPr>
            <a:picLocks noChangeAspect="1"/>
          </p:cNvPicPr>
          <p:nvPr/>
        </p:nvPicPr>
        <p:blipFill>
          <a:blip r:embed="rId4"/>
          <a:stretch>
            <a:fillRect/>
          </a:stretch>
        </p:blipFill>
        <p:spPr>
          <a:xfrm>
            <a:off x="3033712" y="5701274"/>
            <a:ext cx="5581650" cy="800100"/>
          </a:xfrm>
          <a:prstGeom prst="rect">
            <a:avLst/>
          </a:prstGeom>
        </p:spPr>
      </p:pic>
    </p:spTree>
    <p:extLst>
      <p:ext uri="{BB962C8B-B14F-4D97-AF65-F5344CB8AC3E}">
        <p14:creationId xmlns:p14="http://schemas.microsoft.com/office/powerpoint/2010/main" val="3086022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　Ａの場合　</a:t>
            </a:r>
            <a:r>
              <a:rPr kumimoji="1" lang="en-US" altLang="ja-JP" dirty="0" smtClean="0"/>
              <a:t>episode 2</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8</a:t>
            </a:fld>
            <a:endParaRPr lang="ja-JP" altLang="en-US"/>
          </a:p>
        </p:txBody>
      </p:sp>
      <p:sp>
        <p:nvSpPr>
          <p:cNvPr id="4" name="テキスト ボックス 3"/>
          <p:cNvSpPr txBox="1"/>
          <p:nvPr/>
        </p:nvSpPr>
        <p:spPr>
          <a:xfrm>
            <a:off x="1109382" y="1452283"/>
            <a:ext cx="9973235" cy="4606389"/>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母は弟の学童への届け物があったので、その日はたまたま仕事</a:t>
            </a:r>
            <a:r>
              <a:rPr lang="ja-JP" altLang="en-US" sz="2400" dirty="0"/>
              <a:t>を</a:t>
            </a:r>
            <a:r>
              <a:rPr kumimoji="1" lang="ja-JP" altLang="en-US" sz="2400" dirty="0" smtClean="0"/>
              <a:t>早く切り上げ、弟を連れて</a:t>
            </a:r>
            <a:r>
              <a:rPr kumimoji="1" lang="en-US" altLang="ja-JP" sz="2400" dirty="0" smtClean="0"/>
              <a:t>5</a:t>
            </a:r>
            <a:r>
              <a:rPr kumimoji="1" lang="ja-JP" altLang="en-US" sz="2400" dirty="0" smtClean="0"/>
              <a:t>時半頃自宅へ帰った。母は玄関先に</a:t>
            </a:r>
            <a:r>
              <a:rPr lang="ja-JP" altLang="en-US" sz="2400" dirty="0" smtClean="0"/>
              <a:t>Ａの靴があることに気づいた。塾に行ってないのかな？と思い、Ａの部屋に向かった。ドアを開けると、クローゼットの服の中に埋もれてぐったりしているＡを発見した。ロープが首にかかっている。呼吸はある。心臓も動いて</a:t>
            </a:r>
            <a:r>
              <a:rPr lang="ja-JP" altLang="en-US" sz="2400" dirty="0"/>
              <a:t>いる</a:t>
            </a:r>
            <a:r>
              <a:rPr lang="ja-JP" altLang="en-US" sz="2400" dirty="0" smtClean="0"/>
              <a:t>。でも呼びかけて</a:t>
            </a:r>
            <a:r>
              <a:rPr lang="ja-JP" altLang="en-US" sz="2400" dirty="0"/>
              <a:t>も反応がない。大</a:t>
            </a:r>
            <a:r>
              <a:rPr lang="ja-JP" altLang="en-US" sz="2400" dirty="0" smtClean="0"/>
              <a:t>慌てで救急車を呼んだ。</a:t>
            </a:r>
            <a:endParaRPr lang="en-US" altLang="ja-JP" sz="2400" dirty="0" smtClean="0"/>
          </a:p>
          <a:p>
            <a:pPr>
              <a:lnSpc>
                <a:spcPts val="3400"/>
              </a:lnSpc>
              <a:spcAft>
                <a:spcPts val="1200"/>
              </a:spcAft>
            </a:pPr>
            <a:r>
              <a:rPr kumimoji="1" lang="ja-JP" altLang="en-US" sz="2400" dirty="0"/>
              <a:t>　</a:t>
            </a:r>
            <a:r>
              <a:rPr kumimoji="1" lang="ja-JP" altLang="en-US" sz="2400" dirty="0" smtClean="0"/>
              <a:t>母が真っ先に思い浮かんだのは、この状況を夫である父にどう伝えるか、だった。夫の携帯に電話するが繋がらない。仕方なく職場に電話した。取り次がれた夫は迷惑そうな声だった。その声を聞いて、母は「Ａが体調不良で救急搬送された」とだけ伝えた。</a:t>
            </a:r>
            <a:endParaRPr kumimoji="1" lang="ja-JP" altLang="en-US" sz="2000" dirty="0"/>
          </a:p>
        </p:txBody>
      </p:sp>
    </p:spTree>
    <p:extLst>
      <p:ext uri="{BB962C8B-B14F-4D97-AF65-F5344CB8AC3E}">
        <p14:creationId xmlns:p14="http://schemas.microsoft.com/office/powerpoint/2010/main" val="1724432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0314"/>
            <a:ext cx="10515600" cy="1325563"/>
          </a:xfrm>
        </p:spPr>
        <p:txBody>
          <a:bodyPr/>
          <a:lstStyle/>
          <a:p>
            <a:r>
              <a:rPr kumimoji="1" lang="ja-JP" altLang="en-US" dirty="0" smtClean="0"/>
              <a:t>事例　Ａの場合　</a:t>
            </a:r>
            <a:r>
              <a:rPr kumimoji="1" lang="en-US" altLang="ja-JP" dirty="0" smtClean="0"/>
              <a:t>episode </a:t>
            </a:r>
            <a:r>
              <a:rPr lang="en-US" altLang="ja-JP" dirty="0"/>
              <a:t>3</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9</a:t>
            </a:fld>
            <a:endParaRPr lang="ja-JP" altLang="en-US"/>
          </a:p>
        </p:txBody>
      </p:sp>
      <p:sp>
        <p:nvSpPr>
          <p:cNvPr id="4" name="テキスト ボックス 3"/>
          <p:cNvSpPr txBox="1"/>
          <p:nvPr/>
        </p:nvSpPr>
        <p:spPr>
          <a:xfrm>
            <a:off x="1295400" y="1308634"/>
            <a:ext cx="9601200" cy="4170372"/>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a:t>
            </a:r>
            <a:r>
              <a:rPr lang="ja-JP" altLang="en-US" sz="2400" dirty="0"/>
              <a:t>搬送先</a:t>
            </a:r>
            <a:r>
              <a:rPr lang="ja-JP" altLang="en-US" sz="2400" dirty="0" smtClean="0"/>
              <a:t>の病院に着いてすぐにＡは意識を取り戻した。初めはストレッチャーに横になっていたが、すぐに自力で起き上がり、自分の足で歩いた。診察や検査を待つ間、Ａも母も何を話してよいかわからず黙っていた。弟も状況を察してか、今日図書室で借りてきたばかりの本を黙って読んでいた。</a:t>
            </a:r>
            <a:endParaRPr lang="en-US" altLang="ja-JP" sz="2400" dirty="0" smtClean="0"/>
          </a:p>
          <a:p>
            <a:pPr>
              <a:lnSpc>
                <a:spcPts val="3400"/>
              </a:lnSpc>
              <a:spcAft>
                <a:spcPts val="1200"/>
              </a:spcAft>
            </a:pPr>
            <a:r>
              <a:rPr lang="ja-JP" altLang="en-US" sz="2400" dirty="0"/>
              <a:t>　</a:t>
            </a:r>
            <a:r>
              <a:rPr lang="ja-JP" altLang="en-US" sz="2400" dirty="0" smtClean="0"/>
              <a:t>夜</a:t>
            </a:r>
            <a:r>
              <a:rPr lang="en-US" altLang="ja-JP" sz="2400" dirty="0" smtClean="0"/>
              <a:t>7</a:t>
            </a:r>
            <a:r>
              <a:rPr lang="ja-JP" altLang="en-US" sz="2400" dirty="0" smtClean="0"/>
              <a:t>時過ぎに父が病院を訪れた。父は残業を無理に切り上げて帰ってきたようで不機嫌にしていた。母もＡも誰も父に事情を話さなかった。父も特に何も聞かず、ただ不機嫌そうに黙って待合室に座っていた。</a:t>
            </a:r>
            <a:r>
              <a:rPr kumimoji="1" lang="ja-JP" altLang="en-US" sz="2400" dirty="0" smtClean="0"/>
              <a:t>　</a:t>
            </a:r>
            <a:endParaRPr kumimoji="1" lang="ja-JP" altLang="en-US" sz="2000" dirty="0"/>
          </a:p>
        </p:txBody>
      </p:sp>
    </p:spTree>
    <p:extLst>
      <p:ext uri="{BB962C8B-B14F-4D97-AF65-F5344CB8AC3E}">
        <p14:creationId xmlns:p14="http://schemas.microsoft.com/office/powerpoint/2010/main" val="3389020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4">
      <a:majorFont>
        <a:latin typeface="Noto Sans JP Black"/>
        <a:ea typeface="Noto Sans JP Black"/>
        <a:cs typeface=""/>
      </a:majorFont>
      <a:minorFont>
        <a:latin typeface="Noto Sans JP"/>
        <a:ea typeface="Noto Sans J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3E7916579E48942A578B93BD249C02F" ma:contentTypeVersion="18" ma:contentTypeDescription="新しいドキュメントを作成します。" ma:contentTypeScope="" ma:versionID="d16532155229906ac694c7e61d3841f0">
  <xsd:schema xmlns:xsd="http://www.w3.org/2001/XMLSchema" xmlns:xs="http://www.w3.org/2001/XMLSchema" xmlns:p="http://schemas.microsoft.com/office/2006/metadata/properties" xmlns:ns2="1f739fab-6d78-413b-bdfb-b8e4b081b506" xmlns:ns3="0cfd19f7-9a31-48f1-a827-fb01c45dd146" targetNamespace="http://schemas.microsoft.com/office/2006/metadata/properties" ma:root="true" ma:fieldsID="0653240cc7594a95c6104f03643cc144" ns2:_="" ns3:_="">
    <xsd:import namespace="1f739fab-6d78-413b-bdfb-b8e4b081b506"/>
    <xsd:import namespace="0cfd19f7-9a31-48f1-a827-fb01c45dd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OCR"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39fab-6d78-413b-bdfb-b8e4b081b50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b220b93-50e7-4b3f-9b7b-fcdd0378adff}" ma:internalName="TaxCatchAll" ma:showField="CatchAllData" ma:web="1f739fab-6d78-413b-bdfb-b8e4b081b5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d19f7-9a31-48f1-a827-fb01c45dd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62c662f-fcd5-4c16-8282-839128f519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739fab-6d78-413b-bdfb-b8e4b081b506" xsi:nil="true"/>
    <lcf76f155ced4ddcb4097134ff3c332f xmlns="0cfd19f7-9a31-48f1-a827-fb01c45dd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A1BBC62-F81A-4AD2-BA68-27278B8515AE}"/>
</file>

<file path=customXml/itemProps2.xml><?xml version="1.0" encoding="utf-8"?>
<ds:datastoreItem xmlns:ds="http://schemas.openxmlformats.org/officeDocument/2006/customXml" ds:itemID="{AC798CEF-8819-4ED0-BEF2-BD50790A1212}"/>
</file>

<file path=customXml/itemProps3.xml><?xml version="1.0" encoding="utf-8"?>
<ds:datastoreItem xmlns:ds="http://schemas.openxmlformats.org/officeDocument/2006/customXml" ds:itemID="{AEE7E667-58D1-4C76-B1ED-6C6D93F0B0C5}"/>
</file>

<file path=docProps/app.xml><?xml version="1.0" encoding="utf-8"?>
<Properties xmlns="http://schemas.openxmlformats.org/officeDocument/2006/extended-properties" xmlns:vt="http://schemas.openxmlformats.org/officeDocument/2006/docPropsVTypes">
  <TotalTime>6408</TotalTime>
  <Words>1438</Words>
  <Application>Microsoft Office PowerPoint</Application>
  <PresentationFormat>ワイド画面</PresentationFormat>
  <Paragraphs>291</Paragraphs>
  <Slides>27</Slides>
  <Notes>24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27</vt:i4>
      </vt:variant>
    </vt:vector>
  </HeadingPairs>
  <TitlesOfParts>
    <vt:vector size="35" baseType="lpstr">
      <vt:lpstr>Meiryo UI</vt:lpstr>
      <vt:lpstr>ＭＳ Ｐゴシック</vt:lpstr>
      <vt:lpstr>Noto Sans JP</vt:lpstr>
      <vt:lpstr>Noto Sans JP Black</vt:lpstr>
      <vt:lpstr>Arial</vt:lpstr>
      <vt:lpstr>Calibri</vt:lpstr>
      <vt:lpstr>Wingdings</vt:lpstr>
      <vt:lpstr>Office テーマ</vt:lpstr>
      <vt:lpstr>子どものSOSに向き合う ～存在の自己肯定 と だけどの愛～</vt:lpstr>
      <vt:lpstr>はじめに</vt:lpstr>
      <vt:lpstr>子どものＳＯＳサイン</vt:lpstr>
      <vt:lpstr>自傷と過量服薬というＳＯＳ</vt:lpstr>
      <vt:lpstr>事例　Ａの場合　episode 1</vt:lpstr>
      <vt:lpstr>子どもの自殺の実態①　小中高生の自殺者数の推移</vt:lpstr>
      <vt:lpstr>子どもの自殺の実態②　</vt:lpstr>
      <vt:lpstr>事例　Ａの場合　episode 2</vt:lpstr>
      <vt:lpstr>事例　Ａの場合　episode 3</vt:lpstr>
      <vt:lpstr>自殺の対人関係理論（Joiner,T.E et al., 2009）</vt:lpstr>
      <vt:lpstr>事例　Ａの場合　episode 4</vt:lpstr>
      <vt:lpstr>３人組で考える ～家族内コミュニケーション～</vt:lpstr>
      <vt:lpstr>家族内コミュニケーション</vt:lpstr>
      <vt:lpstr>察し合うコミュニケーション</vt:lpstr>
      <vt:lpstr>事例　Ａの場合　episode 5</vt:lpstr>
      <vt:lpstr>社会的交換理論と家族内コミュニケーション</vt:lpstr>
      <vt:lpstr>事例　Ａの場合　episode 6</vt:lpstr>
      <vt:lpstr>家庭の負担が大きくなる社会</vt:lpstr>
      <vt:lpstr>事例　Ａの場合　episode 7</vt:lpstr>
      <vt:lpstr>事例　Ａの場合　episode 8</vt:lpstr>
      <vt:lpstr>２つの自己肯定</vt:lpstr>
      <vt:lpstr>２つの自己肯定</vt:lpstr>
      <vt:lpstr>だからの愛／だけどの愛</vt:lpstr>
      <vt:lpstr>事例　Ａの場合　episode 9</vt:lpstr>
      <vt:lpstr>だけどの愛と反抗期</vt:lpstr>
      <vt:lpstr>事例　Ａの場合　episode 10</vt:lpstr>
      <vt:lpstr>存在レベルの自己肯定に必要なもの</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子どもの自殺予防</dc:title>
  <dc:creator>畠山 正文</dc:creator>
  <cp:lastModifiedBy>畠山 正文</cp:lastModifiedBy>
  <cp:revision>182</cp:revision>
  <dcterms:created xsi:type="dcterms:W3CDTF">2025-05-22T21:12:38Z</dcterms:created>
  <dcterms:modified xsi:type="dcterms:W3CDTF">2026-02-01T08:41:03Z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0x010100B3E7916579E48942A578B93BD249C02F</vt:lpwstr>
  </property>
</Properties>
</file>