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12.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slideLayouts/slideLayout16.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5.xml" ContentType="application/vnd.openxmlformats-officedocument.presentationml.slideLayout+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9.xml" ContentType="application/vnd.openxmlformats-officedocument.presentationml.slideLayout+xml"/>
  <Override PartName="/ppt/notesSlides/notesSlide17.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6" r:id="rId2"/>
    <p:sldId id="257" r:id="rId3"/>
    <p:sldId id="302" r:id="rId4"/>
    <p:sldId id="267" r:id="rId5"/>
    <p:sldId id="265" r:id="rId6"/>
    <p:sldId id="259" r:id="rId7"/>
    <p:sldId id="260" r:id="rId8"/>
    <p:sldId id="277" r:id="rId9"/>
    <p:sldId id="280" r:id="rId10"/>
    <p:sldId id="279" r:id="rId11"/>
    <p:sldId id="281" r:id="rId12"/>
    <p:sldId id="282" r:id="rId13"/>
    <p:sldId id="286" r:id="rId14"/>
    <p:sldId id="287" r:id="rId15"/>
    <p:sldId id="288" r:id="rId16"/>
    <p:sldId id="299" r:id="rId17"/>
    <p:sldId id="289" r:id="rId18"/>
    <p:sldId id="300" r:id="rId19"/>
    <p:sldId id="290" r:id="rId20"/>
    <p:sldId id="294" r:id="rId21"/>
    <p:sldId id="292" r:id="rId22"/>
    <p:sldId id="301" r:id="rId23"/>
    <p:sldId id="274" r:id="rId24"/>
    <p:sldId id="295" r:id="rId25"/>
    <p:sldId id="297" r:id="rId26"/>
    <p:sldId id="296" r:id="rId27"/>
    <p:sldId id="293" r:id="rId2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FF6699"/>
    <a:srgbClr val="FF3399"/>
    <a:srgbClr val="FFCCFF"/>
    <a:srgbClr val="9DC3E6"/>
    <a:srgbClr val="FF99CC"/>
    <a:srgbClr val="0070C0"/>
    <a:srgbClr val="CC0066"/>
    <a:srgbClr val="F4B18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5" autoAdjust="0"/>
    <p:restoredTop sz="76225" autoAdjust="0"/>
  </p:normalViewPr>
  <p:slideViewPr>
    <p:cSldViewPr snapToGrid="0">
      <p:cViewPr>
        <p:scale>
          <a:sx n="50" d="100"/>
          <a:sy n="50" d="100"/>
        </p:scale>
        <p:origin x="-306" y="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8D16C4-E820-4214-8ADE-3D0567EFA411}" type="datetimeFigureOut">
              <a:rPr kumimoji="1" lang="ja-JP" altLang="en-US" smtClean="0"/>
              <a:t>2026/2/1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A715F-3325-4B2E-A23E-C2890079B2CE}" type="slidenum">
              <a:rPr kumimoji="1" lang="ja-JP" altLang="en-US" smtClean="0"/>
              <a:t>‹#›</a:t>
            </a:fld>
            <a:endParaRPr kumimoji="1" lang="ja-JP" altLang="en-US"/>
          </a:p>
        </p:txBody>
      </p:sp>
    </p:spTree>
    <p:extLst>
      <p:ext uri="{BB962C8B-B14F-4D97-AF65-F5344CB8AC3E}">
        <p14:creationId xmlns:p14="http://schemas.microsoft.com/office/powerpoint/2010/main" val="41485652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1</a:t>
            </a:fld>
            <a:endParaRPr kumimoji="1" lang="ja-JP" altLang="en-US"/>
          </a:p>
        </p:txBody>
      </p:sp>
    </p:spTree>
    <p:extLst>
      <p:ext uri="{BB962C8B-B14F-4D97-AF65-F5344CB8AC3E}">
        <p14:creationId xmlns:p14="http://schemas.microsoft.com/office/powerpoint/2010/main" val="3917032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・先ほどの自殺に関わる</a:t>
            </a:r>
            <a:r>
              <a:rPr kumimoji="1" lang="en-US" altLang="ja-JP" dirty="0" smtClean="0"/>
              <a:t>3</a:t>
            </a:r>
            <a:r>
              <a:rPr kumimoji="1" lang="ja-JP" altLang="en-US" dirty="0" err="1" smtClean="0"/>
              <a:t>つの</a:t>
            </a:r>
            <a:r>
              <a:rPr kumimoji="1" lang="ja-JP" altLang="en-US" dirty="0" smtClean="0"/>
              <a:t>要因のうち重要な２つの要因「孤立感」と「負担感」には、家族の中でのコミュニケーションが深く関わっている。</a:t>
            </a:r>
            <a:endParaRPr kumimoji="1" lang="en-US" altLang="ja-JP" dirty="0" smtClean="0"/>
          </a:p>
          <a:p>
            <a:r>
              <a:rPr kumimoji="1" lang="ja-JP" altLang="en-US" dirty="0" smtClean="0"/>
              <a:t>・この</a:t>
            </a:r>
            <a:r>
              <a:rPr kumimoji="1" lang="en-US" altLang="ja-JP" dirty="0" smtClean="0"/>
              <a:t>A</a:t>
            </a:r>
            <a:r>
              <a:rPr kumimoji="1" lang="ja-JP" altLang="en-US" dirty="0" smtClean="0"/>
              <a:t>の事例の家族内コミュニケーションについて考えることを通して、家族のコミュニケーションの在り方について考えて欲しい。</a:t>
            </a:r>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12</a:t>
            </a:fld>
            <a:endParaRPr kumimoji="1" lang="ja-JP" altLang="en-US"/>
          </a:p>
        </p:txBody>
      </p:sp>
    </p:spTree>
    <p:extLst>
      <p:ext uri="{BB962C8B-B14F-4D97-AF65-F5344CB8AC3E}">
        <p14:creationId xmlns:p14="http://schemas.microsoft.com/office/powerpoint/2010/main" val="3663863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・「察し合う」コミュニケーションは、伝統的な日本のコミュニケーション。「皆まで言わない」ことで互いの絆の強さを確認し合う面を持っている。</a:t>
            </a:r>
            <a:endParaRPr kumimoji="1" lang="en-US" altLang="ja-JP" dirty="0" smtClean="0"/>
          </a:p>
          <a:p>
            <a:r>
              <a:rPr kumimoji="1" lang="ja-JP" altLang="en-US" dirty="0" smtClean="0"/>
              <a:t>・家族メンバーそれぞれが本音どころか事実さえも語れない状況は、心の距離の遠さを感じられる。</a:t>
            </a:r>
            <a:endParaRPr kumimoji="1" lang="en-US" altLang="ja-JP" dirty="0" smtClean="0"/>
          </a:p>
          <a:p>
            <a:r>
              <a:rPr kumimoji="1" lang="ja-JP" altLang="en-US" dirty="0" smtClean="0"/>
              <a:t>・両親のコミュニケーション不全の間に子どもが挟まれて、様々な心身症状や問題行動を起こすことは少なくない。これを、専門的には「三角関係」と呼ぶ。家族全体のコミュニケーションの問題にもかかわらず、子どもだけが一方的に問題視され、責められているというケースも少なくない。</a:t>
            </a:r>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13</a:t>
            </a:fld>
            <a:endParaRPr kumimoji="1" lang="ja-JP" altLang="en-US"/>
          </a:p>
        </p:txBody>
      </p:sp>
    </p:spTree>
    <p:extLst>
      <p:ext uri="{BB962C8B-B14F-4D97-AF65-F5344CB8AC3E}">
        <p14:creationId xmlns:p14="http://schemas.microsoft.com/office/powerpoint/2010/main" val="2000763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14</a:t>
            </a:fld>
            <a:endParaRPr kumimoji="1" lang="ja-JP" altLang="en-US"/>
          </a:p>
        </p:txBody>
      </p:sp>
    </p:spTree>
    <p:extLst>
      <p:ext uri="{BB962C8B-B14F-4D97-AF65-F5344CB8AC3E}">
        <p14:creationId xmlns:p14="http://schemas.microsoft.com/office/powerpoint/2010/main" val="2278249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・「社会的交換理論」は、どのような価値に基づいて人間関係を維持しようとしたり、やめようとしたりするかを整理した心理学理論。</a:t>
            </a:r>
            <a:endParaRPr kumimoji="1" lang="en-US" altLang="ja-JP" dirty="0" smtClean="0"/>
          </a:p>
          <a:p>
            <a:r>
              <a:rPr kumimoji="1" lang="ja-JP" altLang="en-US" dirty="0" smtClean="0"/>
              <a:t>・「投資関係」は、自分にとってメリットがあるかないかを重視して人間関係を考えるもの。</a:t>
            </a:r>
            <a:endParaRPr kumimoji="1" lang="en-US" altLang="ja-JP" dirty="0" smtClean="0"/>
          </a:p>
          <a:p>
            <a:r>
              <a:rPr kumimoji="1" lang="ja-JP" altLang="en-US" dirty="0" smtClean="0"/>
              <a:t>・「衡平関係」は、自分にとってだけでなく相手にとってもメリットがあるかどうか、双方のバランスを重視するもの。</a:t>
            </a:r>
            <a:endParaRPr kumimoji="1" lang="en-US" altLang="ja-JP" dirty="0" smtClean="0"/>
          </a:p>
          <a:p>
            <a:r>
              <a:rPr kumimoji="1" lang="ja-JP" altLang="en-US" dirty="0" smtClean="0"/>
              <a:t>・「互恵関係」は、メリットではなく、かつてお世話になったなどの恩義を感じるかどうか、たとえ今現在自分にメリットがなかったとしても、恩義を感じるかどうかで人間関係を続けようとするもの。</a:t>
            </a:r>
            <a:endParaRPr kumimoji="1" lang="en-US" altLang="ja-JP" dirty="0" smtClean="0"/>
          </a:p>
          <a:p>
            <a:r>
              <a:rPr kumimoji="1" lang="ja-JP" altLang="en-US" dirty="0" smtClean="0"/>
              <a:t>・「共同関係」は、自分にとってのメリットや恩義があるからなどではなく、とにかく見返りのない愛の関係。</a:t>
            </a:r>
            <a:endParaRPr kumimoji="1" lang="en-US" altLang="ja-JP" dirty="0" smtClean="0"/>
          </a:p>
          <a:p>
            <a:r>
              <a:rPr kumimoji="1" lang="ja-JP" altLang="en-US" dirty="0" smtClean="0"/>
              <a:t>・今、社会全体は共同関係や互恵関係の人間関係が次々と失われ、投資関係的な人間関係ばかりが増えている。子どもの孤立感や負担感を減らす共同関係は、家族だけが担うものとなっている。しかし、家族の状況によっては、それも難しいことが多い。</a:t>
            </a:r>
            <a:endParaRPr kumimoji="1" lang="en-US" altLang="ja-JP" dirty="0" smtClean="0"/>
          </a:p>
          <a:p>
            <a:r>
              <a:rPr kumimoji="1" lang="ja-JP" altLang="en-US" dirty="0" smtClean="0"/>
              <a:t>・これは、家族だけの責任ではない。社会全体が、共同関係を失っていることについて、見つめ直さなければならない。</a:t>
            </a:r>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16</a:t>
            </a:fld>
            <a:endParaRPr kumimoji="1" lang="ja-JP" altLang="en-US"/>
          </a:p>
        </p:txBody>
      </p:sp>
    </p:spTree>
    <p:extLst>
      <p:ext uri="{BB962C8B-B14F-4D97-AF65-F5344CB8AC3E}">
        <p14:creationId xmlns:p14="http://schemas.microsoft.com/office/powerpoint/2010/main" val="649839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・スクールカウンセラーと母親との間に、共同関係が生じた瞬間である。</a:t>
            </a:r>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17</a:t>
            </a:fld>
            <a:endParaRPr kumimoji="1" lang="ja-JP" altLang="en-US"/>
          </a:p>
        </p:txBody>
      </p:sp>
    </p:spTree>
    <p:extLst>
      <p:ext uri="{BB962C8B-B14F-4D97-AF65-F5344CB8AC3E}">
        <p14:creationId xmlns:p14="http://schemas.microsoft.com/office/powerpoint/2010/main" val="3992753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・この事例のような家族は、決して少なくない。それは、家族の責任だけではなく、社会システム全体の問題であることを私たちは忘れてはならない。</a:t>
            </a:r>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18</a:t>
            </a:fld>
            <a:endParaRPr kumimoji="1" lang="ja-JP" altLang="en-US"/>
          </a:p>
        </p:txBody>
      </p:sp>
    </p:spTree>
    <p:extLst>
      <p:ext uri="{BB962C8B-B14F-4D97-AF65-F5344CB8AC3E}">
        <p14:creationId xmlns:p14="http://schemas.microsoft.com/office/powerpoint/2010/main" val="2940304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・母もまた、この家族の中で、子育てに懸命に向き合っていた。</a:t>
            </a:r>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19</a:t>
            </a:fld>
            <a:endParaRPr kumimoji="1" lang="ja-JP" altLang="en-US"/>
          </a:p>
        </p:txBody>
      </p:sp>
    </p:spTree>
    <p:extLst>
      <p:ext uri="{BB962C8B-B14F-4D97-AF65-F5344CB8AC3E}">
        <p14:creationId xmlns:p14="http://schemas.microsoft.com/office/powerpoint/2010/main" val="1962762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・カウンセリングが進んでいくにつれ、子どものことを相談していたのだが、親御さん自身のことに話が移っていくことは珍しくない。</a:t>
            </a:r>
            <a:endParaRPr kumimoji="1" lang="en-US" altLang="ja-JP" dirty="0" smtClean="0"/>
          </a:p>
          <a:p>
            <a:r>
              <a:rPr kumimoji="1" lang="ja-JP" altLang="en-US" dirty="0" smtClean="0"/>
              <a:t>・親と子どもの心は深いところでつながっている。このつながりを回復していくことが、共同関係を回復していくことともつながっていく。</a:t>
            </a:r>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20</a:t>
            </a:fld>
            <a:endParaRPr kumimoji="1" lang="ja-JP" altLang="en-US"/>
          </a:p>
        </p:txBody>
      </p:sp>
    </p:spTree>
    <p:extLst>
      <p:ext uri="{BB962C8B-B14F-4D97-AF65-F5344CB8AC3E}">
        <p14:creationId xmlns:p14="http://schemas.microsoft.com/office/powerpoint/2010/main" val="3656705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a:t>
            </a:r>
            <a:r>
              <a:rPr lang="en-US" altLang="ja-JP" dirty="0" smtClean="0"/>
              <a:t>A</a:t>
            </a:r>
            <a:r>
              <a:rPr lang="ja-JP" altLang="en-US" dirty="0" smtClean="0"/>
              <a:t>の母から語られた「自信のなさ」は、「自己肯定感」とも深く関わってくる。</a:t>
            </a:r>
            <a:endParaRPr lang="en-US" altLang="ja-JP" dirty="0" smtClean="0"/>
          </a:p>
          <a:p>
            <a:r>
              <a:rPr lang="ja-JP" altLang="en-US" dirty="0" smtClean="0"/>
              <a:t>・一般的によく言われる「自己肯定感」。自己肯定感には二つのレベルがあると考え、それらを区別することは役に立つ。</a:t>
            </a:r>
            <a:endParaRPr lang="en-US" altLang="ja-JP" dirty="0" smtClean="0"/>
          </a:p>
          <a:p>
            <a:r>
              <a:rPr lang="ja-JP" altLang="en-US" dirty="0" smtClean="0"/>
              <a:t>・一つ目は、「行動レベルの自己肯定」。何か目的やゴールに向かって努力し、それを達成できたときに感じる自分自身に対する肯定的な感情や感覚。これはとても大切なもの。</a:t>
            </a:r>
            <a:endParaRPr lang="en-US" altLang="ja-JP" dirty="0" smtClean="0"/>
          </a:p>
          <a:p>
            <a:r>
              <a:rPr lang="ja-JP" altLang="en-US" dirty="0" smtClean="0"/>
              <a:t>・もう一つは、「存在レベルの自己肯定」。こちらは、たとえダメな部分があったとしても、</a:t>
            </a:r>
            <a:r>
              <a:rPr lang="ja-JP" altLang="en-US" dirty="0" err="1" smtClean="0"/>
              <a:t>まあいっかと</a:t>
            </a:r>
            <a:r>
              <a:rPr lang="ja-JP" altLang="en-US" dirty="0" smtClean="0"/>
              <a:t>現状の自分自身を肯定できている感覚。こちらは、人間が生きていくための土台となるもの。</a:t>
            </a:r>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21</a:t>
            </a:fld>
            <a:endParaRPr kumimoji="1" lang="ja-JP" altLang="en-US"/>
          </a:p>
        </p:txBody>
      </p:sp>
    </p:spTree>
    <p:extLst>
      <p:ext uri="{BB962C8B-B14F-4D97-AF65-F5344CB8AC3E}">
        <p14:creationId xmlns:p14="http://schemas.microsoft.com/office/powerpoint/2010/main" val="3635471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・「存在レベルの自己肯定」は、共同関係的な情緒交流によって育まれていく。</a:t>
            </a:r>
            <a:r>
              <a:rPr kumimoji="1" lang="ja-JP" altLang="en-US" dirty="0" smtClean="0"/>
              <a:t>存在レベルの自己肯定がどっしりと土台としてあって、そこに勉強や部活動などの頑張りの部分が乗っかり、行動レベルの自己肯定を高めていくというイメージ。</a:t>
            </a:r>
            <a:endParaRPr kumimoji="1" lang="en-US" altLang="ja-JP" dirty="0" smtClean="0"/>
          </a:p>
          <a:p>
            <a:r>
              <a:rPr kumimoji="1" lang="ja-JP" altLang="en-US" dirty="0" smtClean="0"/>
              <a:t>・</a:t>
            </a:r>
            <a:r>
              <a:rPr kumimoji="1" lang="en-US" altLang="ja-JP" dirty="0" smtClean="0"/>
              <a:t>A</a:t>
            </a:r>
            <a:r>
              <a:rPr kumimoji="1" lang="ja-JP" altLang="en-US" dirty="0" smtClean="0"/>
              <a:t>の母のように、家族からネクラと言われ続けるという体験が重なると、「存在レベルの自己肯定」はどうしても小さくなりがち。そこに無理に「行動レベルの自己肯定」を積み上げていくと、どこかで破綻を来してしまう。</a:t>
            </a:r>
            <a:endParaRPr kumimoji="1" lang="en-US" altLang="ja-JP" dirty="0" smtClean="0"/>
          </a:p>
          <a:p>
            <a:r>
              <a:rPr kumimoji="1" lang="ja-JP" altLang="en-US" dirty="0" smtClean="0"/>
              <a:t>・自殺の問題は、こうした存在レベルの自己肯定が深く関わっている。</a:t>
            </a:r>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22</a:t>
            </a:fld>
            <a:endParaRPr kumimoji="1" lang="ja-JP" altLang="en-US"/>
          </a:p>
        </p:txBody>
      </p:sp>
    </p:spTree>
    <p:extLst>
      <p:ext uri="{BB962C8B-B14F-4D97-AF65-F5344CB8AC3E}">
        <p14:creationId xmlns:p14="http://schemas.microsoft.com/office/powerpoint/2010/main" val="3474374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2</a:t>
            </a:fld>
            <a:endParaRPr kumimoji="1" lang="ja-JP" altLang="en-US"/>
          </a:p>
        </p:txBody>
      </p:sp>
    </p:spTree>
    <p:extLst>
      <p:ext uri="{BB962C8B-B14F-4D97-AF65-F5344CB8AC3E}">
        <p14:creationId xmlns:p14="http://schemas.microsoft.com/office/powerpoint/2010/main" val="2786560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・子どもの「存在レベルの自己肯定」は、否定的な自分でもまあいいかと感じられること。</a:t>
            </a:r>
            <a:endParaRPr kumimoji="1" lang="en-US" altLang="ja-JP" dirty="0" smtClean="0"/>
          </a:p>
          <a:p>
            <a:r>
              <a:rPr kumimoji="1" lang="ja-JP" altLang="en-US" dirty="0" smtClean="0"/>
              <a:t>・この感覚を育てる上で大切なのは、「だけどの愛」である。</a:t>
            </a:r>
            <a:endParaRPr kumimoji="1" lang="en-US" altLang="ja-JP" dirty="0" smtClean="0"/>
          </a:p>
          <a:p>
            <a:r>
              <a:rPr kumimoji="1" lang="ja-JP" altLang="en-US" dirty="0" smtClean="0"/>
              <a:t>・「だけどの愛」は、子どもにネガティブな部分がいろいろあるけれど、それでもこの子が愛おしいなと感じる愛情のことをそう呼んでいる。</a:t>
            </a:r>
            <a:endParaRPr kumimoji="1" lang="en-US" altLang="ja-JP" dirty="0" smtClean="0"/>
          </a:p>
          <a:p>
            <a:r>
              <a:rPr kumimoji="1" lang="ja-JP" altLang="en-US" dirty="0" smtClean="0"/>
              <a:t>・一方、「だから</a:t>
            </a:r>
            <a:r>
              <a:rPr kumimoji="1" lang="ja-JP" altLang="en-US" dirty="0" err="1" smtClean="0"/>
              <a:t>の</a:t>
            </a:r>
            <a:r>
              <a:rPr kumimoji="1" lang="ja-JP" altLang="en-US" dirty="0" smtClean="0"/>
              <a:t>愛」は、子どもにポジティブな部分がいろいろあるから、だから好きという愛情。この愛情は、ネガティブな状況が訪れた途端に好きではなくなってしまう脆さをもった愛情。</a:t>
            </a:r>
            <a:endParaRPr kumimoji="1" lang="en-US" altLang="ja-JP" dirty="0" smtClean="0"/>
          </a:p>
          <a:p>
            <a:r>
              <a:rPr kumimoji="1" lang="ja-JP" altLang="en-US" dirty="0" smtClean="0"/>
              <a:t>・近年、「だから</a:t>
            </a:r>
            <a:r>
              <a:rPr kumimoji="1" lang="ja-JP" altLang="en-US" dirty="0" err="1" smtClean="0"/>
              <a:t>の</a:t>
            </a:r>
            <a:r>
              <a:rPr kumimoji="1" lang="ja-JP" altLang="en-US" dirty="0" smtClean="0"/>
              <a:t>愛」が蔓延しているように思う。また、そもそも現在の親世代が、「だからの愛」だけで養育され、「だけどの愛」を体験的にわからないという人も多い。</a:t>
            </a:r>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23</a:t>
            </a:fld>
            <a:endParaRPr kumimoji="1" lang="ja-JP" altLang="en-US"/>
          </a:p>
        </p:txBody>
      </p:sp>
    </p:spTree>
    <p:extLst>
      <p:ext uri="{BB962C8B-B14F-4D97-AF65-F5344CB8AC3E}">
        <p14:creationId xmlns:p14="http://schemas.microsoft.com/office/powerpoint/2010/main" val="1728750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・自分の意見を言わなかった母の、存在レベルの自己肯定が少しずつ高まっていって、初めて夫婦ゲンカをした。</a:t>
            </a:r>
            <a:endParaRPr kumimoji="1" lang="en-US" altLang="ja-JP" dirty="0" smtClean="0"/>
          </a:p>
          <a:p>
            <a:r>
              <a:rPr kumimoji="1" lang="ja-JP" altLang="en-US" dirty="0" smtClean="0"/>
              <a:t>・もちろんケンカをすれば良いというものではないが、主体性が失われていた人が、主体性を取り戻すときに、こうした衝突はプロセスとして必ず通る道。</a:t>
            </a:r>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24</a:t>
            </a:fld>
            <a:endParaRPr kumimoji="1" lang="ja-JP" altLang="en-US"/>
          </a:p>
        </p:txBody>
      </p:sp>
    </p:spTree>
    <p:extLst>
      <p:ext uri="{BB962C8B-B14F-4D97-AF65-F5344CB8AC3E}">
        <p14:creationId xmlns:p14="http://schemas.microsoft.com/office/powerpoint/2010/main" val="3266917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・子どもの反抗期は、親の「だけどの愛」がもっとも試される時期。</a:t>
            </a:r>
            <a:endParaRPr kumimoji="1" lang="en-US" altLang="ja-JP" dirty="0" smtClean="0"/>
          </a:p>
          <a:p>
            <a:r>
              <a:rPr kumimoji="1" lang="ja-JP" altLang="en-US" dirty="0" smtClean="0"/>
              <a:t>・この事例では、まず</a:t>
            </a:r>
            <a:r>
              <a:rPr kumimoji="1" lang="en-US" altLang="ja-JP" dirty="0" smtClean="0"/>
              <a:t>A</a:t>
            </a:r>
            <a:r>
              <a:rPr kumimoji="1" lang="ja-JP" altLang="en-US" dirty="0" smtClean="0"/>
              <a:t>の母が、夫に対してやっと反抗できた。</a:t>
            </a:r>
            <a:endParaRPr kumimoji="1" lang="en-US" altLang="ja-JP" dirty="0" smtClean="0"/>
          </a:p>
          <a:p>
            <a:r>
              <a:rPr kumimoji="1" lang="ja-JP" altLang="en-US" dirty="0" smtClean="0"/>
              <a:t>・なぜだかよくわからないけれどもわがままをめちゃくちゃに言いたくなってしまうとき、親の言うことにいちいち突っかかってイライラしてしまうとき、子どもたちはこういう体験を通して、ネガティブなこと（自分の本当の感情や思い）を表現しても世界から見捨てられたり否定されたりしないという感覚を養っていく。このプロセスを通して、子どもたちの「存在レベルの自己肯定」は育まれていく。</a:t>
            </a:r>
            <a:endParaRPr kumimoji="1" lang="en-US" altLang="ja-JP" dirty="0" smtClean="0"/>
          </a:p>
          <a:p>
            <a:r>
              <a:rPr kumimoji="1" lang="ja-JP" altLang="en-US" dirty="0" smtClean="0"/>
              <a:t>・自殺に関わるような言動は、まさにこの世で最後の切実な抗いであると見ると、「存在レベルの自己肯定」を育むための最後のチャンスだとも言える。</a:t>
            </a:r>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25</a:t>
            </a:fld>
            <a:endParaRPr kumimoji="1" lang="ja-JP" altLang="en-US"/>
          </a:p>
        </p:txBody>
      </p:sp>
    </p:spTree>
    <p:extLst>
      <p:ext uri="{BB962C8B-B14F-4D97-AF65-F5344CB8AC3E}">
        <p14:creationId xmlns:p14="http://schemas.microsoft.com/office/powerpoint/2010/main" val="2046787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・家族のコミュニケーションが変わってくると、子どものコミュニケーションも当然変わってくる。</a:t>
            </a:r>
            <a:endParaRPr kumimoji="1" lang="en-US" altLang="ja-JP" dirty="0" smtClean="0"/>
          </a:p>
          <a:p>
            <a:r>
              <a:rPr kumimoji="1" lang="ja-JP" altLang="en-US" dirty="0" smtClean="0"/>
              <a:t>・</a:t>
            </a:r>
            <a:r>
              <a:rPr kumimoji="1" lang="en-US" altLang="ja-JP" dirty="0" smtClean="0"/>
              <a:t>A</a:t>
            </a:r>
            <a:r>
              <a:rPr kumimoji="1" lang="ja-JP" altLang="en-US" dirty="0" smtClean="0"/>
              <a:t>が初めて反抗するということが起こる。</a:t>
            </a:r>
            <a:endParaRPr kumimoji="1" lang="en-US" altLang="ja-JP" dirty="0" smtClean="0"/>
          </a:p>
          <a:p>
            <a:r>
              <a:rPr kumimoji="1" lang="ja-JP" altLang="en-US" dirty="0" smtClean="0"/>
              <a:t>・大切なことは、誰か一人が一方的に悪いわけではないと言うこと。</a:t>
            </a:r>
            <a:endParaRPr kumimoji="1" lang="en-US" altLang="ja-JP" dirty="0" smtClean="0"/>
          </a:p>
          <a:p>
            <a:r>
              <a:rPr kumimoji="1" lang="ja-JP" altLang="en-US" dirty="0" smtClean="0"/>
              <a:t>・これまでのこの事例の流れでは、父親が全ての元凶のように映っていたかもしれない。しかし、父親もまた、孤独感に苦しんでいたということが夫婦の対話を通じてわかる。</a:t>
            </a:r>
            <a:endParaRPr kumimoji="1" lang="en-US" altLang="ja-JP" dirty="0" smtClean="0"/>
          </a:p>
          <a:p>
            <a:r>
              <a:rPr kumimoji="1" lang="ja-JP" altLang="en-US" dirty="0" smtClean="0"/>
              <a:t>・夫婦のコミュニケーションがしっかりとれることで、家族メンバー全ての孤独感が少しずつ和らいでいっている。</a:t>
            </a:r>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26</a:t>
            </a:fld>
            <a:endParaRPr kumimoji="1" lang="ja-JP" altLang="en-US"/>
          </a:p>
        </p:txBody>
      </p:sp>
    </p:spTree>
    <p:extLst>
      <p:ext uri="{BB962C8B-B14F-4D97-AF65-F5344CB8AC3E}">
        <p14:creationId xmlns:p14="http://schemas.microsoft.com/office/powerpoint/2010/main" val="1786268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・私たちの社会は、あまりにも「手段</a:t>
            </a:r>
            <a:r>
              <a:rPr kumimoji="1" lang="ja-JP" altLang="en-US" dirty="0" err="1" smtClean="0"/>
              <a:t>ー</a:t>
            </a:r>
            <a:r>
              <a:rPr kumimoji="1" lang="ja-JP" altLang="en-US" dirty="0" smtClean="0"/>
              <a:t>目的」にとらわれ過ぎている。</a:t>
            </a:r>
            <a:endParaRPr kumimoji="1" lang="en-US" altLang="ja-JP" dirty="0" smtClean="0"/>
          </a:p>
          <a:p>
            <a:r>
              <a:rPr kumimoji="1" lang="ja-JP" altLang="en-US" dirty="0" smtClean="0"/>
              <a:t>・私たちの存在は、何かのためや誰かのためにあるのではなく、ただそこにあるだけでかけがえのないものであるはず。</a:t>
            </a:r>
            <a:endParaRPr kumimoji="1" lang="en-US" altLang="ja-JP" dirty="0" smtClean="0"/>
          </a:p>
          <a:p>
            <a:r>
              <a:rPr kumimoji="1" lang="ja-JP" altLang="en-US" dirty="0" smtClean="0"/>
              <a:t>・自分がいる意味があるのだろうか、自分はみんなに迷惑ばかりかけている、自分は無価値だ、といった存在レベルの負担感を見直すには、私たち大人が、人間存在を「手段</a:t>
            </a:r>
            <a:r>
              <a:rPr kumimoji="1" lang="ja-JP" altLang="en-US" dirty="0" err="1" smtClean="0"/>
              <a:t>ー</a:t>
            </a:r>
            <a:r>
              <a:rPr kumimoji="1" lang="ja-JP" altLang="en-US" dirty="0" smtClean="0"/>
              <a:t>目的」でとらえる視点を改める必要があるだろう。</a:t>
            </a:r>
            <a:endParaRPr kumimoji="1" lang="en-US" altLang="ja-JP" dirty="0" smtClean="0"/>
          </a:p>
          <a:p>
            <a:r>
              <a:rPr kumimoji="1" lang="ja-JP" altLang="en-US" dirty="0" smtClean="0"/>
              <a:t>・少なくとも子ども時代は、ただ安心する、ただ楽しく遊ぶ、ただ自由にのびのびといられる、こうした時間や空間がもっともっと許容される社会になる必要があるだろう。</a:t>
            </a:r>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27</a:t>
            </a:fld>
            <a:endParaRPr kumimoji="1" lang="ja-JP" altLang="en-US"/>
          </a:p>
        </p:txBody>
      </p:sp>
    </p:spTree>
    <p:extLst>
      <p:ext uri="{BB962C8B-B14F-4D97-AF65-F5344CB8AC3E}">
        <p14:creationId xmlns:p14="http://schemas.microsoft.com/office/powerpoint/2010/main" val="3661029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・厚生労働省が制作している</a:t>
            </a:r>
            <a:r>
              <a:rPr kumimoji="1" lang="en-US" altLang="ja-JP" dirty="0" smtClean="0"/>
              <a:t>WEB</a:t>
            </a:r>
            <a:r>
              <a:rPr kumimoji="1" lang="ja-JP" altLang="en-US" dirty="0" smtClean="0"/>
              <a:t>サイト「こころもメンテしよう～ご家族・教職員の皆さんへ～」より引用</a:t>
            </a:r>
            <a:endParaRPr kumimoji="1" lang="en-US" altLang="ja-JP" dirty="0" smtClean="0"/>
          </a:p>
          <a:p>
            <a:r>
              <a:rPr kumimoji="1" lang="ja-JP" altLang="en-US" dirty="0" smtClean="0"/>
              <a:t>・子どもは言葉で表現する力が発展途上のため、言葉以外の方法で苦しさやしんどさを表現していることが多い。</a:t>
            </a:r>
            <a:endParaRPr kumimoji="1" lang="en-US" altLang="ja-JP" dirty="0" smtClean="0"/>
          </a:p>
          <a:p>
            <a:r>
              <a:rPr kumimoji="1" lang="ja-JP" altLang="en-US" dirty="0" smtClean="0"/>
              <a:t>・子どもの</a:t>
            </a:r>
            <a:r>
              <a:rPr kumimoji="1" lang="en-US" altLang="ja-JP" dirty="0" smtClean="0"/>
              <a:t>SOS</a:t>
            </a:r>
            <a:r>
              <a:rPr kumimoji="1" lang="ja-JP" altLang="en-US" dirty="0" smtClean="0"/>
              <a:t>サインに大人たちがしっかり気づくことは何よりも重要。</a:t>
            </a:r>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3</a:t>
            </a:fld>
            <a:endParaRPr kumimoji="1" lang="ja-JP" altLang="en-US"/>
          </a:p>
        </p:txBody>
      </p:sp>
    </p:spTree>
    <p:extLst>
      <p:ext uri="{BB962C8B-B14F-4D97-AF65-F5344CB8AC3E}">
        <p14:creationId xmlns:p14="http://schemas.microsoft.com/office/powerpoint/2010/main" val="3578590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・なぜ、自傷や過量服薬をするのか、その動機について調査したロドハムらの調査研究。</a:t>
            </a:r>
            <a:endParaRPr kumimoji="1" lang="en-US" altLang="ja-JP" dirty="0" smtClean="0"/>
          </a:p>
          <a:p>
            <a:r>
              <a:rPr kumimoji="1" lang="ja-JP" altLang="en-US" dirty="0" smtClean="0"/>
              <a:t>・「つらい感情から解放されたい」という動機が最も多いが、「周囲に気づいて欲しかった」という動機も決して少なくない。</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4</a:t>
            </a:fld>
            <a:endParaRPr kumimoji="1" lang="ja-JP" altLang="en-US"/>
          </a:p>
        </p:txBody>
      </p:sp>
    </p:spTree>
    <p:extLst>
      <p:ext uri="{BB962C8B-B14F-4D97-AF65-F5344CB8AC3E}">
        <p14:creationId xmlns:p14="http://schemas.microsoft.com/office/powerpoint/2010/main" val="2199865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・自分の存在の在り方を見つめるということは、自分の心が強く動かされる事態において、どのように考えることができるかに現れる。</a:t>
            </a:r>
            <a:endParaRPr kumimoji="1" lang="en-US" altLang="ja-JP" dirty="0" smtClean="0"/>
          </a:p>
          <a:p>
            <a:r>
              <a:rPr kumimoji="1" lang="ja-JP" altLang="en-US" dirty="0" smtClean="0"/>
              <a:t>・具体的な事例に触れ、存在を賭けた自殺という手段をとる子どもたちの心の実際に肉迫していきたい。</a:t>
            </a:r>
            <a:endParaRPr kumimoji="1" lang="en-US" altLang="ja-JP" dirty="0" smtClean="0"/>
          </a:p>
          <a:p>
            <a:r>
              <a:rPr kumimoji="1" lang="ja-JP" altLang="en-US" dirty="0" smtClean="0"/>
              <a:t>・この事例はフィクションである。</a:t>
            </a:r>
          </a:p>
          <a:p>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5</a:t>
            </a:fld>
            <a:endParaRPr kumimoji="1" lang="ja-JP" altLang="en-US"/>
          </a:p>
        </p:txBody>
      </p:sp>
    </p:spTree>
    <p:extLst>
      <p:ext uri="{BB962C8B-B14F-4D97-AF65-F5344CB8AC3E}">
        <p14:creationId xmlns:p14="http://schemas.microsoft.com/office/powerpoint/2010/main" val="4212484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・小中高生の自殺の推移。コロナ禍から増加傾向にあり、令和</a:t>
            </a:r>
            <a:r>
              <a:rPr kumimoji="1" lang="en-US" altLang="ja-JP" dirty="0" smtClean="0"/>
              <a:t>6</a:t>
            </a:r>
            <a:r>
              <a:rPr kumimoji="1" lang="ja-JP" altLang="en-US" dirty="0" smtClean="0"/>
              <a:t>年度は過去最高となった。</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・令和</a:t>
            </a:r>
            <a:r>
              <a:rPr kumimoji="1" lang="en-US" altLang="ja-JP" dirty="0" smtClean="0"/>
              <a:t>7</a:t>
            </a:r>
            <a:r>
              <a:rPr kumimoji="1" lang="ja-JP" altLang="en-US" dirty="0" smtClean="0"/>
              <a:t>年度の暫定値は、</a:t>
            </a:r>
            <a:r>
              <a:rPr kumimoji="1" lang="en-US" altLang="ja-JP" dirty="0" smtClean="0"/>
              <a:t>532</a:t>
            </a:r>
            <a:r>
              <a:rPr kumimoji="1" lang="ja-JP" altLang="en-US" dirty="0" smtClean="0"/>
              <a:t>人と、さらに増加している。</a:t>
            </a:r>
          </a:p>
          <a:p>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6</a:t>
            </a:fld>
            <a:endParaRPr kumimoji="1" lang="ja-JP" altLang="en-US"/>
          </a:p>
        </p:txBody>
      </p:sp>
    </p:spTree>
    <p:extLst>
      <p:ext uri="{BB962C8B-B14F-4D97-AF65-F5344CB8AC3E}">
        <p14:creationId xmlns:p14="http://schemas.microsoft.com/office/powerpoint/2010/main" val="436298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・子どもの自殺の原因や動機に関する厚生労働省の調査。</a:t>
            </a:r>
            <a:endParaRPr kumimoji="1" lang="en-US" altLang="ja-JP" dirty="0" smtClean="0"/>
          </a:p>
          <a:p>
            <a:r>
              <a:rPr kumimoji="1" lang="ja-JP" altLang="en-US" dirty="0" smtClean="0"/>
              <a:t>・小学生の男女で「家族からのしつけや叱責」が、小学生女子、中学生の男女で「親子関係の不和」が、それぞれ自殺の原因となっている。</a:t>
            </a:r>
            <a:endParaRPr kumimoji="1" lang="en-US" altLang="ja-JP" dirty="0" smtClean="0"/>
          </a:p>
          <a:p>
            <a:r>
              <a:rPr kumimoji="1" lang="ja-JP" altLang="en-US" dirty="0" smtClean="0"/>
              <a:t>・子どもの自殺には、学校問題も大きく影響を与えているが、家庭問題の影響も決して小さくない。</a:t>
            </a:r>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7</a:t>
            </a:fld>
            <a:endParaRPr kumimoji="1" lang="ja-JP" altLang="en-US"/>
          </a:p>
        </p:txBody>
      </p:sp>
    </p:spTree>
    <p:extLst>
      <p:ext uri="{BB962C8B-B14F-4D97-AF65-F5344CB8AC3E}">
        <p14:creationId xmlns:p14="http://schemas.microsoft.com/office/powerpoint/2010/main" val="1446965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8</a:t>
            </a:fld>
            <a:endParaRPr kumimoji="1" lang="ja-JP" altLang="en-US"/>
          </a:p>
        </p:txBody>
      </p:sp>
    </p:spTree>
    <p:extLst>
      <p:ext uri="{BB962C8B-B14F-4D97-AF65-F5344CB8AC3E}">
        <p14:creationId xmlns:p14="http://schemas.microsoft.com/office/powerpoint/2010/main" val="258020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・ジョイナーの対人関係理論。</a:t>
            </a:r>
            <a:endParaRPr kumimoji="1" lang="en-US" altLang="ja-JP" dirty="0" smtClean="0"/>
          </a:p>
          <a:p>
            <a:r>
              <a:rPr kumimoji="1" lang="ja-JP" altLang="en-US" dirty="0" smtClean="0"/>
              <a:t>・３つの要因が重なった時に、自殺が生じるとしている。</a:t>
            </a:r>
            <a:endParaRPr kumimoji="1" lang="en-US" altLang="ja-JP" dirty="0" smtClean="0"/>
          </a:p>
          <a:p>
            <a:r>
              <a:rPr kumimoji="1" lang="ja-JP" altLang="en-US" dirty="0" smtClean="0"/>
              <a:t>・一つ目は、所属感。孤独であり、独りぼっちだと感じていること。大切なことは友達や仲間と一緒にいるからといって、主観的に孤独を感じていないとは限らないということ。表面上取り繕っているだけで、全く自分らしくふるまっておらず、常に寂しさを募らせている子どもは多い。不登校になれる子どもは、この所属感を家庭の中に再発見しようとしている子どもの場合も多い。自殺へと向かう子どもたちの中には、不登校にもなれない子どもたちがいることを忘れてはならない。</a:t>
            </a:r>
            <a:endParaRPr kumimoji="1" lang="en-US" altLang="ja-JP" dirty="0" smtClean="0"/>
          </a:p>
          <a:p>
            <a:r>
              <a:rPr kumimoji="1" lang="ja-JP" altLang="en-US" dirty="0" smtClean="0"/>
              <a:t>・二つ目は、負担感。自分が存在することで、周りに負担をかけていると感じる、あるいは自分自身が負担を感じてしまう、その程度のこと。後で詳しく見るが、自己肯定感と深く関連する要因。</a:t>
            </a:r>
            <a:endParaRPr kumimoji="1" lang="en-US" altLang="ja-JP" dirty="0" smtClean="0"/>
          </a:p>
          <a:p>
            <a:r>
              <a:rPr kumimoji="1" lang="ja-JP" altLang="en-US" dirty="0" smtClean="0"/>
              <a:t>・三つ目は、自殺潜在能力。これは、ジョイナーの研究で、スポーツ選手や戦争帰還兵に自殺者が多いという事実から導き出されたもの。身体の痛みに慣れている人ほど、先ほどの２つの条件が重なると、自殺に傾斜しやすい。また、精神的な我慢強さも、一般的には良い事のように思われるが、自殺の視点からみると、自殺潜在能力を高める要因にもなってしまう。我慢強く誰にも頼らず、自分だけで解決する手段としての自殺という方向にいきやすい。また、繰り返される自傷行為というのも、結果的に自殺潜在能力を高めるということも言われている。</a:t>
            </a:r>
            <a:endParaRPr kumimoji="1" lang="en-US" altLang="ja-JP" dirty="0" smtClean="0"/>
          </a:p>
          <a:p>
            <a:r>
              <a:rPr kumimoji="1" lang="ja-JP" altLang="en-US" dirty="0" smtClean="0"/>
              <a:t>・三つ目の自殺潜在能力は、社会で適応的に生きていく力とも深く関連しているものなので、対処することが難しい。重要なのは、一つ目と二つ目の要因、所属感や負担感にいかに対処していくかということ。</a:t>
            </a:r>
            <a:endParaRPr kumimoji="1" lang="ja-JP" altLang="en-US" dirty="0"/>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10</a:t>
            </a:fld>
            <a:endParaRPr kumimoji="1" lang="ja-JP" altLang="en-US"/>
          </a:p>
        </p:txBody>
      </p:sp>
    </p:spTree>
    <p:extLst>
      <p:ext uri="{BB962C8B-B14F-4D97-AF65-F5344CB8AC3E}">
        <p14:creationId xmlns:p14="http://schemas.microsoft.com/office/powerpoint/2010/main" val="40537369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B93E510-BA2D-4CC5-97CE-D65960C7BD17}" type="datetime1">
              <a:rPr kumimoji="1" lang="ja-JP" altLang="en-US" smtClean="0"/>
              <a:t>2026/2/1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pic>
        <p:nvPicPr>
          <p:cNvPr id="8" name="図 7"/>
          <p:cNvPicPr>
            <a:picLocks/>
          </p:cNvPicPr>
          <p:nvPr userDrawn="1"/>
        </p:nvPicPr>
        <p:blipFill rotWithShape="1">
          <a:blip r:embed="rId2"/>
          <a:srcRect l="16597" r="16597" b="52401"/>
          <a:stretch/>
        </p:blipFill>
        <p:spPr>
          <a:xfrm>
            <a:off x="0" y="5784848"/>
            <a:ext cx="12240000" cy="1080000"/>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9229" y="5257801"/>
            <a:ext cx="707721" cy="1053352"/>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552604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3_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3" name="図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44847" y="5038688"/>
            <a:ext cx="759149" cy="122400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2856964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4_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4" name="図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81382" y="4828625"/>
            <a:ext cx="890784" cy="1388576"/>
          </a:xfrm>
          <a:prstGeom prst="rect">
            <a:avLst/>
          </a:prstGeom>
          <a:effectLst/>
        </p:spPr>
      </p:pic>
    </p:spTree>
    <p:extLst>
      <p:ext uri="{BB962C8B-B14F-4D97-AF65-F5344CB8AC3E}">
        <p14:creationId xmlns:p14="http://schemas.microsoft.com/office/powerpoint/2010/main" val="3257936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42D3E94-6336-4F27-BD18-95015D019BB0}" type="datetime1">
              <a:rPr kumimoji="1" lang="ja-JP" altLang="en-US" smtClean="0"/>
              <a:t>2026/2/1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1012251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36CFB32-8323-4122-BDA6-60355A86B149}" type="datetime1">
              <a:rPr kumimoji="1" lang="ja-JP" altLang="en-US" smtClean="0"/>
              <a:t>2026/2/1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2443588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59631AD-A0AD-451B-9AE5-0F76A0A14E3D}" type="datetime1">
              <a:rPr kumimoji="1" lang="ja-JP" altLang="en-US" smtClean="0"/>
              <a:t>2026/2/1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3708147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326D2FE-CFE8-452B-873A-9C8FFA568B40}" type="datetime1">
              <a:rPr kumimoji="1" lang="ja-JP" altLang="en-US" smtClean="0"/>
              <a:t>2026/2/1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3111720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DFE5ABC-C453-4B45-A4EA-D775B4DBCB09}" type="datetime1">
              <a:rPr kumimoji="1" lang="ja-JP" altLang="en-US" smtClean="0"/>
              <a:t>2026/2/1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37414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AC12755-D298-4778-AB8E-38A582C823CE}" type="datetime1">
              <a:rPr kumimoji="1" lang="ja-JP" altLang="en-US" smtClean="0"/>
              <a:t>2026/2/1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3154237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119C638-A98C-40C1-B027-3B6DA065B4D1}" type="datetime1">
              <a:rPr kumimoji="1" lang="ja-JP" altLang="en-US" smtClean="0"/>
              <a:t>2026/2/1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242445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C5ED79C-30D4-47D3-BC37-2AAC78B797A7}" type="datetime1">
              <a:rPr kumimoji="1" lang="ja-JP" altLang="en-US" smtClean="0"/>
              <a:t>2026/2/1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105365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66ADB5F-0FCD-4F10-AEA5-F3DE08FFACEB}" type="datetime1">
              <a:rPr kumimoji="1" lang="ja-JP" altLang="en-US" smtClean="0"/>
              <a:t>2026/2/1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1673816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8" name="図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9229" y="5257801"/>
            <a:ext cx="707721" cy="1053352"/>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069077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3" name="図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3906" y="5171883"/>
            <a:ext cx="708694" cy="105480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45579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5_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3" name="図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9506" y="5171883"/>
            <a:ext cx="708694" cy="105480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385157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3" name="図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56362" y="5074920"/>
            <a:ext cx="632880" cy="105480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1624135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99135-B769-4647-90A5-E64CCFD7F9AE}" type="datetime1">
              <a:rPr kumimoji="1" lang="ja-JP" altLang="en-US" smtClean="0"/>
              <a:t>2026/2/1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4054396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4" r:id="rId8"/>
    <p:sldLayoutId id="2147483661" r:id="rId9"/>
    <p:sldLayoutId id="2147483662" r:id="rId10"/>
    <p:sldLayoutId id="2147483663" r:id="rId11"/>
    <p:sldLayoutId id="2147483655" r:id="rId12"/>
    <p:sldLayoutId id="2147483656" r:id="rId13"/>
    <p:sldLayoutId id="2147483657" r:id="rId14"/>
    <p:sldLayoutId id="2147483658" r:id="rId15"/>
    <p:sldLayoutId id="2147483659" r:id="rId16"/>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20.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465270"/>
            <a:ext cx="9144000" cy="2387600"/>
          </a:xfrm>
        </p:spPr>
        <p:txBody>
          <a:bodyPr>
            <a:normAutofit/>
          </a:bodyPr>
          <a:lstStyle/>
          <a:p>
            <a:r>
              <a:rPr kumimoji="1" lang="ja-JP" altLang="en-US" dirty="0" smtClean="0"/>
              <a:t>子どもの</a:t>
            </a:r>
            <a:r>
              <a:rPr lang="en-US" altLang="ja-JP" dirty="0" smtClean="0"/>
              <a:t>SOS</a:t>
            </a:r>
            <a:r>
              <a:rPr lang="ja-JP" altLang="en-US" dirty="0" smtClean="0"/>
              <a:t>に向き合う</a:t>
            </a:r>
            <a:r>
              <a:rPr kumimoji="1" lang="en-US" altLang="ja-JP" dirty="0" smtClean="0"/>
              <a:t/>
            </a:r>
            <a:br>
              <a:rPr kumimoji="1" lang="en-US" altLang="ja-JP" dirty="0" smtClean="0"/>
            </a:br>
            <a:r>
              <a:rPr kumimoji="1" lang="ja-JP" altLang="en-US" sz="4000" dirty="0" smtClean="0"/>
              <a:t>～</a:t>
            </a:r>
            <a:r>
              <a:rPr lang="ja-JP" altLang="en-US" sz="4000" dirty="0" smtClean="0"/>
              <a:t>存在の自己肯定 と だけどの愛～</a:t>
            </a:r>
            <a:endParaRPr kumimoji="1" lang="ja-JP" altLang="en-US" dirty="0"/>
          </a:p>
        </p:txBody>
      </p:sp>
      <p:sp>
        <p:nvSpPr>
          <p:cNvPr id="3" name="サブタイトル 2"/>
          <p:cNvSpPr>
            <a:spLocks noGrp="1"/>
          </p:cNvSpPr>
          <p:nvPr>
            <p:ph type="subTitle" idx="1"/>
          </p:nvPr>
        </p:nvSpPr>
        <p:spPr>
          <a:xfrm>
            <a:off x="1524000" y="4182035"/>
            <a:ext cx="9144000" cy="1196788"/>
          </a:xfrm>
        </p:spPr>
        <p:txBody>
          <a:bodyPr/>
          <a:lstStyle/>
          <a:p>
            <a:r>
              <a:rPr kumimoji="1" lang="ja-JP" altLang="en-US" sz="4000" dirty="0" smtClean="0"/>
              <a:t>群馬県教育委員会</a:t>
            </a:r>
            <a:endParaRPr kumimoji="1" lang="ja-JP" altLang="en-US" dirty="0"/>
          </a:p>
        </p:txBody>
      </p:sp>
      <p:sp>
        <p:nvSpPr>
          <p:cNvPr id="4" name="テキスト ボックス 3"/>
          <p:cNvSpPr txBox="1"/>
          <p:nvPr/>
        </p:nvSpPr>
        <p:spPr>
          <a:xfrm>
            <a:off x="739588" y="672353"/>
            <a:ext cx="5190565" cy="584775"/>
          </a:xfrm>
          <a:prstGeom prst="rect">
            <a:avLst/>
          </a:prstGeom>
          <a:noFill/>
        </p:spPr>
        <p:txBody>
          <a:bodyPr wrap="square" rtlCol="0">
            <a:spAutoFit/>
          </a:bodyPr>
          <a:lstStyle/>
          <a:p>
            <a:r>
              <a:rPr lang="ja-JP" altLang="en-US" sz="3200" dirty="0"/>
              <a:t>保護者</a:t>
            </a:r>
            <a:r>
              <a:rPr kumimoji="1" lang="ja-JP" altLang="en-US" sz="3200" dirty="0" smtClean="0"/>
              <a:t>向けプログラム</a:t>
            </a:r>
            <a:endParaRPr kumimoji="1" lang="ja-JP" altLang="en-US" sz="3200" dirty="0"/>
          </a:p>
        </p:txBody>
      </p:sp>
    </p:spTree>
    <p:extLst>
      <p:ext uri="{BB962C8B-B14F-4D97-AF65-F5344CB8AC3E}">
        <p14:creationId xmlns:p14="http://schemas.microsoft.com/office/powerpoint/2010/main" val="180596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541494" y="1008529"/>
            <a:ext cx="7598760" cy="5526741"/>
          </a:xfrm>
          <a:prstGeom prst="roundRect">
            <a:avLst>
              <a:gd name="adj" fmla="val 9883"/>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16"/>
          <p:cNvSpPr/>
          <p:nvPr/>
        </p:nvSpPr>
        <p:spPr>
          <a:xfrm>
            <a:off x="5539242" y="1724025"/>
            <a:ext cx="1057275" cy="2081213"/>
          </a:xfrm>
          <a:custGeom>
            <a:avLst/>
            <a:gdLst>
              <a:gd name="connsiteX0" fmla="*/ 523875 w 1057275"/>
              <a:gd name="connsiteY0" fmla="*/ 0 h 2081213"/>
              <a:gd name="connsiteX1" fmla="*/ 500062 w 1057275"/>
              <a:gd name="connsiteY1" fmla="*/ 14288 h 2081213"/>
              <a:gd name="connsiteX2" fmla="*/ 476250 w 1057275"/>
              <a:gd name="connsiteY2" fmla="*/ 52388 h 2081213"/>
              <a:gd name="connsiteX3" fmla="*/ 452437 w 1057275"/>
              <a:gd name="connsiteY3" fmla="*/ 95250 h 2081213"/>
              <a:gd name="connsiteX4" fmla="*/ 438150 w 1057275"/>
              <a:gd name="connsiteY4" fmla="*/ 109538 h 2081213"/>
              <a:gd name="connsiteX5" fmla="*/ 428625 w 1057275"/>
              <a:gd name="connsiteY5" fmla="*/ 123825 h 2081213"/>
              <a:gd name="connsiteX6" fmla="*/ 400050 w 1057275"/>
              <a:gd name="connsiteY6" fmla="*/ 147638 h 2081213"/>
              <a:gd name="connsiteX7" fmla="*/ 390525 w 1057275"/>
              <a:gd name="connsiteY7" fmla="*/ 161925 h 2081213"/>
              <a:gd name="connsiteX8" fmla="*/ 361950 w 1057275"/>
              <a:gd name="connsiteY8" fmla="*/ 180975 h 2081213"/>
              <a:gd name="connsiteX9" fmla="*/ 338137 w 1057275"/>
              <a:gd name="connsiteY9" fmla="*/ 209550 h 2081213"/>
              <a:gd name="connsiteX10" fmla="*/ 309562 w 1057275"/>
              <a:gd name="connsiteY10" fmla="*/ 252413 h 2081213"/>
              <a:gd name="connsiteX11" fmla="*/ 300037 w 1057275"/>
              <a:gd name="connsiteY11" fmla="*/ 266700 h 2081213"/>
              <a:gd name="connsiteX12" fmla="*/ 290512 w 1057275"/>
              <a:gd name="connsiteY12" fmla="*/ 280988 h 2081213"/>
              <a:gd name="connsiteX13" fmla="*/ 276225 w 1057275"/>
              <a:gd name="connsiteY13" fmla="*/ 323850 h 2081213"/>
              <a:gd name="connsiteX14" fmla="*/ 271462 w 1057275"/>
              <a:gd name="connsiteY14" fmla="*/ 338138 h 2081213"/>
              <a:gd name="connsiteX15" fmla="*/ 261937 w 1057275"/>
              <a:gd name="connsiteY15" fmla="*/ 352425 h 2081213"/>
              <a:gd name="connsiteX16" fmla="*/ 242887 w 1057275"/>
              <a:gd name="connsiteY16" fmla="*/ 381000 h 2081213"/>
              <a:gd name="connsiteX17" fmla="*/ 223837 w 1057275"/>
              <a:gd name="connsiteY17" fmla="*/ 409575 h 2081213"/>
              <a:gd name="connsiteX18" fmla="*/ 219075 w 1057275"/>
              <a:gd name="connsiteY18" fmla="*/ 423863 h 2081213"/>
              <a:gd name="connsiteX19" fmla="*/ 190500 w 1057275"/>
              <a:gd name="connsiteY19" fmla="*/ 466725 h 2081213"/>
              <a:gd name="connsiteX20" fmla="*/ 180975 w 1057275"/>
              <a:gd name="connsiteY20" fmla="*/ 481013 h 2081213"/>
              <a:gd name="connsiteX21" fmla="*/ 166687 w 1057275"/>
              <a:gd name="connsiteY21" fmla="*/ 509588 h 2081213"/>
              <a:gd name="connsiteX22" fmla="*/ 161925 w 1057275"/>
              <a:gd name="connsiteY22" fmla="*/ 523875 h 2081213"/>
              <a:gd name="connsiteX23" fmla="*/ 157162 w 1057275"/>
              <a:gd name="connsiteY23" fmla="*/ 552450 h 2081213"/>
              <a:gd name="connsiteX24" fmla="*/ 147637 w 1057275"/>
              <a:gd name="connsiteY24" fmla="*/ 566738 h 2081213"/>
              <a:gd name="connsiteX25" fmla="*/ 128587 w 1057275"/>
              <a:gd name="connsiteY25" fmla="*/ 609600 h 2081213"/>
              <a:gd name="connsiteX26" fmla="*/ 100012 w 1057275"/>
              <a:gd name="connsiteY26" fmla="*/ 666750 h 2081213"/>
              <a:gd name="connsiteX27" fmla="*/ 90487 w 1057275"/>
              <a:gd name="connsiteY27" fmla="*/ 681038 h 2081213"/>
              <a:gd name="connsiteX28" fmla="*/ 76200 w 1057275"/>
              <a:gd name="connsiteY28" fmla="*/ 747713 h 2081213"/>
              <a:gd name="connsiteX29" fmla="*/ 66675 w 1057275"/>
              <a:gd name="connsiteY29" fmla="*/ 785813 h 2081213"/>
              <a:gd name="connsiteX30" fmla="*/ 61912 w 1057275"/>
              <a:gd name="connsiteY30" fmla="*/ 804863 h 2081213"/>
              <a:gd name="connsiteX31" fmla="*/ 52387 w 1057275"/>
              <a:gd name="connsiteY31" fmla="*/ 871538 h 2081213"/>
              <a:gd name="connsiteX32" fmla="*/ 42862 w 1057275"/>
              <a:gd name="connsiteY32" fmla="*/ 900113 h 2081213"/>
              <a:gd name="connsiteX33" fmla="*/ 33337 w 1057275"/>
              <a:gd name="connsiteY33" fmla="*/ 981075 h 2081213"/>
              <a:gd name="connsiteX34" fmla="*/ 23812 w 1057275"/>
              <a:gd name="connsiteY34" fmla="*/ 1009650 h 2081213"/>
              <a:gd name="connsiteX35" fmla="*/ 9525 w 1057275"/>
              <a:gd name="connsiteY35" fmla="*/ 1052513 h 2081213"/>
              <a:gd name="connsiteX36" fmla="*/ 4762 w 1057275"/>
              <a:gd name="connsiteY36" fmla="*/ 1066800 h 2081213"/>
              <a:gd name="connsiteX37" fmla="*/ 0 w 1057275"/>
              <a:gd name="connsiteY37" fmla="*/ 1085850 h 2081213"/>
              <a:gd name="connsiteX38" fmla="*/ 9525 w 1057275"/>
              <a:gd name="connsiteY38" fmla="*/ 1228725 h 2081213"/>
              <a:gd name="connsiteX39" fmla="*/ 14287 w 1057275"/>
              <a:gd name="connsiteY39" fmla="*/ 1452563 h 2081213"/>
              <a:gd name="connsiteX40" fmla="*/ 23812 w 1057275"/>
              <a:gd name="connsiteY40" fmla="*/ 1490663 h 2081213"/>
              <a:gd name="connsiteX41" fmla="*/ 28575 w 1057275"/>
              <a:gd name="connsiteY41" fmla="*/ 1585913 h 2081213"/>
              <a:gd name="connsiteX42" fmla="*/ 33337 w 1057275"/>
              <a:gd name="connsiteY42" fmla="*/ 1600200 h 2081213"/>
              <a:gd name="connsiteX43" fmla="*/ 42862 w 1057275"/>
              <a:gd name="connsiteY43" fmla="*/ 1614488 h 2081213"/>
              <a:gd name="connsiteX44" fmla="*/ 52387 w 1057275"/>
              <a:gd name="connsiteY44" fmla="*/ 1695450 h 2081213"/>
              <a:gd name="connsiteX45" fmla="*/ 61912 w 1057275"/>
              <a:gd name="connsiteY45" fmla="*/ 1724025 h 2081213"/>
              <a:gd name="connsiteX46" fmla="*/ 71437 w 1057275"/>
              <a:gd name="connsiteY46" fmla="*/ 1738313 h 2081213"/>
              <a:gd name="connsiteX47" fmla="*/ 80962 w 1057275"/>
              <a:gd name="connsiteY47" fmla="*/ 1766888 h 2081213"/>
              <a:gd name="connsiteX48" fmla="*/ 85725 w 1057275"/>
              <a:gd name="connsiteY48" fmla="*/ 1781175 h 2081213"/>
              <a:gd name="connsiteX49" fmla="*/ 95250 w 1057275"/>
              <a:gd name="connsiteY49" fmla="*/ 1795463 h 2081213"/>
              <a:gd name="connsiteX50" fmla="*/ 123825 w 1057275"/>
              <a:gd name="connsiteY50" fmla="*/ 1852613 h 2081213"/>
              <a:gd name="connsiteX51" fmla="*/ 133350 w 1057275"/>
              <a:gd name="connsiteY51" fmla="*/ 1866900 h 2081213"/>
              <a:gd name="connsiteX52" fmla="*/ 152400 w 1057275"/>
              <a:gd name="connsiteY52" fmla="*/ 1909763 h 2081213"/>
              <a:gd name="connsiteX53" fmla="*/ 157162 w 1057275"/>
              <a:gd name="connsiteY53" fmla="*/ 1962150 h 2081213"/>
              <a:gd name="connsiteX54" fmla="*/ 161925 w 1057275"/>
              <a:gd name="connsiteY54" fmla="*/ 1981200 h 2081213"/>
              <a:gd name="connsiteX55" fmla="*/ 176212 w 1057275"/>
              <a:gd name="connsiteY55" fmla="*/ 2024063 h 2081213"/>
              <a:gd name="connsiteX56" fmla="*/ 185737 w 1057275"/>
              <a:gd name="connsiteY56" fmla="*/ 2052638 h 2081213"/>
              <a:gd name="connsiteX57" fmla="*/ 190500 w 1057275"/>
              <a:gd name="connsiteY57" fmla="*/ 2066925 h 2081213"/>
              <a:gd name="connsiteX58" fmla="*/ 200025 w 1057275"/>
              <a:gd name="connsiteY58" fmla="*/ 2081213 h 2081213"/>
              <a:gd name="connsiteX59" fmla="*/ 257175 w 1057275"/>
              <a:gd name="connsiteY59" fmla="*/ 2076450 h 2081213"/>
              <a:gd name="connsiteX60" fmla="*/ 271462 w 1057275"/>
              <a:gd name="connsiteY60" fmla="*/ 2066925 h 2081213"/>
              <a:gd name="connsiteX61" fmla="*/ 285750 w 1057275"/>
              <a:gd name="connsiteY61" fmla="*/ 2062163 h 2081213"/>
              <a:gd name="connsiteX62" fmla="*/ 338137 w 1057275"/>
              <a:gd name="connsiteY62" fmla="*/ 2057400 h 2081213"/>
              <a:gd name="connsiteX63" fmla="*/ 352425 w 1057275"/>
              <a:gd name="connsiteY63" fmla="*/ 2047875 h 2081213"/>
              <a:gd name="connsiteX64" fmla="*/ 414337 w 1057275"/>
              <a:gd name="connsiteY64" fmla="*/ 2038350 h 2081213"/>
              <a:gd name="connsiteX65" fmla="*/ 533400 w 1057275"/>
              <a:gd name="connsiteY65" fmla="*/ 2014538 h 2081213"/>
              <a:gd name="connsiteX66" fmla="*/ 704850 w 1057275"/>
              <a:gd name="connsiteY66" fmla="*/ 2019300 h 2081213"/>
              <a:gd name="connsiteX67" fmla="*/ 752475 w 1057275"/>
              <a:gd name="connsiteY67" fmla="*/ 2033588 h 2081213"/>
              <a:gd name="connsiteX68" fmla="*/ 781050 w 1057275"/>
              <a:gd name="connsiteY68" fmla="*/ 2043113 h 2081213"/>
              <a:gd name="connsiteX69" fmla="*/ 795337 w 1057275"/>
              <a:gd name="connsiteY69" fmla="*/ 2052638 h 2081213"/>
              <a:gd name="connsiteX70" fmla="*/ 828675 w 1057275"/>
              <a:gd name="connsiteY70" fmla="*/ 2057400 h 2081213"/>
              <a:gd name="connsiteX71" fmla="*/ 866775 w 1057275"/>
              <a:gd name="connsiteY71" fmla="*/ 2052638 h 2081213"/>
              <a:gd name="connsiteX72" fmla="*/ 881062 w 1057275"/>
              <a:gd name="connsiteY72" fmla="*/ 2043113 h 2081213"/>
              <a:gd name="connsiteX73" fmla="*/ 890587 w 1057275"/>
              <a:gd name="connsiteY73" fmla="*/ 2009775 h 2081213"/>
              <a:gd name="connsiteX74" fmla="*/ 900112 w 1057275"/>
              <a:gd name="connsiteY74" fmla="*/ 1981200 h 2081213"/>
              <a:gd name="connsiteX75" fmla="*/ 904875 w 1057275"/>
              <a:gd name="connsiteY75" fmla="*/ 1966913 h 2081213"/>
              <a:gd name="connsiteX76" fmla="*/ 914400 w 1057275"/>
              <a:gd name="connsiteY76" fmla="*/ 1952625 h 2081213"/>
              <a:gd name="connsiteX77" fmla="*/ 919162 w 1057275"/>
              <a:gd name="connsiteY77" fmla="*/ 1938338 h 2081213"/>
              <a:gd name="connsiteX78" fmla="*/ 938212 w 1057275"/>
              <a:gd name="connsiteY78" fmla="*/ 1909763 h 2081213"/>
              <a:gd name="connsiteX79" fmla="*/ 947737 w 1057275"/>
              <a:gd name="connsiteY79" fmla="*/ 1876425 h 2081213"/>
              <a:gd name="connsiteX80" fmla="*/ 962025 w 1057275"/>
              <a:gd name="connsiteY80" fmla="*/ 1847850 h 2081213"/>
              <a:gd name="connsiteX81" fmla="*/ 971550 w 1057275"/>
              <a:gd name="connsiteY81" fmla="*/ 1809750 h 2081213"/>
              <a:gd name="connsiteX82" fmla="*/ 981075 w 1057275"/>
              <a:gd name="connsiteY82" fmla="*/ 1781175 h 2081213"/>
              <a:gd name="connsiteX83" fmla="*/ 985837 w 1057275"/>
              <a:gd name="connsiteY83" fmla="*/ 1766888 h 2081213"/>
              <a:gd name="connsiteX84" fmla="*/ 995362 w 1057275"/>
              <a:gd name="connsiteY84" fmla="*/ 1724025 h 2081213"/>
              <a:gd name="connsiteX85" fmla="*/ 1000125 w 1057275"/>
              <a:gd name="connsiteY85" fmla="*/ 1709738 h 2081213"/>
              <a:gd name="connsiteX86" fmla="*/ 1009650 w 1057275"/>
              <a:gd name="connsiteY86" fmla="*/ 1643063 h 2081213"/>
              <a:gd name="connsiteX87" fmla="*/ 1019175 w 1057275"/>
              <a:gd name="connsiteY87" fmla="*/ 1628775 h 2081213"/>
              <a:gd name="connsiteX88" fmla="*/ 1028700 w 1057275"/>
              <a:gd name="connsiteY88" fmla="*/ 1600200 h 2081213"/>
              <a:gd name="connsiteX89" fmla="*/ 1033462 w 1057275"/>
              <a:gd name="connsiteY89" fmla="*/ 1585913 h 2081213"/>
              <a:gd name="connsiteX90" fmla="*/ 1038225 w 1057275"/>
              <a:gd name="connsiteY90" fmla="*/ 1562100 h 2081213"/>
              <a:gd name="connsiteX91" fmla="*/ 1042987 w 1057275"/>
              <a:gd name="connsiteY91" fmla="*/ 1500188 h 2081213"/>
              <a:gd name="connsiteX92" fmla="*/ 1047750 w 1057275"/>
              <a:gd name="connsiteY92" fmla="*/ 1428750 h 2081213"/>
              <a:gd name="connsiteX93" fmla="*/ 1057275 w 1057275"/>
              <a:gd name="connsiteY93" fmla="*/ 1395413 h 2081213"/>
              <a:gd name="connsiteX94" fmla="*/ 1052512 w 1057275"/>
              <a:gd name="connsiteY94" fmla="*/ 995363 h 2081213"/>
              <a:gd name="connsiteX95" fmla="*/ 1047750 w 1057275"/>
              <a:gd name="connsiteY95" fmla="*/ 981075 h 2081213"/>
              <a:gd name="connsiteX96" fmla="*/ 1028700 w 1057275"/>
              <a:gd name="connsiteY96" fmla="*/ 952500 h 2081213"/>
              <a:gd name="connsiteX97" fmla="*/ 1009650 w 1057275"/>
              <a:gd name="connsiteY97" fmla="*/ 909638 h 2081213"/>
              <a:gd name="connsiteX98" fmla="*/ 1000125 w 1057275"/>
              <a:gd name="connsiteY98" fmla="*/ 747713 h 2081213"/>
              <a:gd name="connsiteX99" fmla="*/ 995362 w 1057275"/>
              <a:gd name="connsiteY99" fmla="*/ 733425 h 2081213"/>
              <a:gd name="connsiteX100" fmla="*/ 985837 w 1057275"/>
              <a:gd name="connsiteY100" fmla="*/ 719138 h 2081213"/>
              <a:gd name="connsiteX101" fmla="*/ 976312 w 1057275"/>
              <a:gd name="connsiteY101" fmla="*/ 671513 h 2081213"/>
              <a:gd name="connsiteX102" fmla="*/ 966787 w 1057275"/>
              <a:gd name="connsiteY102" fmla="*/ 642938 h 2081213"/>
              <a:gd name="connsiteX103" fmla="*/ 957262 w 1057275"/>
              <a:gd name="connsiteY103" fmla="*/ 614363 h 2081213"/>
              <a:gd name="connsiteX104" fmla="*/ 947737 w 1057275"/>
              <a:gd name="connsiteY104" fmla="*/ 600075 h 2081213"/>
              <a:gd name="connsiteX105" fmla="*/ 942975 w 1057275"/>
              <a:gd name="connsiteY105" fmla="*/ 585788 h 2081213"/>
              <a:gd name="connsiteX106" fmla="*/ 923925 w 1057275"/>
              <a:gd name="connsiteY106" fmla="*/ 557213 h 2081213"/>
              <a:gd name="connsiteX107" fmla="*/ 909637 w 1057275"/>
              <a:gd name="connsiteY107" fmla="*/ 528638 h 2081213"/>
              <a:gd name="connsiteX108" fmla="*/ 890587 w 1057275"/>
              <a:gd name="connsiteY108" fmla="*/ 500063 h 2081213"/>
              <a:gd name="connsiteX109" fmla="*/ 885825 w 1057275"/>
              <a:gd name="connsiteY109" fmla="*/ 485775 h 2081213"/>
              <a:gd name="connsiteX110" fmla="*/ 871537 w 1057275"/>
              <a:gd name="connsiteY110" fmla="*/ 471488 h 2081213"/>
              <a:gd name="connsiteX111" fmla="*/ 852487 w 1057275"/>
              <a:gd name="connsiteY111" fmla="*/ 442913 h 2081213"/>
              <a:gd name="connsiteX112" fmla="*/ 833437 w 1057275"/>
              <a:gd name="connsiteY112" fmla="*/ 400050 h 2081213"/>
              <a:gd name="connsiteX113" fmla="*/ 814387 w 1057275"/>
              <a:gd name="connsiteY113" fmla="*/ 357188 h 2081213"/>
              <a:gd name="connsiteX114" fmla="*/ 795337 w 1057275"/>
              <a:gd name="connsiteY114" fmla="*/ 333375 h 2081213"/>
              <a:gd name="connsiteX115" fmla="*/ 790575 w 1057275"/>
              <a:gd name="connsiteY115" fmla="*/ 314325 h 2081213"/>
              <a:gd name="connsiteX116" fmla="*/ 785812 w 1057275"/>
              <a:gd name="connsiteY116" fmla="*/ 300038 h 2081213"/>
              <a:gd name="connsiteX117" fmla="*/ 766762 w 1057275"/>
              <a:gd name="connsiteY117" fmla="*/ 271463 h 2081213"/>
              <a:gd name="connsiteX118" fmla="*/ 747712 w 1057275"/>
              <a:gd name="connsiteY118" fmla="*/ 242888 h 2081213"/>
              <a:gd name="connsiteX119" fmla="*/ 738187 w 1057275"/>
              <a:gd name="connsiteY119" fmla="*/ 228600 h 2081213"/>
              <a:gd name="connsiteX120" fmla="*/ 733425 w 1057275"/>
              <a:gd name="connsiteY120" fmla="*/ 214313 h 2081213"/>
              <a:gd name="connsiteX121" fmla="*/ 695325 w 1057275"/>
              <a:gd name="connsiteY121" fmla="*/ 171450 h 2081213"/>
              <a:gd name="connsiteX122" fmla="*/ 681037 w 1057275"/>
              <a:gd name="connsiteY122" fmla="*/ 157163 h 2081213"/>
              <a:gd name="connsiteX123" fmla="*/ 671512 w 1057275"/>
              <a:gd name="connsiteY123" fmla="*/ 142875 h 2081213"/>
              <a:gd name="connsiteX124" fmla="*/ 657225 w 1057275"/>
              <a:gd name="connsiteY124" fmla="*/ 138113 h 2081213"/>
              <a:gd name="connsiteX125" fmla="*/ 638175 w 1057275"/>
              <a:gd name="connsiteY125" fmla="*/ 119063 h 2081213"/>
              <a:gd name="connsiteX126" fmla="*/ 619125 w 1057275"/>
              <a:gd name="connsiteY126" fmla="*/ 90488 h 2081213"/>
              <a:gd name="connsiteX127" fmla="*/ 604837 w 1057275"/>
              <a:gd name="connsiteY127" fmla="*/ 76200 h 2081213"/>
              <a:gd name="connsiteX128" fmla="*/ 595312 w 1057275"/>
              <a:gd name="connsiteY128" fmla="*/ 61913 h 2081213"/>
              <a:gd name="connsiteX129" fmla="*/ 581025 w 1057275"/>
              <a:gd name="connsiteY129" fmla="*/ 52388 h 2081213"/>
              <a:gd name="connsiteX130" fmla="*/ 571500 w 1057275"/>
              <a:gd name="connsiteY130" fmla="*/ 38100 h 2081213"/>
              <a:gd name="connsiteX131" fmla="*/ 566737 w 1057275"/>
              <a:gd name="connsiteY131" fmla="*/ 23813 h 2081213"/>
              <a:gd name="connsiteX132" fmla="*/ 552450 w 1057275"/>
              <a:gd name="connsiteY132" fmla="*/ 14288 h 2081213"/>
              <a:gd name="connsiteX133" fmla="*/ 523875 w 1057275"/>
              <a:gd name="connsiteY133" fmla="*/ 0 h 208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057275" h="2081213">
                <a:moveTo>
                  <a:pt x="523875" y="0"/>
                </a:moveTo>
                <a:cubicBezTo>
                  <a:pt x="515144" y="0"/>
                  <a:pt x="505745" y="6981"/>
                  <a:pt x="500062" y="14288"/>
                </a:cubicBezTo>
                <a:cubicBezTo>
                  <a:pt x="457336" y="69221"/>
                  <a:pt x="516786" y="25363"/>
                  <a:pt x="476250" y="52388"/>
                </a:cubicBezTo>
                <a:cubicBezTo>
                  <a:pt x="470260" y="70354"/>
                  <a:pt x="468812" y="78873"/>
                  <a:pt x="452437" y="95250"/>
                </a:cubicBezTo>
                <a:cubicBezTo>
                  <a:pt x="447675" y="100013"/>
                  <a:pt x="442462" y="104364"/>
                  <a:pt x="438150" y="109538"/>
                </a:cubicBezTo>
                <a:cubicBezTo>
                  <a:pt x="434486" y="113935"/>
                  <a:pt x="432289" y="119428"/>
                  <a:pt x="428625" y="123825"/>
                </a:cubicBezTo>
                <a:cubicBezTo>
                  <a:pt x="417165" y="137576"/>
                  <a:pt x="414098" y="138272"/>
                  <a:pt x="400050" y="147638"/>
                </a:cubicBezTo>
                <a:cubicBezTo>
                  <a:pt x="396875" y="152400"/>
                  <a:pt x="394833" y="158156"/>
                  <a:pt x="390525" y="161925"/>
                </a:cubicBezTo>
                <a:cubicBezTo>
                  <a:pt x="381910" y="169463"/>
                  <a:pt x="361950" y="180975"/>
                  <a:pt x="361950" y="180975"/>
                </a:cubicBezTo>
                <a:cubicBezTo>
                  <a:pt x="327918" y="232025"/>
                  <a:pt x="380913" y="154554"/>
                  <a:pt x="338137" y="209550"/>
                </a:cubicBezTo>
                <a:cubicBezTo>
                  <a:pt x="338129" y="209560"/>
                  <a:pt x="314328" y="245264"/>
                  <a:pt x="309562" y="252413"/>
                </a:cubicBezTo>
                <a:lnTo>
                  <a:pt x="300037" y="266700"/>
                </a:lnTo>
                <a:lnTo>
                  <a:pt x="290512" y="280988"/>
                </a:lnTo>
                <a:lnTo>
                  <a:pt x="276225" y="323850"/>
                </a:lnTo>
                <a:cubicBezTo>
                  <a:pt x="274637" y="328613"/>
                  <a:pt x="274247" y="333961"/>
                  <a:pt x="271462" y="338138"/>
                </a:cubicBezTo>
                <a:lnTo>
                  <a:pt x="261937" y="352425"/>
                </a:lnTo>
                <a:cubicBezTo>
                  <a:pt x="252830" y="379751"/>
                  <a:pt x="263698" y="354244"/>
                  <a:pt x="242887" y="381000"/>
                </a:cubicBezTo>
                <a:cubicBezTo>
                  <a:pt x="235859" y="390036"/>
                  <a:pt x="223837" y="409575"/>
                  <a:pt x="223837" y="409575"/>
                </a:cubicBezTo>
                <a:cubicBezTo>
                  <a:pt x="222250" y="414338"/>
                  <a:pt x="221513" y="419475"/>
                  <a:pt x="219075" y="423863"/>
                </a:cubicBezTo>
                <a:cubicBezTo>
                  <a:pt x="219069" y="423873"/>
                  <a:pt x="195266" y="459576"/>
                  <a:pt x="190500" y="466725"/>
                </a:cubicBezTo>
                <a:cubicBezTo>
                  <a:pt x="187325" y="471488"/>
                  <a:pt x="182785" y="475583"/>
                  <a:pt x="180975" y="481013"/>
                </a:cubicBezTo>
                <a:cubicBezTo>
                  <a:pt x="174402" y="500730"/>
                  <a:pt x="178997" y="491123"/>
                  <a:pt x="166687" y="509588"/>
                </a:cubicBezTo>
                <a:cubicBezTo>
                  <a:pt x="165100" y="514350"/>
                  <a:pt x="163014" y="518975"/>
                  <a:pt x="161925" y="523875"/>
                </a:cubicBezTo>
                <a:cubicBezTo>
                  <a:pt x="159830" y="533301"/>
                  <a:pt x="160216" y="543289"/>
                  <a:pt x="157162" y="552450"/>
                </a:cubicBezTo>
                <a:cubicBezTo>
                  <a:pt x="155352" y="557880"/>
                  <a:pt x="150812" y="561975"/>
                  <a:pt x="147637" y="566738"/>
                </a:cubicBezTo>
                <a:cubicBezTo>
                  <a:pt x="136302" y="600743"/>
                  <a:pt x="143681" y="586959"/>
                  <a:pt x="128587" y="609600"/>
                </a:cubicBezTo>
                <a:cubicBezTo>
                  <a:pt x="115442" y="649036"/>
                  <a:pt x="124632" y="629820"/>
                  <a:pt x="100012" y="666750"/>
                </a:cubicBezTo>
                <a:lnTo>
                  <a:pt x="90487" y="681038"/>
                </a:lnTo>
                <a:cubicBezTo>
                  <a:pt x="71528" y="737915"/>
                  <a:pt x="89074" y="679051"/>
                  <a:pt x="76200" y="747713"/>
                </a:cubicBezTo>
                <a:cubicBezTo>
                  <a:pt x="73788" y="760580"/>
                  <a:pt x="69850" y="773113"/>
                  <a:pt x="66675" y="785813"/>
                </a:cubicBezTo>
                <a:cubicBezTo>
                  <a:pt x="65087" y="792163"/>
                  <a:pt x="62838" y="798383"/>
                  <a:pt x="61912" y="804863"/>
                </a:cubicBezTo>
                <a:cubicBezTo>
                  <a:pt x="58737" y="827088"/>
                  <a:pt x="59487" y="850239"/>
                  <a:pt x="52387" y="871538"/>
                </a:cubicBezTo>
                <a:lnTo>
                  <a:pt x="42862" y="900113"/>
                </a:lnTo>
                <a:cubicBezTo>
                  <a:pt x="41191" y="918496"/>
                  <a:pt x="38799" y="959227"/>
                  <a:pt x="33337" y="981075"/>
                </a:cubicBezTo>
                <a:cubicBezTo>
                  <a:pt x="30902" y="990815"/>
                  <a:pt x="26987" y="1000125"/>
                  <a:pt x="23812" y="1009650"/>
                </a:cubicBezTo>
                <a:lnTo>
                  <a:pt x="9525" y="1052513"/>
                </a:lnTo>
                <a:cubicBezTo>
                  <a:pt x="7938" y="1057275"/>
                  <a:pt x="5979" y="1061930"/>
                  <a:pt x="4762" y="1066800"/>
                </a:cubicBezTo>
                <a:lnTo>
                  <a:pt x="0" y="1085850"/>
                </a:lnTo>
                <a:cubicBezTo>
                  <a:pt x="1803" y="1111090"/>
                  <a:pt x="8823" y="1206607"/>
                  <a:pt x="9525" y="1228725"/>
                </a:cubicBezTo>
                <a:cubicBezTo>
                  <a:pt x="11893" y="1303317"/>
                  <a:pt x="10222" y="1378044"/>
                  <a:pt x="14287" y="1452563"/>
                </a:cubicBezTo>
                <a:cubicBezTo>
                  <a:pt x="15000" y="1465634"/>
                  <a:pt x="23812" y="1490663"/>
                  <a:pt x="23812" y="1490663"/>
                </a:cubicBezTo>
                <a:cubicBezTo>
                  <a:pt x="25400" y="1522413"/>
                  <a:pt x="25821" y="1554243"/>
                  <a:pt x="28575" y="1585913"/>
                </a:cubicBezTo>
                <a:cubicBezTo>
                  <a:pt x="29010" y="1590914"/>
                  <a:pt x="31092" y="1595710"/>
                  <a:pt x="33337" y="1600200"/>
                </a:cubicBezTo>
                <a:cubicBezTo>
                  <a:pt x="35897" y="1605320"/>
                  <a:pt x="39687" y="1609725"/>
                  <a:pt x="42862" y="1614488"/>
                </a:cubicBezTo>
                <a:cubicBezTo>
                  <a:pt x="44532" y="1632852"/>
                  <a:pt x="46928" y="1673612"/>
                  <a:pt x="52387" y="1695450"/>
                </a:cubicBezTo>
                <a:cubicBezTo>
                  <a:pt x="54822" y="1705190"/>
                  <a:pt x="56343" y="1715671"/>
                  <a:pt x="61912" y="1724025"/>
                </a:cubicBezTo>
                <a:cubicBezTo>
                  <a:pt x="65087" y="1728788"/>
                  <a:pt x="69112" y="1733082"/>
                  <a:pt x="71437" y="1738313"/>
                </a:cubicBezTo>
                <a:cubicBezTo>
                  <a:pt x="75515" y="1747488"/>
                  <a:pt x="77787" y="1757363"/>
                  <a:pt x="80962" y="1766888"/>
                </a:cubicBezTo>
                <a:cubicBezTo>
                  <a:pt x="82550" y="1771650"/>
                  <a:pt x="82940" y="1776998"/>
                  <a:pt x="85725" y="1781175"/>
                </a:cubicBezTo>
                <a:lnTo>
                  <a:pt x="95250" y="1795463"/>
                </a:lnTo>
                <a:cubicBezTo>
                  <a:pt x="108395" y="1834897"/>
                  <a:pt x="99206" y="1815685"/>
                  <a:pt x="123825" y="1852613"/>
                </a:cubicBezTo>
                <a:lnTo>
                  <a:pt x="133350" y="1866900"/>
                </a:lnTo>
                <a:cubicBezTo>
                  <a:pt x="144685" y="1900905"/>
                  <a:pt x="137306" y="1887121"/>
                  <a:pt x="152400" y="1909763"/>
                </a:cubicBezTo>
                <a:cubicBezTo>
                  <a:pt x="153987" y="1927225"/>
                  <a:pt x="154845" y="1944769"/>
                  <a:pt x="157162" y="1962150"/>
                </a:cubicBezTo>
                <a:cubicBezTo>
                  <a:pt x="158027" y="1968638"/>
                  <a:pt x="160044" y="1974931"/>
                  <a:pt x="161925" y="1981200"/>
                </a:cubicBezTo>
                <a:cubicBezTo>
                  <a:pt x="166253" y="1995625"/>
                  <a:pt x="171449" y="2009775"/>
                  <a:pt x="176212" y="2024063"/>
                </a:cubicBezTo>
                <a:lnTo>
                  <a:pt x="185737" y="2052638"/>
                </a:lnTo>
                <a:cubicBezTo>
                  <a:pt x="187324" y="2057400"/>
                  <a:pt x="187715" y="2062748"/>
                  <a:pt x="190500" y="2066925"/>
                </a:cubicBezTo>
                <a:lnTo>
                  <a:pt x="200025" y="2081213"/>
                </a:lnTo>
                <a:cubicBezTo>
                  <a:pt x="219075" y="2079625"/>
                  <a:pt x="238430" y="2080199"/>
                  <a:pt x="257175" y="2076450"/>
                </a:cubicBezTo>
                <a:cubicBezTo>
                  <a:pt x="262788" y="2075327"/>
                  <a:pt x="266343" y="2069485"/>
                  <a:pt x="271462" y="2066925"/>
                </a:cubicBezTo>
                <a:cubicBezTo>
                  <a:pt x="275952" y="2064680"/>
                  <a:pt x="280780" y="2062873"/>
                  <a:pt x="285750" y="2062163"/>
                </a:cubicBezTo>
                <a:cubicBezTo>
                  <a:pt x="303108" y="2059683"/>
                  <a:pt x="320675" y="2058988"/>
                  <a:pt x="338137" y="2057400"/>
                </a:cubicBezTo>
                <a:cubicBezTo>
                  <a:pt x="342900" y="2054225"/>
                  <a:pt x="347305" y="2050435"/>
                  <a:pt x="352425" y="2047875"/>
                </a:cubicBezTo>
                <a:cubicBezTo>
                  <a:pt x="369587" y="2039294"/>
                  <a:pt x="400684" y="2039715"/>
                  <a:pt x="414337" y="2038350"/>
                </a:cubicBezTo>
                <a:cubicBezTo>
                  <a:pt x="468044" y="2002546"/>
                  <a:pt x="431480" y="2019902"/>
                  <a:pt x="533400" y="2014538"/>
                </a:cubicBezTo>
                <a:cubicBezTo>
                  <a:pt x="590550" y="2016125"/>
                  <a:pt x="647749" y="2016445"/>
                  <a:pt x="704850" y="2019300"/>
                </a:cubicBezTo>
                <a:cubicBezTo>
                  <a:pt x="713315" y="2019723"/>
                  <a:pt x="748868" y="2032386"/>
                  <a:pt x="752475" y="2033588"/>
                </a:cubicBezTo>
                <a:cubicBezTo>
                  <a:pt x="752479" y="2033589"/>
                  <a:pt x="781047" y="2043111"/>
                  <a:pt x="781050" y="2043113"/>
                </a:cubicBezTo>
                <a:cubicBezTo>
                  <a:pt x="785812" y="2046288"/>
                  <a:pt x="789855" y="2050993"/>
                  <a:pt x="795337" y="2052638"/>
                </a:cubicBezTo>
                <a:cubicBezTo>
                  <a:pt x="806089" y="2055864"/>
                  <a:pt x="817562" y="2055813"/>
                  <a:pt x="828675" y="2057400"/>
                </a:cubicBezTo>
                <a:cubicBezTo>
                  <a:pt x="841375" y="2055813"/>
                  <a:pt x="854427" y="2056006"/>
                  <a:pt x="866775" y="2052638"/>
                </a:cubicBezTo>
                <a:cubicBezTo>
                  <a:pt x="872297" y="2051132"/>
                  <a:pt x="877486" y="2047582"/>
                  <a:pt x="881062" y="2043113"/>
                </a:cubicBezTo>
                <a:cubicBezTo>
                  <a:pt x="883625" y="2039910"/>
                  <a:pt x="890175" y="2011148"/>
                  <a:pt x="890587" y="2009775"/>
                </a:cubicBezTo>
                <a:cubicBezTo>
                  <a:pt x="893472" y="2000158"/>
                  <a:pt x="896937" y="1990725"/>
                  <a:pt x="900112" y="1981200"/>
                </a:cubicBezTo>
                <a:cubicBezTo>
                  <a:pt x="901700" y="1976438"/>
                  <a:pt x="902090" y="1971090"/>
                  <a:pt x="904875" y="1966913"/>
                </a:cubicBezTo>
                <a:lnTo>
                  <a:pt x="914400" y="1952625"/>
                </a:lnTo>
                <a:cubicBezTo>
                  <a:pt x="915987" y="1947863"/>
                  <a:pt x="916724" y="1942726"/>
                  <a:pt x="919162" y="1938338"/>
                </a:cubicBezTo>
                <a:cubicBezTo>
                  <a:pt x="924721" y="1928331"/>
                  <a:pt x="938212" y="1909763"/>
                  <a:pt x="938212" y="1909763"/>
                </a:cubicBezTo>
                <a:cubicBezTo>
                  <a:pt x="939736" y="1903666"/>
                  <a:pt x="944323" y="1883253"/>
                  <a:pt x="947737" y="1876425"/>
                </a:cubicBezTo>
                <a:cubicBezTo>
                  <a:pt x="960743" y="1850413"/>
                  <a:pt x="954842" y="1874188"/>
                  <a:pt x="962025" y="1847850"/>
                </a:cubicBezTo>
                <a:cubicBezTo>
                  <a:pt x="965470" y="1835220"/>
                  <a:pt x="967410" y="1822169"/>
                  <a:pt x="971550" y="1809750"/>
                </a:cubicBezTo>
                <a:lnTo>
                  <a:pt x="981075" y="1781175"/>
                </a:lnTo>
                <a:cubicBezTo>
                  <a:pt x="982662" y="1776413"/>
                  <a:pt x="984852" y="1771810"/>
                  <a:pt x="985837" y="1766888"/>
                </a:cubicBezTo>
                <a:cubicBezTo>
                  <a:pt x="989108" y="1750534"/>
                  <a:pt x="990881" y="1739707"/>
                  <a:pt x="995362" y="1724025"/>
                </a:cubicBezTo>
                <a:cubicBezTo>
                  <a:pt x="996741" y="1719198"/>
                  <a:pt x="998537" y="1714500"/>
                  <a:pt x="1000125" y="1709738"/>
                </a:cubicBezTo>
                <a:cubicBezTo>
                  <a:pt x="1000625" y="1705735"/>
                  <a:pt x="1006902" y="1651308"/>
                  <a:pt x="1009650" y="1643063"/>
                </a:cubicBezTo>
                <a:cubicBezTo>
                  <a:pt x="1011460" y="1637633"/>
                  <a:pt x="1016000" y="1633538"/>
                  <a:pt x="1019175" y="1628775"/>
                </a:cubicBezTo>
                <a:lnTo>
                  <a:pt x="1028700" y="1600200"/>
                </a:lnTo>
                <a:cubicBezTo>
                  <a:pt x="1030287" y="1595438"/>
                  <a:pt x="1032477" y="1590835"/>
                  <a:pt x="1033462" y="1585913"/>
                </a:cubicBezTo>
                <a:lnTo>
                  <a:pt x="1038225" y="1562100"/>
                </a:lnTo>
                <a:cubicBezTo>
                  <a:pt x="1039812" y="1541463"/>
                  <a:pt x="1041512" y="1520834"/>
                  <a:pt x="1042987" y="1500188"/>
                </a:cubicBezTo>
                <a:cubicBezTo>
                  <a:pt x="1044687" y="1476383"/>
                  <a:pt x="1045252" y="1452484"/>
                  <a:pt x="1047750" y="1428750"/>
                </a:cubicBezTo>
                <a:cubicBezTo>
                  <a:pt x="1048671" y="1420004"/>
                  <a:pt x="1054322" y="1404271"/>
                  <a:pt x="1057275" y="1395413"/>
                </a:cubicBezTo>
                <a:cubicBezTo>
                  <a:pt x="1055687" y="1262063"/>
                  <a:pt x="1055577" y="1128687"/>
                  <a:pt x="1052512" y="995363"/>
                </a:cubicBezTo>
                <a:cubicBezTo>
                  <a:pt x="1052397" y="990344"/>
                  <a:pt x="1050188" y="985463"/>
                  <a:pt x="1047750" y="981075"/>
                </a:cubicBezTo>
                <a:cubicBezTo>
                  <a:pt x="1042191" y="971068"/>
                  <a:pt x="1032320" y="963360"/>
                  <a:pt x="1028700" y="952500"/>
                </a:cubicBezTo>
                <a:cubicBezTo>
                  <a:pt x="1017365" y="918495"/>
                  <a:pt x="1024744" y="932279"/>
                  <a:pt x="1009650" y="909638"/>
                </a:cubicBezTo>
                <a:cubicBezTo>
                  <a:pt x="1007750" y="854544"/>
                  <a:pt x="1013368" y="800686"/>
                  <a:pt x="1000125" y="747713"/>
                </a:cubicBezTo>
                <a:cubicBezTo>
                  <a:pt x="998907" y="742843"/>
                  <a:pt x="997607" y="737915"/>
                  <a:pt x="995362" y="733425"/>
                </a:cubicBezTo>
                <a:cubicBezTo>
                  <a:pt x="992802" y="728306"/>
                  <a:pt x="989012" y="723900"/>
                  <a:pt x="985837" y="719138"/>
                </a:cubicBezTo>
                <a:cubicBezTo>
                  <a:pt x="972629" y="679509"/>
                  <a:pt x="992733" y="742670"/>
                  <a:pt x="976312" y="671513"/>
                </a:cubicBezTo>
                <a:cubicBezTo>
                  <a:pt x="974054" y="661730"/>
                  <a:pt x="969962" y="652463"/>
                  <a:pt x="966787" y="642938"/>
                </a:cubicBezTo>
                <a:cubicBezTo>
                  <a:pt x="966785" y="642933"/>
                  <a:pt x="957266" y="614368"/>
                  <a:pt x="957262" y="614363"/>
                </a:cubicBezTo>
                <a:lnTo>
                  <a:pt x="947737" y="600075"/>
                </a:lnTo>
                <a:cubicBezTo>
                  <a:pt x="946150" y="595313"/>
                  <a:pt x="945413" y="590176"/>
                  <a:pt x="942975" y="585788"/>
                </a:cubicBezTo>
                <a:cubicBezTo>
                  <a:pt x="937416" y="575781"/>
                  <a:pt x="927545" y="568073"/>
                  <a:pt x="923925" y="557213"/>
                </a:cubicBezTo>
                <a:cubicBezTo>
                  <a:pt x="917352" y="537495"/>
                  <a:pt x="921947" y="547102"/>
                  <a:pt x="909637" y="528638"/>
                </a:cubicBezTo>
                <a:cubicBezTo>
                  <a:pt x="898314" y="494664"/>
                  <a:pt x="914370" y="535738"/>
                  <a:pt x="890587" y="500063"/>
                </a:cubicBezTo>
                <a:cubicBezTo>
                  <a:pt x="887802" y="495886"/>
                  <a:pt x="888610" y="489952"/>
                  <a:pt x="885825" y="485775"/>
                </a:cubicBezTo>
                <a:cubicBezTo>
                  <a:pt x="882089" y="480171"/>
                  <a:pt x="875672" y="476804"/>
                  <a:pt x="871537" y="471488"/>
                </a:cubicBezTo>
                <a:cubicBezTo>
                  <a:pt x="864509" y="462452"/>
                  <a:pt x="852487" y="442913"/>
                  <a:pt x="852487" y="442913"/>
                </a:cubicBezTo>
                <a:cubicBezTo>
                  <a:pt x="841152" y="408908"/>
                  <a:pt x="848531" y="422692"/>
                  <a:pt x="833437" y="400050"/>
                </a:cubicBezTo>
                <a:cubicBezTo>
                  <a:pt x="822102" y="366045"/>
                  <a:pt x="829481" y="379829"/>
                  <a:pt x="814387" y="357188"/>
                </a:cubicBezTo>
                <a:cubicBezTo>
                  <a:pt x="798820" y="310481"/>
                  <a:pt x="824058" y="376456"/>
                  <a:pt x="795337" y="333375"/>
                </a:cubicBezTo>
                <a:cubicBezTo>
                  <a:pt x="791706" y="327929"/>
                  <a:pt x="792373" y="320619"/>
                  <a:pt x="790575" y="314325"/>
                </a:cubicBezTo>
                <a:cubicBezTo>
                  <a:pt x="789196" y="309498"/>
                  <a:pt x="788250" y="304426"/>
                  <a:pt x="785812" y="300038"/>
                </a:cubicBezTo>
                <a:cubicBezTo>
                  <a:pt x="780252" y="290031"/>
                  <a:pt x="773112" y="280988"/>
                  <a:pt x="766762" y="271463"/>
                </a:cubicBezTo>
                <a:lnTo>
                  <a:pt x="747712" y="242888"/>
                </a:lnTo>
                <a:lnTo>
                  <a:pt x="738187" y="228600"/>
                </a:lnTo>
                <a:cubicBezTo>
                  <a:pt x="736600" y="223838"/>
                  <a:pt x="735670" y="218803"/>
                  <a:pt x="733425" y="214313"/>
                </a:cubicBezTo>
                <a:cubicBezTo>
                  <a:pt x="724926" y="197315"/>
                  <a:pt x="707948" y="184073"/>
                  <a:pt x="695325" y="171450"/>
                </a:cubicBezTo>
                <a:cubicBezTo>
                  <a:pt x="690562" y="166688"/>
                  <a:pt x="684773" y="162767"/>
                  <a:pt x="681037" y="157163"/>
                </a:cubicBezTo>
                <a:cubicBezTo>
                  <a:pt x="677862" y="152400"/>
                  <a:pt x="675982" y="146451"/>
                  <a:pt x="671512" y="142875"/>
                </a:cubicBezTo>
                <a:cubicBezTo>
                  <a:pt x="667592" y="139739"/>
                  <a:pt x="661987" y="139700"/>
                  <a:pt x="657225" y="138113"/>
                </a:cubicBezTo>
                <a:cubicBezTo>
                  <a:pt x="644523" y="100010"/>
                  <a:pt x="663576" y="144464"/>
                  <a:pt x="638175" y="119063"/>
                </a:cubicBezTo>
                <a:cubicBezTo>
                  <a:pt x="630080" y="110968"/>
                  <a:pt x="627220" y="98583"/>
                  <a:pt x="619125" y="90488"/>
                </a:cubicBezTo>
                <a:cubicBezTo>
                  <a:pt x="614362" y="85725"/>
                  <a:pt x="609149" y="81374"/>
                  <a:pt x="604837" y="76200"/>
                </a:cubicBezTo>
                <a:cubicBezTo>
                  <a:pt x="601173" y="71803"/>
                  <a:pt x="599359" y="65960"/>
                  <a:pt x="595312" y="61913"/>
                </a:cubicBezTo>
                <a:cubicBezTo>
                  <a:pt x="591265" y="57866"/>
                  <a:pt x="585787" y="55563"/>
                  <a:pt x="581025" y="52388"/>
                </a:cubicBezTo>
                <a:cubicBezTo>
                  <a:pt x="577850" y="47625"/>
                  <a:pt x="574060" y="43220"/>
                  <a:pt x="571500" y="38100"/>
                </a:cubicBezTo>
                <a:cubicBezTo>
                  <a:pt x="569255" y="33610"/>
                  <a:pt x="569873" y="27733"/>
                  <a:pt x="566737" y="23813"/>
                </a:cubicBezTo>
                <a:cubicBezTo>
                  <a:pt x="563161" y="19344"/>
                  <a:pt x="556919" y="17864"/>
                  <a:pt x="552450" y="14288"/>
                </a:cubicBezTo>
                <a:cubicBezTo>
                  <a:pt x="548944" y="11483"/>
                  <a:pt x="532606" y="0"/>
                  <a:pt x="523875" y="0"/>
                </a:cubicBezTo>
                <a:close/>
              </a:path>
            </a:pathLst>
          </a:cu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15"/>
          <p:cNvSpPr/>
          <p:nvPr/>
        </p:nvSpPr>
        <p:spPr>
          <a:xfrm>
            <a:off x="5793773" y="3724275"/>
            <a:ext cx="585256" cy="485775"/>
          </a:xfrm>
          <a:custGeom>
            <a:avLst/>
            <a:gdLst>
              <a:gd name="connsiteX0" fmla="*/ 1056 w 585256"/>
              <a:gd name="connsiteY0" fmla="*/ 69850 h 485775"/>
              <a:gd name="connsiteX1" fmla="*/ 23281 w 585256"/>
              <a:gd name="connsiteY1" fmla="*/ 63500 h 485775"/>
              <a:gd name="connsiteX2" fmla="*/ 32806 w 585256"/>
              <a:gd name="connsiteY2" fmla="*/ 60325 h 485775"/>
              <a:gd name="connsiteX3" fmla="*/ 58206 w 585256"/>
              <a:gd name="connsiteY3" fmla="*/ 38100 h 485775"/>
              <a:gd name="connsiteX4" fmla="*/ 134406 w 585256"/>
              <a:gd name="connsiteY4" fmla="*/ 31750 h 485775"/>
              <a:gd name="connsiteX5" fmla="*/ 162981 w 585256"/>
              <a:gd name="connsiteY5" fmla="*/ 25400 h 485775"/>
              <a:gd name="connsiteX6" fmla="*/ 182031 w 585256"/>
              <a:gd name="connsiteY6" fmla="*/ 19050 h 485775"/>
              <a:gd name="connsiteX7" fmla="*/ 191556 w 585256"/>
              <a:gd name="connsiteY7" fmla="*/ 15875 h 485775"/>
              <a:gd name="connsiteX8" fmla="*/ 201081 w 585256"/>
              <a:gd name="connsiteY8" fmla="*/ 9525 h 485775"/>
              <a:gd name="connsiteX9" fmla="*/ 210606 w 585256"/>
              <a:gd name="connsiteY9" fmla="*/ 6350 h 485775"/>
              <a:gd name="connsiteX10" fmla="*/ 226481 w 585256"/>
              <a:gd name="connsiteY10" fmla="*/ 0 h 485775"/>
              <a:gd name="connsiteX11" fmla="*/ 359831 w 585256"/>
              <a:gd name="connsiteY11" fmla="*/ 6350 h 485775"/>
              <a:gd name="connsiteX12" fmla="*/ 391581 w 585256"/>
              <a:gd name="connsiteY12" fmla="*/ 9525 h 485775"/>
              <a:gd name="connsiteX13" fmla="*/ 404281 w 585256"/>
              <a:gd name="connsiteY13" fmla="*/ 12700 h 485775"/>
              <a:gd name="connsiteX14" fmla="*/ 413806 w 585256"/>
              <a:gd name="connsiteY14" fmla="*/ 15875 h 485775"/>
              <a:gd name="connsiteX15" fmla="*/ 436031 w 585256"/>
              <a:gd name="connsiteY15" fmla="*/ 19050 h 485775"/>
              <a:gd name="connsiteX16" fmla="*/ 531281 w 585256"/>
              <a:gd name="connsiteY16" fmla="*/ 50800 h 485775"/>
              <a:gd name="connsiteX17" fmla="*/ 556681 w 585256"/>
              <a:gd name="connsiteY17" fmla="*/ 57150 h 485775"/>
              <a:gd name="connsiteX18" fmla="*/ 575731 w 585256"/>
              <a:gd name="connsiteY18" fmla="*/ 63500 h 485775"/>
              <a:gd name="connsiteX19" fmla="*/ 585256 w 585256"/>
              <a:gd name="connsiteY19" fmla="*/ 66675 h 485775"/>
              <a:gd name="connsiteX20" fmla="*/ 572556 w 585256"/>
              <a:gd name="connsiteY20" fmla="*/ 95250 h 485775"/>
              <a:gd name="connsiteX21" fmla="*/ 569381 w 585256"/>
              <a:gd name="connsiteY21" fmla="*/ 104775 h 485775"/>
              <a:gd name="connsiteX22" fmla="*/ 559856 w 585256"/>
              <a:gd name="connsiteY22" fmla="*/ 123825 h 485775"/>
              <a:gd name="connsiteX23" fmla="*/ 556681 w 585256"/>
              <a:gd name="connsiteY23" fmla="*/ 174625 h 485775"/>
              <a:gd name="connsiteX24" fmla="*/ 540806 w 585256"/>
              <a:gd name="connsiteY24" fmla="*/ 203200 h 485775"/>
              <a:gd name="connsiteX25" fmla="*/ 528106 w 585256"/>
              <a:gd name="connsiteY25" fmla="*/ 222250 h 485775"/>
              <a:gd name="connsiteX26" fmla="*/ 521756 w 585256"/>
              <a:gd name="connsiteY26" fmla="*/ 231775 h 485775"/>
              <a:gd name="connsiteX27" fmla="*/ 502706 w 585256"/>
              <a:gd name="connsiteY27" fmla="*/ 247650 h 485775"/>
              <a:gd name="connsiteX28" fmla="*/ 496356 w 585256"/>
              <a:gd name="connsiteY28" fmla="*/ 257175 h 485775"/>
              <a:gd name="connsiteX29" fmla="*/ 486831 w 585256"/>
              <a:gd name="connsiteY29" fmla="*/ 266700 h 485775"/>
              <a:gd name="connsiteX30" fmla="*/ 474131 w 585256"/>
              <a:gd name="connsiteY30" fmla="*/ 282575 h 485775"/>
              <a:gd name="connsiteX31" fmla="*/ 461431 w 585256"/>
              <a:gd name="connsiteY31" fmla="*/ 301625 h 485775"/>
              <a:gd name="connsiteX32" fmla="*/ 455081 w 585256"/>
              <a:gd name="connsiteY32" fmla="*/ 311150 h 485775"/>
              <a:gd name="connsiteX33" fmla="*/ 439206 w 585256"/>
              <a:gd name="connsiteY33" fmla="*/ 339725 h 485775"/>
              <a:gd name="connsiteX34" fmla="*/ 432856 w 585256"/>
              <a:gd name="connsiteY34" fmla="*/ 349250 h 485775"/>
              <a:gd name="connsiteX35" fmla="*/ 413806 w 585256"/>
              <a:gd name="connsiteY35" fmla="*/ 352425 h 485775"/>
              <a:gd name="connsiteX36" fmla="*/ 404281 w 585256"/>
              <a:gd name="connsiteY36" fmla="*/ 355600 h 485775"/>
              <a:gd name="connsiteX37" fmla="*/ 382056 w 585256"/>
              <a:gd name="connsiteY37" fmla="*/ 358775 h 485775"/>
              <a:gd name="connsiteX38" fmla="*/ 372531 w 585256"/>
              <a:gd name="connsiteY38" fmla="*/ 381000 h 485775"/>
              <a:gd name="connsiteX39" fmla="*/ 369356 w 585256"/>
              <a:gd name="connsiteY39" fmla="*/ 409575 h 485775"/>
              <a:gd name="connsiteX40" fmla="*/ 353481 w 585256"/>
              <a:gd name="connsiteY40" fmla="*/ 438150 h 485775"/>
              <a:gd name="connsiteX41" fmla="*/ 340781 w 585256"/>
              <a:gd name="connsiteY41" fmla="*/ 454025 h 485775"/>
              <a:gd name="connsiteX42" fmla="*/ 337606 w 585256"/>
              <a:gd name="connsiteY42" fmla="*/ 463550 h 485775"/>
              <a:gd name="connsiteX43" fmla="*/ 328081 w 585256"/>
              <a:gd name="connsiteY43" fmla="*/ 469900 h 485775"/>
              <a:gd name="connsiteX44" fmla="*/ 305856 w 585256"/>
              <a:gd name="connsiteY44" fmla="*/ 485775 h 485775"/>
              <a:gd name="connsiteX45" fmla="*/ 267756 w 585256"/>
              <a:gd name="connsiteY45" fmla="*/ 476250 h 485775"/>
              <a:gd name="connsiteX46" fmla="*/ 261406 w 585256"/>
              <a:gd name="connsiteY46" fmla="*/ 466725 h 485775"/>
              <a:gd name="connsiteX47" fmla="*/ 251881 w 585256"/>
              <a:gd name="connsiteY47" fmla="*/ 460375 h 485775"/>
              <a:gd name="connsiteX48" fmla="*/ 236006 w 585256"/>
              <a:gd name="connsiteY48" fmla="*/ 444500 h 485775"/>
              <a:gd name="connsiteX49" fmla="*/ 216956 w 585256"/>
              <a:gd name="connsiteY49" fmla="*/ 425450 h 485775"/>
              <a:gd name="connsiteX50" fmla="*/ 210606 w 585256"/>
              <a:gd name="connsiteY50" fmla="*/ 415925 h 485775"/>
              <a:gd name="connsiteX51" fmla="*/ 201081 w 585256"/>
              <a:gd name="connsiteY51" fmla="*/ 409575 h 485775"/>
              <a:gd name="connsiteX52" fmla="*/ 194731 w 585256"/>
              <a:gd name="connsiteY52" fmla="*/ 400050 h 485775"/>
              <a:gd name="connsiteX53" fmla="*/ 185206 w 585256"/>
              <a:gd name="connsiteY53" fmla="*/ 393700 h 485775"/>
              <a:gd name="connsiteX54" fmla="*/ 172506 w 585256"/>
              <a:gd name="connsiteY54" fmla="*/ 374650 h 485775"/>
              <a:gd name="connsiteX55" fmla="*/ 166156 w 585256"/>
              <a:gd name="connsiteY55" fmla="*/ 365125 h 485775"/>
              <a:gd name="connsiteX56" fmla="*/ 156631 w 585256"/>
              <a:gd name="connsiteY56" fmla="*/ 355600 h 485775"/>
              <a:gd name="connsiteX57" fmla="*/ 150281 w 585256"/>
              <a:gd name="connsiteY57" fmla="*/ 346075 h 485775"/>
              <a:gd name="connsiteX58" fmla="*/ 140756 w 585256"/>
              <a:gd name="connsiteY58" fmla="*/ 339725 h 485775"/>
              <a:gd name="connsiteX59" fmla="*/ 118531 w 585256"/>
              <a:gd name="connsiteY59" fmla="*/ 314325 h 485775"/>
              <a:gd name="connsiteX60" fmla="*/ 86781 w 585256"/>
              <a:gd name="connsiteY60" fmla="*/ 266700 h 485775"/>
              <a:gd name="connsiteX61" fmla="*/ 74081 w 585256"/>
              <a:gd name="connsiteY61" fmla="*/ 247650 h 485775"/>
              <a:gd name="connsiteX62" fmla="*/ 67731 w 585256"/>
              <a:gd name="connsiteY62" fmla="*/ 238125 h 485775"/>
              <a:gd name="connsiteX63" fmla="*/ 58206 w 585256"/>
              <a:gd name="connsiteY63" fmla="*/ 231775 h 485775"/>
              <a:gd name="connsiteX64" fmla="*/ 55031 w 585256"/>
              <a:gd name="connsiteY64" fmla="*/ 219075 h 485775"/>
              <a:gd name="connsiteX65" fmla="*/ 48681 w 585256"/>
              <a:gd name="connsiteY65" fmla="*/ 200025 h 485775"/>
              <a:gd name="connsiteX66" fmla="*/ 39156 w 585256"/>
              <a:gd name="connsiteY66" fmla="*/ 171450 h 485775"/>
              <a:gd name="connsiteX67" fmla="*/ 32806 w 585256"/>
              <a:gd name="connsiteY67" fmla="*/ 152400 h 485775"/>
              <a:gd name="connsiteX68" fmla="*/ 29631 w 585256"/>
              <a:gd name="connsiteY68" fmla="*/ 142875 h 485775"/>
              <a:gd name="connsiteX69" fmla="*/ 16931 w 585256"/>
              <a:gd name="connsiteY69" fmla="*/ 123825 h 485775"/>
              <a:gd name="connsiteX70" fmla="*/ 10581 w 585256"/>
              <a:gd name="connsiteY70" fmla="*/ 104775 h 485775"/>
              <a:gd name="connsiteX71" fmla="*/ 4231 w 585256"/>
              <a:gd name="connsiteY71" fmla="*/ 95250 h 485775"/>
              <a:gd name="connsiteX72" fmla="*/ 1056 w 585256"/>
              <a:gd name="connsiteY72" fmla="*/ 6985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85256" h="485775">
                <a:moveTo>
                  <a:pt x="1056" y="69850"/>
                </a:moveTo>
                <a:cubicBezTo>
                  <a:pt x="4231" y="64558"/>
                  <a:pt x="15901" y="65714"/>
                  <a:pt x="23281" y="63500"/>
                </a:cubicBezTo>
                <a:cubicBezTo>
                  <a:pt x="26487" y="62538"/>
                  <a:pt x="30193" y="62416"/>
                  <a:pt x="32806" y="60325"/>
                </a:cubicBezTo>
                <a:cubicBezTo>
                  <a:pt x="45447" y="50212"/>
                  <a:pt x="31865" y="41393"/>
                  <a:pt x="58206" y="38100"/>
                </a:cubicBezTo>
                <a:cubicBezTo>
                  <a:pt x="100441" y="32821"/>
                  <a:pt x="75090" y="35457"/>
                  <a:pt x="134406" y="31750"/>
                </a:cubicBezTo>
                <a:cubicBezTo>
                  <a:pt x="143470" y="29937"/>
                  <a:pt x="154013" y="28090"/>
                  <a:pt x="162981" y="25400"/>
                </a:cubicBezTo>
                <a:cubicBezTo>
                  <a:pt x="169392" y="23477"/>
                  <a:pt x="175681" y="21167"/>
                  <a:pt x="182031" y="19050"/>
                </a:cubicBezTo>
                <a:cubicBezTo>
                  <a:pt x="185206" y="17992"/>
                  <a:pt x="188771" y="17731"/>
                  <a:pt x="191556" y="15875"/>
                </a:cubicBezTo>
                <a:cubicBezTo>
                  <a:pt x="194731" y="13758"/>
                  <a:pt x="197668" y="11232"/>
                  <a:pt x="201081" y="9525"/>
                </a:cubicBezTo>
                <a:cubicBezTo>
                  <a:pt x="204074" y="8028"/>
                  <a:pt x="207472" y="7525"/>
                  <a:pt x="210606" y="6350"/>
                </a:cubicBezTo>
                <a:cubicBezTo>
                  <a:pt x="215942" y="4349"/>
                  <a:pt x="221189" y="2117"/>
                  <a:pt x="226481" y="0"/>
                </a:cubicBezTo>
                <a:cubicBezTo>
                  <a:pt x="289254" y="8968"/>
                  <a:pt x="222096" y="228"/>
                  <a:pt x="359831" y="6350"/>
                </a:cubicBezTo>
                <a:cubicBezTo>
                  <a:pt x="370457" y="6822"/>
                  <a:pt x="380998" y="8467"/>
                  <a:pt x="391581" y="9525"/>
                </a:cubicBezTo>
                <a:cubicBezTo>
                  <a:pt x="395814" y="10583"/>
                  <a:pt x="400085" y="11501"/>
                  <a:pt x="404281" y="12700"/>
                </a:cubicBezTo>
                <a:cubicBezTo>
                  <a:pt x="407499" y="13619"/>
                  <a:pt x="410524" y="15219"/>
                  <a:pt x="413806" y="15875"/>
                </a:cubicBezTo>
                <a:cubicBezTo>
                  <a:pt x="421144" y="17343"/>
                  <a:pt x="428623" y="17992"/>
                  <a:pt x="436031" y="19050"/>
                </a:cubicBezTo>
                <a:lnTo>
                  <a:pt x="531281" y="50800"/>
                </a:lnTo>
                <a:cubicBezTo>
                  <a:pt x="560182" y="60434"/>
                  <a:pt x="514536" y="45656"/>
                  <a:pt x="556681" y="57150"/>
                </a:cubicBezTo>
                <a:cubicBezTo>
                  <a:pt x="563139" y="58911"/>
                  <a:pt x="569381" y="61383"/>
                  <a:pt x="575731" y="63500"/>
                </a:cubicBezTo>
                <a:lnTo>
                  <a:pt x="585256" y="66675"/>
                </a:lnTo>
                <a:cubicBezTo>
                  <a:pt x="575193" y="81769"/>
                  <a:pt x="580113" y="72580"/>
                  <a:pt x="572556" y="95250"/>
                </a:cubicBezTo>
                <a:cubicBezTo>
                  <a:pt x="571498" y="98425"/>
                  <a:pt x="571237" y="101990"/>
                  <a:pt x="569381" y="104775"/>
                </a:cubicBezTo>
                <a:cubicBezTo>
                  <a:pt x="561175" y="117085"/>
                  <a:pt x="564238" y="110680"/>
                  <a:pt x="559856" y="123825"/>
                </a:cubicBezTo>
                <a:cubicBezTo>
                  <a:pt x="558798" y="140758"/>
                  <a:pt x="558973" y="157814"/>
                  <a:pt x="556681" y="174625"/>
                </a:cubicBezTo>
                <a:cubicBezTo>
                  <a:pt x="553474" y="198140"/>
                  <a:pt x="552003" y="188804"/>
                  <a:pt x="540806" y="203200"/>
                </a:cubicBezTo>
                <a:cubicBezTo>
                  <a:pt x="536121" y="209224"/>
                  <a:pt x="532339" y="215900"/>
                  <a:pt x="528106" y="222250"/>
                </a:cubicBezTo>
                <a:cubicBezTo>
                  <a:pt x="525989" y="225425"/>
                  <a:pt x="524454" y="229077"/>
                  <a:pt x="521756" y="231775"/>
                </a:cubicBezTo>
                <a:cubicBezTo>
                  <a:pt x="509533" y="243998"/>
                  <a:pt x="515967" y="238809"/>
                  <a:pt x="502706" y="247650"/>
                </a:cubicBezTo>
                <a:cubicBezTo>
                  <a:pt x="500589" y="250825"/>
                  <a:pt x="498799" y="254244"/>
                  <a:pt x="496356" y="257175"/>
                </a:cubicBezTo>
                <a:cubicBezTo>
                  <a:pt x="493481" y="260624"/>
                  <a:pt x="489322" y="262964"/>
                  <a:pt x="486831" y="266700"/>
                </a:cubicBezTo>
                <a:cubicBezTo>
                  <a:pt x="474562" y="285103"/>
                  <a:pt x="495433" y="268373"/>
                  <a:pt x="474131" y="282575"/>
                </a:cubicBezTo>
                <a:lnTo>
                  <a:pt x="461431" y="301625"/>
                </a:lnTo>
                <a:cubicBezTo>
                  <a:pt x="459314" y="304800"/>
                  <a:pt x="456288" y="307530"/>
                  <a:pt x="455081" y="311150"/>
                </a:cubicBezTo>
                <a:cubicBezTo>
                  <a:pt x="449493" y="327915"/>
                  <a:pt x="453762" y="317890"/>
                  <a:pt x="439206" y="339725"/>
                </a:cubicBezTo>
                <a:cubicBezTo>
                  <a:pt x="437089" y="342900"/>
                  <a:pt x="436620" y="348623"/>
                  <a:pt x="432856" y="349250"/>
                </a:cubicBezTo>
                <a:cubicBezTo>
                  <a:pt x="426506" y="350308"/>
                  <a:pt x="420090" y="351028"/>
                  <a:pt x="413806" y="352425"/>
                </a:cubicBezTo>
                <a:cubicBezTo>
                  <a:pt x="410539" y="353151"/>
                  <a:pt x="407563" y="354944"/>
                  <a:pt x="404281" y="355600"/>
                </a:cubicBezTo>
                <a:cubicBezTo>
                  <a:pt x="396943" y="357068"/>
                  <a:pt x="389464" y="357717"/>
                  <a:pt x="382056" y="358775"/>
                </a:cubicBezTo>
                <a:cubicBezTo>
                  <a:pt x="379164" y="364558"/>
                  <a:pt x="373699" y="373992"/>
                  <a:pt x="372531" y="381000"/>
                </a:cubicBezTo>
                <a:cubicBezTo>
                  <a:pt x="370955" y="390453"/>
                  <a:pt x="370932" y="400122"/>
                  <a:pt x="369356" y="409575"/>
                </a:cubicBezTo>
                <a:cubicBezTo>
                  <a:pt x="366164" y="428725"/>
                  <a:pt x="362572" y="410876"/>
                  <a:pt x="353481" y="438150"/>
                </a:cubicBezTo>
                <a:cubicBezTo>
                  <a:pt x="349099" y="451295"/>
                  <a:pt x="353091" y="445819"/>
                  <a:pt x="340781" y="454025"/>
                </a:cubicBezTo>
                <a:cubicBezTo>
                  <a:pt x="339723" y="457200"/>
                  <a:pt x="339697" y="460937"/>
                  <a:pt x="337606" y="463550"/>
                </a:cubicBezTo>
                <a:cubicBezTo>
                  <a:pt x="335222" y="466530"/>
                  <a:pt x="331186" y="467682"/>
                  <a:pt x="328081" y="469900"/>
                </a:cubicBezTo>
                <a:cubicBezTo>
                  <a:pt x="300514" y="489591"/>
                  <a:pt x="328304" y="470810"/>
                  <a:pt x="305856" y="485775"/>
                </a:cubicBezTo>
                <a:cubicBezTo>
                  <a:pt x="293156" y="482600"/>
                  <a:pt x="275018" y="487142"/>
                  <a:pt x="267756" y="476250"/>
                </a:cubicBezTo>
                <a:cubicBezTo>
                  <a:pt x="265639" y="473075"/>
                  <a:pt x="264104" y="469423"/>
                  <a:pt x="261406" y="466725"/>
                </a:cubicBezTo>
                <a:cubicBezTo>
                  <a:pt x="258708" y="464027"/>
                  <a:pt x="255056" y="462492"/>
                  <a:pt x="251881" y="460375"/>
                </a:cubicBezTo>
                <a:cubicBezTo>
                  <a:pt x="238796" y="440748"/>
                  <a:pt x="253324" y="459894"/>
                  <a:pt x="236006" y="444500"/>
                </a:cubicBezTo>
                <a:cubicBezTo>
                  <a:pt x="229294" y="438534"/>
                  <a:pt x="221937" y="432922"/>
                  <a:pt x="216956" y="425450"/>
                </a:cubicBezTo>
                <a:cubicBezTo>
                  <a:pt x="214839" y="422275"/>
                  <a:pt x="213304" y="418623"/>
                  <a:pt x="210606" y="415925"/>
                </a:cubicBezTo>
                <a:cubicBezTo>
                  <a:pt x="207908" y="413227"/>
                  <a:pt x="204256" y="411692"/>
                  <a:pt x="201081" y="409575"/>
                </a:cubicBezTo>
                <a:cubicBezTo>
                  <a:pt x="198964" y="406400"/>
                  <a:pt x="197429" y="402748"/>
                  <a:pt x="194731" y="400050"/>
                </a:cubicBezTo>
                <a:cubicBezTo>
                  <a:pt x="192033" y="397352"/>
                  <a:pt x="187719" y="396572"/>
                  <a:pt x="185206" y="393700"/>
                </a:cubicBezTo>
                <a:cubicBezTo>
                  <a:pt x="180180" y="387957"/>
                  <a:pt x="176739" y="381000"/>
                  <a:pt x="172506" y="374650"/>
                </a:cubicBezTo>
                <a:cubicBezTo>
                  <a:pt x="170389" y="371475"/>
                  <a:pt x="168854" y="367823"/>
                  <a:pt x="166156" y="365125"/>
                </a:cubicBezTo>
                <a:cubicBezTo>
                  <a:pt x="162981" y="361950"/>
                  <a:pt x="159506" y="359049"/>
                  <a:pt x="156631" y="355600"/>
                </a:cubicBezTo>
                <a:cubicBezTo>
                  <a:pt x="154188" y="352669"/>
                  <a:pt x="152979" y="348773"/>
                  <a:pt x="150281" y="346075"/>
                </a:cubicBezTo>
                <a:cubicBezTo>
                  <a:pt x="147583" y="343377"/>
                  <a:pt x="143931" y="341842"/>
                  <a:pt x="140756" y="339725"/>
                </a:cubicBezTo>
                <a:cubicBezTo>
                  <a:pt x="125939" y="317500"/>
                  <a:pt x="134406" y="324908"/>
                  <a:pt x="118531" y="314325"/>
                </a:cubicBezTo>
                <a:lnTo>
                  <a:pt x="86781" y="266700"/>
                </a:lnTo>
                <a:lnTo>
                  <a:pt x="74081" y="247650"/>
                </a:lnTo>
                <a:cubicBezTo>
                  <a:pt x="71964" y="244475"/>
                  <a:pt x="70906" y="240242"/>
                  <a:pt x="67731" y="238125"/>
                </a:cubicBezTo>
                <a:lnTo>
                  <a:pt x="58206" y="231775"/>
                </a:lnTo>
                <a:cubicBezTo>
                  <a:pt x="57148" y="227542"/>
                  <a:pt x="56285" y="223255"/>
                  <a:pt x="55031" y="219075"/>
                </a:cubicBezTo>
                <a:cubicBezTo>
                  <a:pt x="53108" y="212664"/>
                  <a:pt x="50798" y="206375"/>
                  <a:pt x="48681" y="200025"/>
                </a:cubicBezTo>
                <a:lnTo>
                  <a:pt x="39156" y="171450"/>
                </a:lnTo>
                <a:lnTo>
                  <a:pt x="32806" y="152400"/>
                </a:lnTo>
                <a:cubicBezTo>
                  <a:pt x="31748" y="149225"/>
                  <a:pt x="31487" y="145660"/>
                  <a:pt x="29631" y="142875"/>
                </a:cubicBezTo>
                <a:cubicBezTo>
                  <a:pt x="25398" y="136525"/>
                  <a:pt x="19344" y="131065"/>
                  <a:pt x="16931" y="123825"/>
                </a:cubicBezTo>
                <a:cubicBezTo>
                  <a:pt x="14814" y="117475"/>
                  <a:pt x="14294" y="110344"/>
                  <a:pt x="10581" y="104775"/>
                </a:cubicBezTo>
                <a:cubicBezTo>
                  <a:pt x="8464" y="101600"/>
                  <a:pt x="5938" y="98663"/>
                  <a:pt x="4231" y="95250"/>
                </a:cubicBezTo>
                <a:cubicBezTo>
                  <a:pt x="2734" y="92257"/>
                  <a:pt x="-2119" y="75142"/>
                  <a:pt x="1056" y="6985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58172" y="365126"/>
            <a:ext cx="11353800" cy="822716"/>
          </a:xfrm>
        </p:spPr>
        <p:txBody>
          <a:bodyPr>
            <a:normAutofit/>
          </a:bodyPr>
          <a:lstStyle/>
          <a:p>
            <a:r>
              <a:rPr lang="ja-JP" altLang="en-US" dirty="0"/>
              <a:t>自殺</a:t>
            </a:r>
            <a:r>
              <a:rPr lang="ja-JP" altLang="en-US" dirty="0" smtClean="0"/>
              <a:t>の対人関係理論</a:t>
            </a:r>
            <a:r>
              <a:rPr lang="ja-JP" altLang="en-US" sz="3600" dirty="0" smtClean="0"/>
              <a:t>（</a:t>
            </a:r>
            <a:r>
              <a:rPr lang="en-US" altLang="ja-JP" sz="3600" dirty="0" err="1" smtClean="0"/>
              <a:t>Joiner,T.E</a:t>
            </a:r>
            <a:r>
              <a:rPr lang="en-US" altLang="ja-JP" sz="3600" dirty="0" smtClean="0"/>
              <a:t> et al., 2009</a:t>
            </a:r>
            <a:r>
              <a:rPr lang="ja-JP" altLang="en-US" sz="3600" dirty="0" smtClean="0"/>
              <a:t>）</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10</a:t>
            </a:fld>
            <a:endParaRPr lang="ja-JP" altLang="en-US"/>
          </a:p>
        </p:txBody>
      </p:sp>
      <p:sp>
        <p:nvSpPr>
          <p:cNvPr id="7" name="円/楕円 6"/>
          <p:cNvSpPr/>
          <p:nvPr/>
        </p:nvSpPr>
        <p:spPr>
          <a:xfrm>
            <a:off x="5555772" y="1210236"/>
            <a:ext cx="3523130" cy="3523130"/>
          </a:xfrm>
          <a:prstGeom prst="ellipse">
            <a:avLst/>
          </a:prstGeom>
          <a:noFill/>
          <a:ln w="762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 name="円/楕円 7"/>
          <p:cNvSpPr/>
          <p:nvPr/>
        </p:nvSpPr>
        <p:spPr>
          <a:xfrm>
            <a:off x="5286831" y="3734223"/>
            <a:ext cx="1622610" cy="1622610"/>
          </a:xfrm>
          <a:prstGeom prst="ellipse">
            <a:avLst/>
          </a:prstGeom>
          <a:noFill/>
          <a:ln w="76200">
            <a:solidFill>
              <a:srgbClr val="CC00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 name="テキスト ボックス 9"/>
          <p:cNvSpPr txBox="1"/>
          <p:nvPr/>
        </p:nvSpPr>
        <p:spPr>
          <a:xfrm>
            <a:off x="6931857" y="2393576"/>
            <a:ext cx="2034990" cy="461665"/>
          </a:xfrm>
          <a:prstGeom prst="rect">
            <a:avLst/>
          </a:prstGeom>
          <a:noFill/>
        </p:spPr>
        <p:txBody>
          <a:bodyPr wrap="square" rtlCol="0">
            <a:spAutoFit/>
          </a:bodyPr>
          <a:lstStyle/>
          <a:p>
            <a:r>
              <a:rPr kumimoji="1" lang="ja-JP" altLang="en-US" sz="2400" b="1" dirty="0" smtClean="0">
                <a:solidFill>
                  <a:schemeClr val="accent6">
                    <a:lumMod val="75000"/>
                  </a:schemeClr>
                </a:solidFill>
                <a:effectLst/>
              </a:rPr>
              <a:t>負担感の知覚</a:t>
            </a:r>
            <a:endParaRPr kumimoji="1" lang="ja-JP" altLang="en-US" sz="2400" b="1" dirty="0">
              <a:solidFill>
                <a:schemeClr val="accent6">
                  <a:lumMod val="75000"/>
                </a:schemeClr>
              </a:solidFill>
              <a:effectLst/>
            </a:endParaRPr>
          </a:p>
        </p:txBody>
      </p:sp>
      <p:sp>
        <p:nvSpPr>
          <p:cNvPr id="11" name="テキスト ボックス 10"/>
          <p:cNvSpPr txBox="1"/>
          <p:nvPr/>
        </p:nvSpPr>
        <p:spPr>
          <a:xfrm>
            <a:off x="5080641" y="5379228"/>
            <a:ext cx="2034990" cy="461665"/>
          </a:xfrm>
          <a:prstGeom prst="rect">
            <a:avLst/>
          </a:prstGeom>
          <a:noFill/>
        </p:spPr>
        <p:txBody>
          <a:bodyPr wrap="square" rtlCol="0">
            <a:spAutoFit/>
          </a:bodyPr>
          <a:lstStyle/>
          <a:p>
            <a:pPr algn="ctr"/>
            <a:r>
              <a:rPr lang="ja-JP" altLang="en-US" sz="2400" b="1" dirty="0" smtClean="0">
                <a:solidFill>
                  <a:srgbClr val="CC0066"/>
                </a:solidFill>
              </a:rPr>
              <a:t>自殺潜在能力</a:t>
            </a:r>
            <a:endParaRPr kumimoji="1" lang="ja-JP" altLang="en-US" sz="2400" b="1" dirty="0">
              <a:solidFill>
                <a:srgbClr val="CC0066"/>
              </a:solidFill>
            </a:endParaRPr>
          </a:p>
        </p:txBody>
      </p:sp>
      <p:sp>
        <p:nvSpPr>
          <p:cNvPr id="6" name="円/楕円 5"/>
          <p:cNvSpPr/>
          <p:nvPr/>
        </p:nvSpPr>
        <p:spPr>
          <a:xfrm>
            <a:off x="3077031" y="1210236"/>
            <a:ext cx="3523130" cy="3523130"/>
          </a:xfrm>
          <a:prstGeom prst="ellipse">
            <a:avLst/>
          </a:prstGeom>
          <a:noFill/>
          <a:ln w="762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3211502" y="2393577"/>
            <a:ext cx="2034990" cy="461665"/>
          </a:xfrm>
          <a:prstGeom prst="rect">
            <a:avLst/>
          </a:prstGeom>
          <a:noFill/>
        </p:spPr>
        <p:txBody>
          <a:bodyPr wrap="square" rtlCol="0">
            <a:spAutoFit/>
          </a:bodyPr>
          <a:lstStyle/>
          <a:p>
            <a:r>
              <a:rPr kumimoji="1" lang="ja-JP" altLang="en-US" sz="2400" b="1" dirty="0" smtClean="0">
                <a:solidFill>
                  <a:schemeClr val="accent4"/>
                </a:solidFill>
                <a:effectLst/>
              </a:rPr>
              <a:t>所属感の減弱</a:t>
            </a:r>
            <a:endParaRPr kumimoji="1" lang="ja-JP" altLang="en-US" sz="2400" b="1" dirty="0">
              <a:solidFill>
                <a:schemeClr val="accent4"/>
              </a:solidFill>
              <a:effectLst/>
            </a:endParaRPr>
          </a:p>
        </p:txBody>
      </p:sp>
      <p:sp>
        <p:nvSpPr>
          <p:cNvPr id="14" name="正方形/長方形 13"/>
          <p:cNvSpPr/>
          <p:nvPr/>
        </p:nvSpPr>
        <p:spPr>
          <a:xfrm>
            <a:off x="196792" y="1948192"/>
            <a:ext cx="3011066" cy="2523922"/>
          </a:xfrm>
          <a:prstGeom prst="rect">
            <a:avLst/>
          </a:prstGeom>
          <a:solidFill>
            <a:schemeClr val="accent4">
              <a:lumMod val="60000"/>
              <a:lumOff val="4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u="sng" dirty="0">
                <a:solidFill>
                  <a:schemeClr val="tx1"/>
                </a:solidFill>
                <a:latin typeface="+mj-ea"/>
                <a:ea typeface="+mj-ea"/>
              </a:rPr>
              <a:t>所属感</a:t>
            </a:r>
            <a:r>
              <a:rPr lang="ja-JP" altLang="en-US" u="sng" dirty="0" smtClean="0">
                <a:solidFill>
                  <a:schemeClr val="tx1"/>
                </a:solidFill>
                <a:latin typeface="+mj-ea"/>
                <a:ea typeface="+mj-ea"/>
              </a:rPr>
              <a:t>の減退</a:t>
            </a:r>
            <a:endParaRPr lang="en-US" altLang="ja-JP" u="sng" dirty="0" smtClean="0">
              <a:solidFill>
                <a:schemeClr val="tx1"/>
              </a:solidFill>
              <a:latin typeface="+mj-ea"/>
              <a:ea typeface="+mj-ea"/>
            </a:endParaRPr>
          </a:p>
          <a:p>
            <a:pPr algn="ctr"/>
            <a:endParaRPr lang="en-US" altLang="ja-JP" dirty="0" smtClean="0">
              <a:solidFill>
                <a:schemeClr val="tx1"/>
              </a:solidFill>
              <a:latin typeface="+mj-ea"/>
              <a:ea typeface="+mj-ea"/>
            </a:endParaRPr>
          </a:p>
          <a:p>
            <a:pPr marL="174625" indent="-174625">
              <a:buFont typeface="Arial" panose="020B0604020202020204" pitchFamily="34" charset="0"/>
              <a:buChar char="•"/>
            </a:pPr>
            <a:r>
              <a:rPr kumimoji="1" lang="ja-JP" altLang="en-US" sz="1600" dirty="0" smtClean="0">
                <a:solidFill>
                  <a:schemeClr val="tx1"/>
                </a:solidFill>
              </a:rPr>
              <a:t>孤立</a:t>
            </a:r>
            <a:endParaRPr kumimoji="1" lang="en-US" altLang="ja-JP" sz="1600" dirty="0" smtClean="0">
              <a:solidFill>
                <a:schemeClr val="tx1"/>
              </a:solidFill>
            </a:endParaRPr>
          </a:p>
          <a:p>
            <a:pPr marL="174625" indent="-174625">
              <a:buFont typeface="Arial" panose="020B0604020202020204" pitchFamily="34" charset="0"/>
              <a:buChar char="•"/>
            </a:pPr>
            <a:r>
              <a:rPr lang="ja-JP" altLang="en-US" sz="1600" dirty="0">
                <a:solidFill>
                  <a:schemeClr val="tx1"/>
                </a:solidFill>
              </a:rPr>
              <a:t>重要</a:t>
            </a:r>
            <a:r>
              <a:rPr lang="ja-JP" altLang="en-US" sz="1600" dirty="0" smtClean="0">
                <a:solidFill>
                  <a:schemeClr val="tx1"/>
                </a:solidFill>
              </a:rPr>
              <a:t>な他者との関係の破綻</a:t>
            </a:r>
            <a:endParaRPr kumimoji="1" lang="en-US" altLang="ja-JP" sz="1600" dirty="0" smtClean="0">
              <a:solidFill>
                <a:schemeClr val="tx1"/>
              </a:solidFill>
            </a:endParaRPr>
          </a:p>
          <a:p>
            <a:pPr marL="174625" indent="-174625">
              <a:buFont typeface="Arial" panose="020B0604020202020204" pitchFamily="34" charset="0"/>
              <a:buChar char="•"/>
            </a:pPr>
            <a:r>
              <a:rPr lang="en-US" altLang="ja-JP" sz="1600" dirty="0">
                <a:solidFill>
                  <a:schemeClr val="tx1"/>
                </a:solidFill>
              </a:rPr>
              <a:t>(</a:t>
            </a:r>
            <a:r>
              <a:rPr lang="ja-JP" altLang="en-US" sz="1600" dirty="0" smtClean="0">
                <a:solidFill>
                  <a:schemeClr val="tx1"/>
                </a:solidFill>
              </a:rPr>
              <a:t>この世での</a:t>
            </a:r>
            <a:r>
              <a:rPr lang="en-US" altLang="ja-JP" sz="1600" dirty="0" smtClean="0">
                <a:solidFill>
                  <a:schemeClr val="tx1"/>
                </a:solidFill>
              </a:rPr>
              <a:t>)</a:t>
            </a:r>
            <a:r>
              <a:rPr lang="ja-JP" altLang="en-US" sz="1600" dirty="0" smtClean="0">
                <a:solidFill>
                  <a:schemeClr val="tx1"/>
                </a:solidFill>
              </a:rPr>
              <a:t>居場所</a:t>
            </a:r>
            <a:r>
              <a:rPr lang="ja-JP" altLang="en-US" sz="1600" dirty="0">
                <a:solidFill>
                  <a:schemeClr val="tx1"/>
                </a:solidFill>
              </a:rPr>
              <a:t>のなさ</a:t>
            </a:r>
            <a:endParaRPr lang="en-US" altLang="ja-JP" sz="1600" dirty="0" smtClean="0">
              <a:solidFill>
                <a:schemeClr val="tx1"/>
              </a:solidFill>
            </a:endParaRPr>
          </a:p>
          <a:p>
            <a:pPr marL="174625" indent="-174625">
              <a:buFont typeface="Arial" panose="020B0604020202020204" pitchFamily="34" charset="0"/>
              <a:buChar char="•"/>
            </a:pPr>
            <a:r>
              <a:rPr kumimoji="1" lang="ja-JP" altLang="en-US" sz="1600" spc="-300" dirty="0" smtClean="0">
                <a:solidFill>
                  <a:schemeClr val="tx1"/>
                </a:solidFill>
              </a:rPr>
              <a:t>自分を必要</a:t>
            </a:r>
            <a:r>
              <a:rPr kumimoji="1" lang="ja-JP" altLang="en-US" sz="1600" spc="-300" dirty="0">
                <a:solidFill>
                  <a:schemeClr val="tx1"/>
                </a:solidFill>
              </a:rPr>
              <a:t>としている人</a:t>
            </a:r>
            <a:r>
              <a:rPr kumimoji="1" lang="ja-JP" altLang="en-US" sz="1600" spc="-300" dirty="0" smtClean="0">
                <a:solidFill>
                  <a:schemeClr val="tx1"/>
                </a:solidFill>
              </a:rPr>
              <a:t>がいない</a:t>
            </a:r>
            <a:endParaRPr kumimoji="1" lang="en-US" altLang="ja-JP" sz="1600" spc="-300" dirty="0" smtClean="0">
              <a:solidFill>
                <a:schemeClr val="tx1"/>
              </a:solidFill>
            </a:endParaRPr>
          </a:p>
          <a:p>
            <a:pPr marL="174625" indent="-174625">
              <a:buFont typeface="Arial" panose="020B0604020202020204" pitchFamily="34" charset="0"/>
              <a:buChar char="•"/>
            </a:pPr>
            <a:r>
              <a:rPr kumimoji="1" lang="ja-JP" altLang="en-US" sz="1600" dirty="0" smtClean="0">
                <a:solidFill>
                  <a:schemeClr val="tx1"/>
                </a:solidFill>
              </a:rPr>
              <a:t>誰もわかってくれない</a:t>
            </a:r>
            <a:endParaRPr kumimoji="1" lang="ja-JP" altLang="en-US" sz="1600" dirty="0">
              <a:solidFill>
                <a:schemeClr val="tx1"/>
              </a:solidFill>
            </a:endParaRPr>
          </a:p>
        </p:txBody>
      </p:sp>
      <p:sp>
        <p:nvSpPr>
          <p:cNvPr id="19" name="正方形/長方形 18"/>
          <p:cNvSpPr/>
          <p:nvPr/>
        </p:nvSpPr>
        <p:spPr>
          <a:xfrm>
            <a:off x="1349829" y="4919208"/>
            <a:ext cx="3772496" cy="1728000"/>
          </a:xfrm>
          <a:prstGeom prst="rect">
            <a:avLst/>
          </a:prstGeom>
          <a:solidFill>
            <a:srgbClr val="FFCCFF"/>
          </a:solidFill>
          <a:ln w="571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u="sng" dirty="0" smtClean="0">
                <a:solidFill>
                  <a:schemeClr val="tx1"/>
                </a:solidFill>
                <a:latin typeface="+mj-ea"/>
                <a:ea typeface="+mj-ea"/>
              </a:rPr>
              <a:t>自殺潜在能力</a:t>
            </a:r>
            <a:endParaRPr kumimoji="1" lang="en-US" altLang="ja-JP" b="1" u="sng" dirty="0" smtClean="0">
              <a:solidFill>
                <a:schemeClr val="tx1"/>
              </a:solidFill>
              <a:latin typeface="+mj-ea"/>
              <a:ea typeface="+mj-ea"/>
            </a:endParaRPr>
          </a:p>
          <a:p>
            <a:pPr algn="ctr"/>
            <a:endParaRPr lang="en-US" altLang="ja-JP" dirty="0">
              <a:solidFill>
                <a:schemeClr val="tx1"/>
              </a:solidFill>
            </a:endParaRPr>
          </a:p>
          <a:p>
            <a:pPr marL="174625" indent="-174625">
              <a:buFont typeface="Arial" panose="020B0604020202020204" pitchFamily="34" charset="0"/>
              <a:buChar char="•"/>
            </a:pPr>
            <a:r>
              <a:rPr kumimoji="1" lang="ja-JP" altLang="en-US" sz="1600" dirty="0" smtClean="0">
                <a:solidFill>
                  <a:schemeClr val="tx1"/>
                </a:solidFill>
              </a:rPr>
              <a:t>身体的な痛みへの慣れ（疼痛耐性）</a:t>
            </a:r>
            <a:endParaRPr kumimoji="1" lang="en-US" altLang="ja-JP" sz="1600" dirty="0" smtClean="0">
              <a:solidFill>
                <a:schemeClr val="tx1"/>
              </a:solidFill>
            </a:endParaRPr>
          </a:p>
          <a:p>
            <a:pPr marL="174625" indent="-174625">
              <a:buFont typeface="Arial" panose="020B0604020202020204" pitchFamily="34" charset="0"/>
              <a:buChar char="•"/>
            </a:pPr>
            <a:r>
              <a:rPr lang="ja-JP" altLang="en-US" sz="1600" dirty="0" smtClean="0">
                <a:solidFill>
                  <a:schemeClr val="tx1"/>
                </a:solidFill>
              </a:rPr>
              <a:t>衝動性（アルコールや薬物含む）</a:t>
            </a:r>
            <a:endParaRPr lang="en-US" altLang="ja-JP" sz="1600" dirty="0" smtClean="0">
              <a:solidFill>
                <a:schemeClr val="tx1"/>
              </a:solidFill>
            </a:endParaRPr>
          </a:p>
          <a:p>
            <a:pPr marL="174625" indent="-174625">
              <a:buFont typeface="Arial" panose="020B0604020202020204" pitchFamily="34" charset="0"/>
              <a:buChar char="•"/>
            </a:pPr>
            <a:r>
              <a:rPr kumimoji="1" lang="ja-JP" altLang="en-US" sz="1600" dirty="0">
                <a:solidFill>
                  <a:schemeClr val="tx1"/>
                </a:solidFill>
              </a:rPr>
              <a:t>怖がらず</a:t>
            </a:r>
            <a:r>
              <a:rPr kumimoji="1" lang="ja-JP" altLang="en-US" sz="1600" dirty="0" smtClean="0">
                <a:solidFill>
                  <a:schemeClr val="tx1"/>
                </a:solidFill>
              </a:rPr>
              <a:t>に他者の死を凝視する力</a:t>
            </a:r>
            <a:endParaRPr kumimoji="1" lang="ja-JP" altLang="en-US" sz="1600" dirty="0">
              <a:solidFill>
                <a:schemeClr val="tx1"/>
              </a:solidFill>
            </a:endParaRPr>
          </a:p>
        </p:txBody>
      </p:sp>
      <p:sp>
        <p:nvSpPr>
          <p:cNvPr id="20" name="正方形/長方形 19"/>
          <p:cNvSpPr/>
          <p:nvPr/>
        </p:nvSpPr>
        <p:spPr>
          <a:xfrm>
            <a:off x="8988414" y="1948192"/>
            <a:ext cx="3011066" cy="2523922"/>
          </a:xfrm>
          <a:prstGeom prst="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u="sng" dirty="0" smtClean="0">
                <a:solidFill>
                  <a:schemeClr val="tx1"/>
                </a:solidFill>
                <a:latin typeface="+mj-ea"/>
                <a:ea typeface="+mj-ea"/>
              </a:rPr>
              <a:t>負担感の知覚</a:t>
            </a:r>
            <a:endParaRPr lang="en-US" altLang="ja-JP" u="sng" dirty="0" smtClean="0">
              <a:solidFill>
                <a:schemeClr val="tx1"/>
              </a:solidFill>
              <a:latin typeface="+mj-ea"/>
              <a:ea typeface="+mj-ea"/>
            </a:endParaRPr>
          </a:p>
          <a:p>
            <a:pPr algn="ctr"/>
            <a:endParaRPr lang="en-US" altLang="ja-JP" dirty="0" smtClean="0">
              <a:solidFill>
                <a:schemeClr val="tx1"/>
              </a:solidFill>
              <a:latin typeface="+mj-ea"/>
              <a:ea typeface="+mj-ea"/>
            </a:endParaRPr>
          </a:p>
          <a:p>
            <a:pPr marL="174625" indent="-174625">
              <a:buFont typeface="Arial" panose="020B0604020202020204" pitchFamily="34" charset="0"/>
              <a:buChar char="•"/>
            </a:pPr>
            <a:r>
              <a:rPr lang="ja-JP" altLang="en-US" sz="1600" dirty="0" smtClean="0">
                <a:solidFill>
                  <a:schemeClr val="tx1"/>
                </a:solidFill>
              </a:rPr>
              <a:t>自分の存在に対する羞恥</a:t>
            </a:r>
            <a:endParaRPr lang="en-US" altLang="ja-JP" sz="1600" dirty="0" smtClean="0">
              <a:solidFill>
                <a:schemeClr val="tx1"/>
              </a:solidFill>
            </a:endParaRPr>
          </a:p>
          <a:p>
            <a:pPr marL="174625" indent="-174625">
              <a:buFont typeface="Arial" panose="020B0604020202020204" pitchFamily="34" charset="0"/>
              <a:buChar char="•"/>
            </a:pPr>
            <a:r>
              <a:rPr lang="ja-JP" altLang="en-US" sz="1600" dirty="0" smtClean="0">
                <a:solidFill>
                  <a:schemeClr val="tx1"/>
                </a:solidFill>
              </a:rPr>
              <a:t>自分の存在への嫌悪、憎悪</a:t>
            </a:r>
            <a:endParaRPr lang="en-US" altLang="ja-JP" sz="1600" dirty="0" smtClean="0">
              <a:solidFill>
                <a:schemeClr val="tx1"/>
              </a:solidFill>
            </a:endParaRPr>
          </a:p>
          <a:p>
            <a:pPr marL="174625" indent="-174625">
              <a:buFont typeface="Arial" panose="020B0604020202020204" pitchFamily="34" charset="0"/>
              <a:buChar char="•"/>
            </a:pPr>
            <a:r>
              <a:rPr lang="ja-JP" altLang="en-US" sz="1600" spc="-300" dirty="0" smtClean="0">
                <a:solidFill>
                  <a:schemeClr val="tx1"/>
                </a:solidFill>
              </a:rPr>
              <a:t>生きて</a:t>
            </a:r>
            <a:r>
              <a:rPr lang="ja-JP" altLang="en-US" sz="1600" spc="-300" dirty="0">
                <a:solidFill>
                  <a:schemeClr val="tx1"/>
                </a:solidFill>
              </a:rPr>
              <a:t>いること</a:t>
            </a:r>
            <a:r>
              <a:rPr lang="ja-JP" altLang="en-US" sz="1600" spc="-300" dirty="0" smtClean="0">
                <a:solidFill>
                  <a:schemeClr val="tx1"/>
                </a:solidFill>
              </a:rPr>
              <a:t>で迷惑をかけている</a:t>
            </a:r>
            <a:endParaRPr kumimoji="1" lang="en-US" altLang="ja-JP" sz="1600" spc="-300" dirty="0" smtClean="0">
              <a:solidFill>
                <a:schemeClr val="tx1"/>
              </a:solidFill>
            </a:endParaRPr>
          </a:p>
          <a:p>
            <a:pPr marL="174625" indent="-174625">
              <a:buFont typeface="Arial" panose="020B0604020202020204" pitchFamily="34" charset="0"/>
              <a:buChar char="•"/>
            </a:pPr>
            <a:r>
              <a:rPr lang="ja-JP" altLang="en-US" sz="1600" spc="-300" dirty="0" smtClean="0">
                <a:solidFill>
                  <a:schemeClr val="tx1"/>
                </a:solidFill>
              </a:rPr>
              <a:t>いないほうが周囲は幸せになれる</a:t>
            </a:r>
            <a:endParaRPr lang="en-US" altLang="ja-JP" sz="1600" spc="-300" dirty="0" smtClean="0">
              <a:solidFill>
                <a:schemeClr val="tx1"/>
              </a:solidFill>
            </a:endParaRPr>
          </a:p>
          <a:p>
            <a:pPr marL="174625" indent="-174625">
              <a:buFont typeface="Arial" panose="020B0604020202020204" pitchFamily="34" charset="0"/>
              <a:buChar char="•"/>
            </a:pPr>
            <a:r>
              <a:rPr lang="ja-JP" altLang="en-US" sz="1600" spc="-150" dirty="0" smtClean="0">
                <a:solidFill>
                  <a:schemeClr val="tx1"/>
                </a:solidFill>
              </a:rPr>
              <a:t>自分が足手まといになっている</a:t>
            </a:r>
            <a:endParaRPr lang="en-US" altLang="ja-JP" sz="1600" spc="-150" dirty="0" smtClean="0">
              <a:solidFill>
                <a:schemeClr val="tx1"/>
              </a:solidFill>
            </a:endParaRPr>
          </a:p>
        </p:txBody>
      </p:sp>
      <p:cxnSp>
        <p:nvCxnSpPr>
          <p:cNvPr id="22" name="直線コネクタ 21"/>
          <p:cNvCxnSpPr/>
          <p:nvPr/>
        </p:nvCxnSpPr>
        <p:spPr>
          <a:xfrm>
            <a:off x="6226629" y="2855241"/>
            <a:ext cx="2336800" cy="20101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8583399" y="4718679"/>
            <a:ext cx="1556855" cy="461665"/>
          </a:xfrm>
          <a:prstGeom prst="rect">
            <a:avLst/>
          </a:prstGeom>
          <a:noFill/>
        </p:spPr>
        <p:txBody>
          <a:bodyPr wrap="square" rtlCol="0">
            <a:spAutoFit/>
          </a:bodyPr>
          <a:lstStyle/>
          <a:p>
            <a:r>
              <a:rPr kumimoji="1" lang="ja-JP" altLang="en-US" sz="2400" dirty="0" smtClean="0"/>
              <a:t>自殺願望</a:t>
            </a:r>
            <a:endParaRPr kumimoji="1" lang="ja-JP" altLang="en-US" sz="2400" dirty="0"/>
          </a:p>
        </p:txBody>
      </p:sp>
      <p:cxnSp>
        <p:nvCxnSpPr>
          <p:cNvPr id="25" name="直線コネクタ 24"/>
          <p:cNvCxnSpPr/>
          <p:nvPr/>
        </p:nvCxnSpPr>
        <p:spPr>
          <a:xfrm>
            <a:off x="6114579" y="3939319"/>
            <a:ext cx="1938408" cy="16674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7395029" y="5610060"/>
            <a:ext cx="2353756" cy="830997"/>
          </a:xfrm>
          <a:prstGeom prst="rect">
            <a:avLst/>
          </a:prstGeom>
          <a:noFill/>
        </p:spPr>
        <p:txBody>
          <a:bodyPr wrap="square" rtlCol="0">
            <a:spAutoFit/>
          </a:bodyPr>
          <a:lstStyle/>
          <a:p>
            <a:r>
              <a:rPr kumimoji="1" lang="ja-JP" altLang="en-US" sz="2400" dirty="0" smtClean="0">
                <a:solidFill>
                  <a:srgbClr val="FF0000"/>
                </a:solidFill>
              </a:rPr>
              <a:t>致死的・重篤な自殺企図</a:t>
            </a:r>
            <a:endParaRPr kumimoji="1" lang="ja-JP" altLang="en-US" sz="2400" dirty="0">
              <a:solidFill>
                <a:srgbClr val="FF0000"/>
              </a:solidFill>
            </a:endParaRPr>
          </a:p>
        </p:txBody>
      </p:sp>
    </p:spTree>
    <p:extLst>
      <p:ext uri="{BB962C8B-B14F-4D97-AF65-F5344CB8AC3E}">
        <p14:creationId xmlns:p14="http://schemas.microsoft.com/office/powerpoint/2010/main" val="3229555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1019922"/>
          </a:xfrm>
        </p:spPr>
        <p:txBody>
          <a:bodyPr/>
          <a:lstStyle/>
          <a:p>
            <a:r>
              <a:rPr kumimoji="1" lang="ja-JP" altLang="en-US" dirty="0" smtClean="0"/>
              <a:t>事例　Ａの場合　</a:t>
            </a:r>
            <a:r>
              <a:rPr kumimoji="1" lang="en-US" altLang="ja-JP" dirty="0" smtClean="0"/>
              <a:t>episode </a:t>
            </a:r>
            <a:r>
              <a:rPr lang="en-US" altLang="ja-JP" dirty="0" smtClean="0"/>
              <a:t>4</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11</a:t>
            </a:fld>
            <a:endParaRPr lang="ja-JP" altLang="en-US"/>
          </a:p>
        </p:txBody>
      </p:sp>
      <p:sp>
        <p:nvSpPr>
          <p:cNvPr id="4" name="テキスト ボックス 3"/>
          <p:cNvSpPr txBox="1"/>
          <p:nvPr/>
        </p:nvSpPr>
        <p:spPr>
          <a:xfrm>
            <a:off x="972671" y="1385048"/>
            <a:ext cx="9604615" cy="4324261"/>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a:t>
            </a:r>
            <a:r>
              <a:rPr lang="ja-JP" altLang="en-US" sz="2400" dirty="0"/>
              <a:t>病院</a:t>
            </a:r>
            <a:r>
              <a:rPr lang="ja-JP" altLang="en-US" sz="2400" dirty="0" smtClean="0"/>
              <a:t>の診察に同席して初めて父は、Ａが自殺を図ったのだと知った。念のためＡは</a:t>
            </a:r>
            <a:r>
              <a:rPr lang="en-US" altLang="ja-JP" sz="2400" dirty="0" smtClean="0"/>
              <a:t>2</a:t>
            </a:r>
            <a:r>
              <a:rPr lang="ja-JP" altLang="en-US" sz="2400" dirty="0" smtClean="0"/>
              <a:t>日ほど検査入院をすることに決まった。入院準備のため、母が病院に残り、父と弟は帰宅することにした。</a:t>
            </a:r>
            <a:endParaRPr lang="en-US" altLang="ja-JP" sz="2400" dirty="0" smtClean="0"/>
          </a:p>
          <a:p>
            <a:pPr>
              <a:lnSpc>
                <a:spcPts val="3400"/>
              </a:lnSpc>
              <a:spcAft>
                <a:spcPts val="1200"/>
              </a:spcAft>
            </a:pPr>
            <a:r>
              <a:rPr lang="ja-JP" altLang="en-US" sz="2400" dirty="0"/>
              <a:t>　</a:t>
            </a:r>
            <a:r>
              <a:rPr lang="ja-JP" altLang="en-US" sz="2400" dirty="0" smtClean="0"/>
              <a:t>家に帰ると夜</a:t>
            </a:r>
            <a:r>
              <a:rPr lang="en-US" altLang="ja-JP" sz="2400" dirty="0" smtClean="0"/>
              <a:t>9</a:t>
            </a:r>
            <a:r>
              <a:rPr lang="ja-JP" altLang="en-US" sz="2400" dirty="0" smtClean="0"/>
              <a:t>時になろうとしていた。父の携帯の着信履歴に同じ電話番号からのものが３件ほどあり、最初の着信には留守番電話のメッセージも残っていた。Ａの学校の教頭先生からのものだった。父はかけ直し、医師から伝えられた話をそのまま教頭先生に伝えた。</a:t>
            </a:r>
            <a:endParaRPr lang="en-US" altLang="ja-JP" sz="2400" dirty="0" smtClean="0"/>
          </a:p>
          <a:p>
            <a:pPr>
              <a:lnSpc>
                <a:spcPts val="3400"/>
              </a:lnSpc>
              <a:spcAft>
                <a:spcPts val="1200"/>
              </a:spcAft>
            </a:pPr>
            <a:r>
              <a:rPr lang="ja-JP" altLang="en-US" sz="2400" dirty="0"/>
              <a:t>　</a:t>
            </a:r>
            <a:r>
              <a:rPr lang="ja-JP" altLang="en-US" sz="2400" dirty="0" smtClean="0"/>
              <a:t>内心の混乱を装って、冷静に対応できるのは父の特技だ。教頭にも冷静かつ丁寧に対応した。</a:t>
            </a:r>
            <a:endParaRPr lang="en-US" altLang="ja-JP" sz="2400" dirty="0" smtClean="0"/>
          </a:p>
        </p:txBody>
      </p:sp>
    </p:spTree>
    <p:extLst>
      <p:ext uri="{BB962C8B-B14F-4D97-AF65-F5344CB8AC3E}">
        <p14:creationId xmlns:p14="http://schemas.microsoft.com/office/powerpoint/2010/main" val="52083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199" y="365126"/>
            <a:ext cx="11183471" cy="967872"/>
          </a:xfrm>
        </p:spPr>
        <p:txBody>
          <a:bodyPr>
            <a:normAutofit/>
          </a:bodyPr>
          <a:lstStyle/>
          <a:p>
            <a:r>
              <a:rPr kumimoji="1" lang="ja-JP" altLang="en-US" dirty="0" smtClean="0"/>
              <a:t>３人組で考える </a:t>
            </a:r>
            <a:r>
              <a:rPr kumimoji="1" lang="ja-JP" altLang="en-US" sz="3600" dirty="0" smtClean="0"/>
              <a:t>～</a:t>
            </a:r>
            <a:r>
              <a:rPr lang="ja-JP" altLang="en-US" sz="3600" dirty="0" smtClean="0"/>
              <a:t>家族内コミュニケーション</a:t>
            </a:r>
            <a:r>
              <a:rPr kumimoji="1" lang="ja-JP" altLang="en-US" sz="3600" dirty="0" smtClean="0"/>
              <a:t>～</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12</a:t>
            </a:fld>
            <a:endParaRPr lang="ja-JP" altLang="en-US"/>
          </a:p>
        </p:txBody>
      </p:sp>
      <p:sp>
        <p:nvSpPr>
          <p:cNvPr id="6" name="テキスト ボックス 5"/>
          <p:cNvSpPr txBox="1"/>
          <p:nvPr/>
        </p:nvSpPr>
        <p:spPr>
          <a:xfrm>
            <a:off x="995081" y="1410427"/>
            <a:ext cx="10251141" cy="4321110"/>
          </a:xfrm>
          <a:prstGeom prst="rect">
            <a:avLst/>
          </a:prstGeom>
          <a:solidFill>
            <a:schemeClr val="bg1"/>
          </a:solidFill>
          <a:ln>
            <a:noFill/>
          </a:ln>
          <a:effectLst>
            <a:softEdge rad="127000"/>
          </a:effectLst>
        </p:spPr>
        <p:txBody>
          <a:bodyPr wrap="square" lIns="360000" tIns="288000" rIns="360000" bIns="288000" rtlCol="0">
            <a:spAutoFit/>
          </a:bodyPr>
          <a:lstStyle/>
          <a:p>
            <a:pPr indent="268288">
              <a:spcAft>
                <a:spcPts val="3000"/>
              </a:spcAft>
            </a:pPr>
            <a:r>
              <a:rPr lang="ja-JP" altLang="en-US" sz="2800" dirty="0"/>
              <a:t>あなたは、ここまでの「</a:t>
            </a:r>
            <a:r>
              <a:rPr lang="ja-JP" altLang="en-US" sz="2800" dirty="0" smtClean="0"/>
              <a:t>事例　</a:t>
            </a:r>
            <a:r>
              <a:rPr lang="ja-JP" altLang="en-US" sz="2800" dirty="0"/>
              <a:t>Ａ</a:t>
            </a:r>
            <a:r>
              <a:rPr lang="ja-JP" altLang="en-US" sz="2800" dirty="0" smtClean="0"/>
              <a:t>の</a:t>
            </a:r>
            <a:r>
              <a:rPr lang="ja-JP" altLang="en-US" sz="2800" dirty="0"/>
              <a:t>場合」を読んで</a:t>
            </a:r>
            <a:r>
              <a:rPr lang="ja-JP" altLang="en-US" sz="2800" dirty="0" smtClean="0"/>
              <a:t>、　　</a:t>
            </a:r>
            <a:r>
              <a:rPr lang="ja-JP" altLang="en-US" sz="2800" b="1" u="sng" dirty="0"/>
              <a:t>Ａ</a:t>
            </a:r>
            <a:r>
              <a:rPr lang="ja-JP" altLang="en-US" sz="2800" b="1" u="sng" dirty="0" smtClean="0"/>
              <a:t>の</a:t>
            </a:r>
            <a:r>
              <a:rPr lang="ja-JP" altLang="en-US" sz="2800" b="1" u="sng" dirty="0"/>
              <a:t>家族のコミュニケーションに違和感</a:t>
            </a:r>
            <a:r>
              <a:rPr lang="ja-JP" altLang="en-US" sz="2800" dirty="0"/>
              <a:t>を覚えましたか？</a:t>
            </a:r>
          </a:p>
          <a:p>
            <a:pPr indent="268288">
              <a:spcAft>
                <a:spcPts val="3000"/>
              </a:spcAft>
            </a:pPr>
            <a:r>
              <a:rPr lang="ja-JP" altLang="en-US" sz="2800" dirty="0"/>
              <a:t>違和感があったとしたら、どんな違和感がありましたか？</a:t>
            </a:r>
          </a:p>
          <a:p>
            <a:pPr indent="268288">
              <a:spcAft>
                <a:spcPts val="3000"/>
              </a:spcAft>
            </a:pPr>
            <a:r>
              <a:rPr lang="ja-JP" altLang="en-US" sz="2800" dirty="0"/>
              <a:t>違和感を覚えた箇所をできるだけたくさんリストアップしてみてください。</a:t>
            </a:r>
          </a:p>
          <a:p>
            <a:pPr indent="268288">
              <a:spcAft>
                <a:spcPts val="3000"/>
              </a:spcAft>
            </a:pPr>
            <a:r>
              <a:rPr lang="ja-JP" altLang="en-US" sz="2800" dirty="0"/>
              <a:t>３人一組になって、考えましょう。</a:t>
            </a:r>
          </a:p>
        </p:txBody>
      </p:sp>
    </p:spTree>
    <p:extLst>
      <p:ext uri="{BB962C8B-B14F-4D97-AF65-F5344CB8AC3E}">
        <p14:creationId xmlns:p14="http://schemas.microsoft.com/office/powerpoint/2010/main" val="3057756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912347"/>
          </a:xfrm>
        </p:spPr>
        <p:txBody>
          <a:bodyPr/>
          <a:lstStyle/>
          <a:p>
            <a:r>
              <a:rPr lang="ja-JP" altLang="en-US" dirty="0" smtClean="0"/>
              <a:t>家族内コミュニケーション</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13</a:t>
            </a:fld>
            <a:endParaRPr lang="ja-JP" altLang="en-US" dirty="0"/>
          </a:p>
        </p:txBody>
      </p:sp>
      <p:sp>
        <p:nvSpPr>
          <p:cNvPr id="4" name="テキスト ボックス 3"/>
          <p:cNvSpPr txBox="1"/>
          <p:nvPr/>
        </p:nvSpPr>
        <p:spPr>
          <a:xfrm>
            <a:off x="838200" y="1237131"/>
            <a:ext cx="10441642" cy="830997"/>
          </a:xfrm>
          <a:prstGeom prst="rect">
            <a:avLst/>
          </a:prstGeom>
          <a:noFill/>
        </p:spPr>
        <p:txBody>
          <a:bodyPr wrap="square" rtlCol="0">
            <a:spAutoFit/>
          </a:bodyPr>
          <a:lstStyle/>
          <a:p>
            <a:r>
              <a:rPr kumimoji="1" lang="ja-JP" altLang="en-US" sz="2400" dirty="0" smtClean="0"/>
              <a:t>　子どもの心に孤立感や負担感を抱かせる背景に、</a:t>
            </a:r>
            <a:endParaRPr kumimoji="1" lang="en-US" altLang="ja-JP" sz="2400" dirty="0" smtClean="0"/>
          </a:p>
          <a:p>
            <a:r>
              <a:rPr kumimoji="1" lang="ja-JP" altLang="en-US" sz="2400" dirty="0" smtClean="0"/>
              <a:t>家族内コミュニケーションの問題があることは、少なくありません。</a:t>
            </a:r>
            <a:endParaRPr kumimoji="1" lang="ja-JP" altLang="en-US" sz="2400" dirty="0"/>
          </a:p>
        </p:txBody>
      </p:sp>
      <p:sp>
        <p:nvSpPr>
          <p:cNvPr id="5" name="テキスト ボックス 4"/>
          <p:cNvSpPr txBox="1"/>
          <p:nvPr/>
        </p:nvSpPr>
        <p:spPr>
          <a:xfrm>
            <a:off x="1102658" y="2108469"/>
            <a:ext cx="10251141" cy="4274944"/>
          </a:xfrm>
          <a:prstGeom prst="rect">
            <a:avLst/>
          </a:prstGeom>
          <a:solidFill>
            <a:schemeClr val="bg1"/>
          </a:solidFill>
          <a:ln>
            <a:noFill/>
          </a:ln>
          <a:effectLst>
            <a:softEdge rad="127000"/>
          </a:effectLst>
        </p:spPr>
        <p:txBody>
          <a:bodyPr wrap="square" lIns="360000" tIns="288000" rIns="360000" bIns="288000" rtlCol="0">
            <a:spAutoFit/>
          </a:bodyPr>
          <a:lstStyle/>
          <a:p>
            <a:r>
              <a:rPr lang="ja-JP" altLang="en-US" sz="2000" b="1" dirty="0" smtClean="0">
                <a:effectLst>
                  <a:outerShdw blurRad="38100" dist="38100" dir="2700000" algn="tl">
                    <a:srgbClr val="000000">
                      <a:alpha val="43137"/>
                    </a:srgbClr>
                  </a:outerShdw>
                </a:effectLst>
              </a:rPr>
              <a:t>１．察し合うコミュニケーション</a:t>
            </a:r>
            <a:endParaRPr lang="en-US" altLang="ja-JP" sz="2000" b="1" dirty="0" smtClean="0">
              <a:effectLst>
                <a:outerShdw blurRad="38100" dist="38100" dir="2700000" algn="tl">
                  <a:srgbClr val="000000">
                    <a:alpha val="43137"/>
                  </a:srgbClr>
                </a:outerShdw>
              </a:effectLst>
            </a:endParaRPr>
          </a:p>
          <a:p>
            <a:pPr marL="712788" indent="-268288">
              <a:spcAft>
                <a:spcPts val="1200"/>
              </a:spcAft>
            </a:pPr>
            <a:r>
              <a:rPr lang="ja-JP" altLang="en-US" sz="2000" dirty="0" smtClean="0">
                <a:solidFill>
                  <a:srgbClr val="FF0000"/>
                </a:solidFill>
              </a:rPr>
              <a:t>⇒ </a:t>
            </a:r>
            <a:r>
              <a:rPr lang="ja-JP" altLang="en-US" sz="2000" dirty="0">
                <a:solidFill>
                  <a:srgbClr val="FF0000"/>
                </a:solidFill>
              </a:rPr>
              <a:t>父</a:t>
            </a:r>
            <a:r>
              <a:rPr lang="ja-JP" altLang="en-US" sz="2000" dirty="0" smtClean="0">
                <a:solidFill>
                  <a:srgbClr val="FF0000"/>
                </a:solidFill>
              </a:rPr>
              <a:t>は不機嫌な沈黙で気持ちを表し、母も動揺して言葉を失います。弟も黙って本を読むなど、家族が言葉を交わさず、顔色を読み合うようなコミュニケーションになっている。</a:t>
            </a:r>
            <a:endParaRPr lang="en-US" altLang="ja-JP" sz="2000" dirty="0" smtClean="0">
              <a:effectLst>
                <a:outerShdw blurRad="38100" dist="38100" dir="2700000" algn="tl">
                  <a:srgbClr val="000000">
                    <a:alpha val="43137"/>
                  </a:srgbClr>
                </a:outerShdw>
              </a:effectLst>
            </a:endParaRPr>
          </a:p>
          <a:p>
            <a:r>
              <a:rPr kumimoji="1" lang="ja-JP" altLang="en-US" sz="2000" b="1" dirty="0" smtClean="0">
                <a:effectLst>
                  <a:outerShdw blurRad="38100" dist="38100" dir="2700000" algn="tl">
                    <a:srgbClr val="000000">
                      <a:alpha val="43137"/>
                    </a:srgbClr>
                  </a:outerShdw>
                </a:effectLst>
              </a:rPr>
              <a:t>２．</a:t>
            </a:r>
            <a:r>
              <a:rPr kumimoji="1" lang="en-US" altLang="ja-JP" sz="2000" b="1" dirty="0" smtClean="0">
                <a:effectLst>
                  <a:outerShdw blurRad="38100" dist="38100" dir="2700000" algn="tl">
                    <a:srgbClr val="000000">
                      <a:alpha val="43137"/>
                    </a:srgbClr>
                  </a:outerShdw>
                </a:effectLst>
              </a:rPr>
              <a:t> </a:t>
            </a:r>
            <a:r>
              <a:rPr lang="ja-JP" altLang="en-US" sz="2000" b="1" dirty="0" smtClean="0">
                <a:effectLst>
                  <a:outerShdw blurRad="38100" dist="38100" dir="2700000" algn="tl">
                    <a:srgbClr val="000000">
                      <a:alpha val="43137"/>
                    </a:srgbClr>
                  </a:outerShdw>
                </a:effectLst>
              </a:rPr>
              <a:t>家族</a:t>
            </a:r>
            <a:r>
              <a:rPr lang="ja-JP" altLang="en-US" sz="2000" b="1" dirty="0">
                <a:effectLst>
                  <a:outerShdw blurRad="38100" dist="38100" dir="2700000" algn="tl">
                    <a:srgbClr val="000000">
                      <a:alpha val="43137"/>
                    </a:srgbClr>
                  </a:outerShdw>
                </a:effectLst>
              </a:rPr>
              <a:t>メンバー</a:t>
            </a:r>
            <a:r>
              <a:rPr lang="ja-JP" altLang="en-US" sz="2000" b="1" dirty="0" smtClean="0">
                <a:effectLst>
                  <a:outerShdw blurRad="38100" dist="38100" dir="2700000" algn="tl">
                    <a:srgbClr val="000000">
                      <a:alpha val="43137"/>
                    </a:srgbClr>
                  </a:outerShdw>
                </a:effectLst>
              </a:rPr>
              <a:t>の距離の遠さ</a:t>
            </a:r>
            <a:endParaRPr kumimoji="1" lang="en-US" altLang="ja-JP" sz="2000" b="1" dirty="0" smtClean="0">
              <a:effectLst>
                <a:outerShdw blurRad="38100" dist="38100" dir="2700000" algn="tl">
                  <a:srgbClr val="000000">
                    <a:alpha val="43137"/>
                  </a:srgbClr>
                </a:outerShdw>
              </a:effectLst>
            </a:endParaRPr>
          </a:p>
          <a:p>
            <a:pPr marL="712788" indent="-268288">
              <a:spcAft>
                <a:spcPts val="1200"/>
              </a:spcAft>
            </a:pPr>
            <a:r>
              <a:rPr lang="ja-JP" altLang="en-US" sz="2000" dirty="0">
                <a:solidFill>
                  <a:srgbClr val="FF0000"/>
                </a:solidFill>
              </a:rPr>
              <a:t>⇒ </a:t>
            </a:r>
            <a:r>
              <a:rPr lang="ja-JP" altLang="en-US" sz="2000" dirty="0" smtClean="0">
                <a:solidFill>
                  <a:srgbClr val="FF0000"/>
                </a:solidFill>
              </a:rPr>
              <a:t>父は不機嫌に構え、母も気持ちを語れず、弟は本を読みながらその場をやり過ごしている。家族それぞれが孤立し、心の距離が広がっている。</a:t>
            </a:r>
            <a:endParaRPr lang="en-US" altLang="ja-JP" sz="2000" dirty="0">
              <a:effectLst>
                <a:outerShdw blurRad="38100" dist="38100" dir="2700000" algn="tl">
                  <a:srgbClr val="000000">
                    <a:alpha val="43137"/>
                  </a:srgbClr>
                </a:outerShdw>
              </a:effectLst>
            </a:endParaRPr>
          </a:p>
          <a:p>
            <a:r>
              <a:rPr lang="ja-JP" altLang="en-US" sz="2000" b="1" dirty="0" smtClean="0">
                <a:effectLst>
                  <a:outerShdw blurRad="38100" dist="38100" dir="2700000" algn="tl">
                    <a:srgbClr val="000000">
                      <a:alpha val="43137"/>
                    </a:srgbClr>
                  </a:outerShdw>
                </a:effectLst>
              </a:rPr>
              <a:t>３．父母</a:t>
            </a:r>
            <a:r>
              <a:rPr lang="ja-JP" altLang="en-US" sz="2000" b="1" dirty="0">
                <a:effectLst>
                  <a:outerShdw blurRad="38100" dist="38100" dir="2700000" algn="tl">
                    <a:srgbClr val="000000">
                      <a:alpha val="43137"/>
                    </a:srgbClr>
                  </a:outerShdw>
                </a:effectLst>
              </a:rPr>
              <a:t>の間に挟まれる子ども</a:t>
            </a:r>
            <a:endParaRPr lang="en-US" altLang="ja-JP" sz="2000" b="1" dirty="0">
              <a:effectLst>
                <a:outerShdw blurRad="38100" dist="38100" dir="2700000" algn="tl">
                  <a:srgbClr val="000000">
                    <a:alpha val="43137"/>
                  </a:srgbClr>
                </a:outerShdw>
              </a:effectLst>
            </a:endParaRPr>
          </a:p>
          <a:p>
            <a:pPr marL="712788" indent="-268288">
              <a:spcAft>
                <a:spcPts val="1200"/>
              </a:spcAft>
            </a:pPr>
            <a:r>
              <a:rPr lang="ja-JP" altLang="en-US" sz="2000" dirty="0">
                <a:solidFill>
                  <a:srgbClr val="FF0000"/>
                </a:solidFill>
              </a:rPr>
              <a:t>⇒ </a:t>
            </a:r>
            <a:r>
              <a:rPr lang="ja-JP" altLang="en-US" sz="2000" dirty="0" smtClean="0">
                <a:solidFill>
                  <a:srgbClr val="FF0000"/>
                </a:solidFill>
              </a:rPr>
              <a:t>母はＡの出来事を「体調不良」と言い換えて父に伝え、夫婦で情報や感情の共有ができていない。その結果、Ａの問題が夫婦関係の間を取り持つ役割を担っている。</a:t>
            </a:r>
            <a:endParaRPr lang="en-US" altLang="ja-JP" sz="2000" dirty="0">
              <a:solidFill>
                <a:srgbClr val="FF0000"/>
              </a:solidFill>
            </a:endParaRPr>
          </a:p>
        </p:txBody>
      </p:sp>
    </p:spTree>
    <p:extLst>
      <p:ext uri="{BB962C8B-B14F-4D97-AF65-F5344CB8AC3E}">
        <p14:creationId xmlns:p14="http://schemas.microsoft.com/office/powerpoint/2010/main" val="3805828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02660" y="365126"/>
            <a:ext cx="10044954" cy="912346"/>
          </a:xfrm>
        </p:spPr>
        <p:txBody>
          <a:bodyPr>
            <a:normAutofit/>
          </a:bodyPr>
          <a:lstStyle/>
          <a:p>
            <a:r>
              <a:rPr kumimoji="1" lang="ja-JP" altLang="en-US" spc="-300" dirty="0" smtClean="0"/>
              <a:t>察し合うコミュニケーション</a:t>
            </a:r>
            <a:endParaRPr kumimoji="1" lang="ja-JP" altLang="en-US" spc="-300"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14</a:t>
            </a:fld>
            <a:endParaRPr lang="ja-JP" altLang="en-US" dirty="0"/>
          </a:p>
        </p:txBody>
      </p:sp>
      <p:sp>
        <p:nvSpPr>
          <p:cNvPr id="5" name="テキスト ボックス 4"/>
          <p:cNvSpPr txBox="1"/>
          <p:nvPr/>
        </p:nvSpPr>
        <p:spPr>
          <a:xfrm>
            <a:off x="1385048" y="1600200"/>
            <a:ext cx="4249271" cy="4477871"/>
          </a:xfrm>
          <a:prstGeom prst="rect">
            <a:avLst/>
          </a:prstGeom>
          <a:solidFill>
            <a:srgbClr val="FF99CC"/>
          </a:solidFill>
          <a:ln w="76200">
            <a:solidFill>
              <a:srgbClr val="CC0066"/>
            </a:solidFill>
          </a:ln>
        </p:spPr>
        <p:txBody>
          <a:bodyPr wrap="square" rtlCol="0">
            <a:spAutoFit/>
          </a:bodyPr>
          <a:lstStyle/>
          <a:p>
            <a:endParaRPr kumimoji="1" lang="ja-JP" altLang="en-US" dirty="0"/>
          </a:p>
        </p:txBody>
      </p:sp>
      <p:sp>
        <p:nvSpPr>
          <p:cNvPr id="6" name="テキスト ボックス 5"/>
          <p:cNvSpPr txBox="1"/>
          <p:nvPr/>
        </p:nvSpPr>
        <p:spPr>
          <a:xfrm>
            <a:off x="6297706" y="1600200"/>
            <a:ext cx="4249271" cy="4477871"/>
          </a:xfrm>
          <a:prstGeom prst="rect">
            <a:avLst/>
          </a:prstGeom>
          <a:solidFill>
            <a:schemeClr val="accent4">
              <a:lumMod val="40000"/>
              <a:lumOff val="60000"/>
            </a:schemeClr>
          </a:solidFill>
          <a:ln w="76200">
            <a:solidFill>
              <a:srgbClr val="FFC000"/>
            </a:solidFill>
          </a:ln>
        </p:spPr>
        <p:txBody>
          <a:bodyPr wrap="square" rtlCol="0">
            <a:spAutoFit/>
          </a:bodyPr>
          <a:lstStyle/>
          <a:p>
            <a:endParaRPr kumimoji="1" lang="ja-JP" altLang="en-US" dirty="0"/>
          </a:p>
        </p:txBody>
      </p:sp>
      <p:sp>
        <p:nvSpPr>
          <p:cNvPr id="7" name="テキスト ボックス 6"/>
          <p:cNvSpPr txBox="1"/>
          <p:nvPr/>
        </p:nvSpPr>
        <p:spPr>
          <a:xfrm>
            <a:off x="1492624" y="1748118"/>
            <a:ext cx="2581835" cy="769441"/>
          </a:xfrm>
          <a:prstGeom prst="rect">
            <a:avLst/>
          </a:prstGeom>
          <a:noFill/>
        </p:spPr>
        <p:txBody>
          <a:bodyPr wrap="square" rtlCol="0">
            <a:spAutoFit/>
          </a:bodyPr>
          <a:lstStyle/>
          <a:p>
            <a:r>
              <a:rPr kumimoji="1" lang="ja-JP" altLang="en-US" sz="4400" b="1" dirty="0" smtClean="0">
                <a:latin typeface="Meiryo UI" panose="020B0604030504040204" pitchFamily="50" charset="-128"/>
                <a:ea typeface="Meiryo UI" panose="020B0604030504040204" pitchFamily="50" charset="-128"/>
              </a:rPr>
              <a:t>良</a:t>
            </a:r>
            <a:r>
              <a:rPr kumimoji="1" lang="ja-JP" altLang="en-US" sz="3200" b="1" dirty="0" smtClean="0">
                <a:latin typeface="Meiryo UI" panose="020B0604030504040204" pitchFamily="50" charset="-128"/>
                <a:ea typeface="Meiryo UI" panose="020B0604030504040204" pitchFamily="50" charset="-128"/>
              </a:rPr>
              <a:t>いところ</a:t>
            </a:r>
            <a:endParaRPr kumimoji="1" lang="ja-JP" altLang="en-US" sz="3200" b="1"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6391835" y="1748117"/>
            <a:ext cx="2581835" cy="769441"/>
          </a:xfrm>
          <a:prstGeom prst="rect">
            <a:avLst/>
          </a:prstGeom>
          <a:noFill/>
        </p:spPr>
        <p:txBody>
          <a:bodyPr wrap="square" rtlCol="0">
            <a:spAutoFit/>
          </a:bodyPr>
          <a:lstStyle/>
          <a:p>
            <a:r>
              <a:rPr lang="ja-JP" altLang="en-US" sz="4400" b="1" dirty="0">
                <a:latin typeface="Meiryo UI" panose="020B0604030504040204" pitchFamily="50" charset="-128"/>
                <a:ea typeface="Meiryo UI" panose="020B0604030504040204" pitchFamily="50" charset="-128"/>
              </a:rPr>
              <a:t>注</a:t>
            </a:r>
            <a:r>
              <a:rPr lang="ja-JP" altLang="en-US" sz="3200" b="1" dirty="0">
                <a:latin typeface="Meiryo UI" panose="020B0604030504040204" pitchFamily="50" charset="-128"/>
                <a:ea typeface="Meiryo UI" panose="020B0604030504040204" pitchFamily="50" charset="-128"/>
              </a:rPr>
              <a:t>意点</a:t>
            </a:r>
            <a:endParaRPr kumimoji="1" lang="ja-JP" altLang="en-US" sz="2000" b="1"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492624" y="2689412"/>
            <a:ext cx="4141695" cy="2616101"/>
          </a:xfrm>
          <a:prstGeom prst="rect">
            <a:avLst/>
          </a:prstGeom>
          <a:noFill/>
        </p:spPr>
        <p:txBody>
          <a:bodyPr wrap="square" rtlCol="0">
            <a:spAutoFit/>
          </a:bodyPr>
          <a:lstStyle/>
          <a:p>
            <a:pPr marL="285750" indent="-285750">
              <a:spcAft>
                <a:spcPts val="1200"/>
              </a:spcAft>
              <a:buFont typeface="Wingdings" panose="05000000000000000000" pitchFamily="2" charset="2"/>
              <a:buChar char="l"/>
            </a:pPr>
            <a:r>
              <a:rPr kumimoji="1" lang="ja-JP" altLang="en-US" sz="2400" dirty="0" smtClean="0">
                <a:latin typeface="Meiryo UI" panose="020B0604030504040204" pitchFamily="50" charset="-128"/>
                <a:ea typeface="Meiryo UI" panose="020B0604030504040204" pitchFamily="50" charset="-128"/>
              </a:rPr>
              <a:t>日本で伝統的に大切にされてきた関わり方</a:t>
            </a:r>
            <a:endParaRPr kumimoji="1" lang="en-US" altLang="ja-JP" sz="2400" dirty="0" smtClean="0">
              <a:latin typeface="Meiryo UI" panose="020B0604030504040204" pitchFamily="50" charset="-128"/>
              <a:ea typeface="Meiryo UI" panose="020B0604030504040204" pitchFamily="50" charset="-128"/>
            </a:endParaRPr>
          </a:p>
          <a:p>
            <a:pPr marL="285750" indent="-285750">
              <a:spcAft>
                <a:spcPts val="1200"/>
              </a:spcAft>
              <a:buFont typeface="Wingdings" panose="05000000000000000000" pitchFamily="2" charset="2"/>
              <a:buChar char="l"/>
            </a:pPr>
            <a:r>
              <a:rPr lang="ja-JP" altLang="en-US" sz="2400" dirty="0">
                <a:latin typeface="Meiryo UI" panose="020B0604030504040204" pitchFamily="50" charset="-128"/>
                <a:ea typeface="Meiryo UI" panose="020B0604030504040204" pitchFamily="50" charset="-128"/>
              </a:rPr>
              <a:t>言葉</a:t>
            </a:r>
            <a:r>
              <a:rPr lang="ja-JP" altLang="en-US" sz="2400" dirty="0" smtClean="0">
                <a:latin typeface="Meiryo UI" panose="020B0604030504040204" pitchFamily="50" charset="-128"/>
                <a:ea typeface="Meiryo UI" panose="020B0604030504040204" pitchFamily="50" charset="-128"/>
              </a:rPr>
              <a:t>にしなくても「わかってくれている」という安心感</a:t>
            </a:r>
            <a:endParaRPr lang="en-US" altLang="ja-JP" sz="2400" dirty="0" smtClean="0">
              <a:latin typeface="Meiryo UI" panose="020B0604030504040204" pitchFamily="50" charset="-128"/>
              <a:ea typeface="Meiryo UI" panose="020B0604030504040204" pitchFamily="50" charset="-128"/>
            </a:endParaRPr>
          </a:p>
          <a:p>
            <a:pPr marL="285750" indent="-285750">
              <a:spcAft>
                <a:spcPts val="1200"/>
              </a:spcAft>
              <a:buFont typeface="Wingdings" panose="05000000000000000000" pitchFamily="2" charset="2"/>
              <a:buChar char="l"/>
            </a:pPr>
            <a:r>
              <a:rPr kumimoji="1" lang="ja-JP" altLang="en-US" sz="2400" dirty="0">
                <a:latin typeface="Meiryo UI" panose="020B0604030504040204" pitchFamily="50" charset="-128"/>
                <a:ea typeface="Meiryo UI" panose="020B0604030504040204" pitchFamily="50" charset="-128"/>
              </a:rPr>
              <a:t>信頼関係</a:t>
            </a:r>
            <a:r>
              <a:rPr kumimoji="1" lang="ja-JP" altLang="en-US" sz="2400" dirty="0" smtClean="0">
                <a:latin typeface="Meiryo UI" panose="020B0604030504040204" pitchFamily="50" charset="-128"/>
                <a:ea typeface="Meiryo UI" panose="020B0604030504040204" pitchFamily="50" charset="-128"/>
              </a:rPr>
              <a:t>があれば、心強い支えになる</a:t>
            </a:r>
            <a:endParaRPr kumimoji="1" lang="ja-JP" altLang="en-US" sz="24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6364942" y="2689412"/>
            <a:ext cx="4182035" cy="2616101"/>
          </a:xfrm>
          <a:prstGeom prst="rect">
            <a:avLst/>
          </a:prstGeom>
          <a:noFill/>
        </p:spPr>
        <p:txBody>
          <a:bodyPr wrap="square" rtlCol="0">
            <a:spAutoFit/>
          </a:bodyPr>
          <a:lstStyle/>
          <a:p>
            <a:pPr marL="285750" indent="-285750">
              <a:spcAft>
                <a:spcPts val="1200"/>
              </a:spcAft>
              <a:buFont typeface="Wingdings" panose="05000000000000000000" pitchFamily="2" charset="2"/>
              <a:buChar char="l"/>
            </a:pPr>
            <a:r>
              <a:rPr lang="ja-JP" altLang="en-US" sz="2400" dirty="0">
                <a:latin typeface="Meiryo UI" panose="020B0604030504040204" pitchFamily="50" charset="-128"/>
                <a:ea typeface="Meiryo UI" panose="020B0604030504040204" pitchFamily="50" charset="-128"/>
              </a:rPr>
              <a:t>言わなくても伝わって</a:t>
            </a:r>
            <a:r>
              <a:rPr lang="ja-JP" altLang="en-US" sz="2400" dirty="0" smtClean="0">
                <a:latin typeface="Meiryo UI" panose="020B0604030504040204" pitchFamily="50" charset="-128"/>
                <a:ea typeface="Meiryo UI" panose="020B0604030504040204" pitchFamily="50" charset="-128"/>
              </a:rPr>
              <a:t>いるつもりが実は伝わっていないこともある</a:t>
            </a:r>
            <a:endParaRPr kumimoji="1" lang="en-US" altLang="ja-JP" sz="2400" dirty="0" smtClean="0">
              <a:latin typeface="Meiryo UI" panose="020B0604030504040204" pitchFamily="50" charset="-128"/>
              <a:ea typeface="Meiryo UI" panose="020B0604030504040204" pitchFamily="50" charset="-128"/>
            </a:endParaRPr>
          </a:p>
          <a:p>
            <a:pPr marL="285750" indent="-285750">
              <a:spcAft>
                <a:spcPts val="1200"/>
              </a:spcAft>
              <a:buFont typeface="Wingdings" panose="05000000000000000000" pitchFamily="2" charset="2"/>
              <a:buChar char="l"/>
            </a:pPr>
            <a:r>
              <a:rPr kumimoji="1" lang="ja-JP" altLang="en-US" sz="2400" dirty="0" smtClean="0">
                <a:latin typeface="Meiryo UI" panose="020B0604030504040204" pitchFamily="50" charset="-128"/>
                <a:ea typeface="Meiryo UI" panose="020B0604030504040204" pitchFamily="50" charset="-128"/>
              </a:rPr>
              <a:t>空気や文脈が読めない場合、孤立につながる</a:t>
            </a:r>
            <a:endParaRPr kumimoji="1" lang="en-US" altLang="ja-JP" sz="2400" dirty="0" smtClean="0">
              <a:latin typeface="Meiryo UI" panose="020B0604030504040204" pitchFamily="50" charset="-128"/>
              <a:ea typeface="Meiryo UI" panose="020B0604030504040204" pitchFamily="50" charset="-128"/>
            </a:endParaRPr>
          </a:p>
          <a:p>
            <a:pPr marL="285750" indent="-285750">
              <a:spcAft>
                <a:spcPts val="1200"/>
              </a:spcAft>
              <a:buFont typeface="Wingdings" panose="05000000000000000000" pitchFamily="2" charset="2"/>
              <a:buChar char="l"/>
            </a:pPr>
            <a:r>
              <a:rPr lang="ja-JP" altLang="en-US" sz="2400" dirty="0">
                <a:latin typeface="Meiryo UI" panose="020B0604030504040204" pitchFamily="50" charset="-128"/>
                <a:ea typeface="Meiryo UI" panose="020B0604030504040204" pitchFamily="50" charset="-128"/>
              </a:rPr>
              <a:t>沈黙</a:t>
            </a:r>
            <a:r>
              <a:rPr lang="ja-JP" altLang="en-US" sz="2400" dirty="0" smtClean="0">
                <a:latin typeface="Meiryo UI" panose="020B0604030504040204" pitchFamily="50" charset="-128"/>
                <a:ea typeface="Meiryo UI" panose="020B0604030504040204" pitchFamily="50" charset="-128"/>
              </a:rPr>
              <a:t>が安心ではなく、プレッシャーになることも</a:t>
            </a:r>
            <a:r>
              <a:rPr lang="ja-JP" altLang="en-US" sz="2400" dirty="0">
                <a:latin typeface="Meiryo UI" panose="020B0604030504040204" pitchFamily="50" charset="-128"/>
                <a:ea typeface="Meiryo UI" panose="020B0604030504040204" pitchFamily="50" charset="-128"/>
              </a:rPr>
              <a:t>多い</a:t>
            </a:r>
            <a:endParaRPr kumimoji="1" lang="en-US" altLang="ja-JP" sz="24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407368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060263"/>
          </a:xfrm>
        </p:spPr>
        <p:txBody>
          <a:bodyPr/>
          <a:lstStyle/>
          <a:p>
            <a:r>
              <a:rPr kumimoji="1" lang="ja-JP" altLang="en-US" dirty="0" smtClean="0"/>
              <a:t>事例　Ａの場合　</a:t>
            </a:r>
            <a:r>
              <a:rPr kumimoji="1" lang="en-US" altLang="ja-JP" dirty="0" smtClean="0"/>
              <a:t>episode </a:t>
            </a:r>
            <a:r>
              <a:rPr lang="en-US" altLang="ja-JP" dirty="0"/>
              <a:t>5</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15</a:t>
            </a:fld>
            <a:endParaRPr lang="ja-JP" altLang="en-US"/>
          </a:p>
        </p:txBody>
      </p:sp>
      <p:sp>
        <p:nvSpPr>
          <p:cNvPr id="4" name="テキスト ボックス 3"/>
          <p:cNvSpPr txBox="1"/>
          <p:nvPr/>
        </p:nvSpPr>
        <p:spPr>
          <a:xfrm>
            <a:off x="1293692" y="1425388"/>
            <a:ext cx="9604615" cy="4324261"/>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Ａは退院した翌週から登校を再開した。数日後、Ａの両親は学校に呼ばれた。母親は前もっていくつか菓子折りを用意し学校へ向かった。学校へ向かう途中も両親の会話は全くなかった。</a:t>
            </a:r>
            <a:endParaRPr kumimoji="1" lang="en-US" altLang="ja-JP" sz="2400" dirty="0" smtClean="0"/>
          </a:p>
          <a:p>
            <a:pPr>
              <a:lnSpc>
                <a:spcPts val="3400"/>
              </a:lnSpc>
              <a:spcAft>
                <a:spcPts val="1200"/>
              </a:spcAft>
            </a:pPr>
            <a:r>
              <a:rPr lang="ja-JP" altLang="en-US" sz="2400" dirty="0"/>
              <a:t>　</a:t>
            </a:r>
            <a:r>
              <a:rPr lang="ja-JP" altLang="en-US" sz="2400" dirty="0" smtClean="0"/>
              <a:t>学校に着いてすぐ玄関先で父親は神妙な面持ちで深々と頭を下げた。</a:t>
            </a:r>
            <a:r>
              <a:rPr kumimoji="1" lang="ja-JP" altLang="en-US" sz="2400" dirty="0" smtClean="0"/>
              <a:t>「この度は、ご迷惑をおかけし、</a:t>
            </a:r>
            <a:r>
              <a:rPr lang="ja-JP" altLang="en-US" sz="2400" dirty="0"/>
              <a:t>本当に</a:t>
            </a:r>
            <a:r>
              <a:rPr kumimoji="1" lang="ja-JP" altLang="en-US" sz="2400" dirty="0" smtClean="0"/>
              <a:t>申し訳ありませんでした。」母親も</a:t>
            </a:r>
            <a:r>
              <a:rPr lang="ja-JP" altLang="en-US" sz="2400" dirty="0"/>
              <a:t>それを</a:t>
            </a:r>
            <a:r>
              <a:rPr lang="ja-JP" altLang="en-US" sz="2400" dirty="0" smtClean="0"/>
              <a:t>見て慌てて頭を下げた。</a:t>
            </a:r>
            <a:endParaRPr lang="en-US" altLang="ja-JP" sz="2400" dirty="0" smtClean="0"/>
          </a:p>
          <a:p>
            <a:pPr>
              <a:lnSpc>
                <a:spcPts val="3400"/>
              </a:lnSpc>
              <a:spcAft>
                <a:spcPts val="1200"/>
              </a:spcAft>
            </a:pPr>
            <a:r>
              <a:rPr kumimoji="1" lang="ja-JP" altLang="en-US" sz="2400" dirty="0"/>
              <a:t>　</a:t>
            </a:r>
            <a:r>
              <a:rPr kumimoji="1" lang="ja-JP" altLang="en-US" sz="2400" dirty="0" smtClean="0"/>
              <a:t>両親は校長室に通され、先生方と話しをするが、その間中ずっと硬い表情で下を向き、ひたすら謝るばかりだった。母親は何も言わず父親の隣で頭を下げ続けていた。</a:t>
            </a:r>
            <a:r>
              <a:rPr lang="ja-JP" altLang="en-US" sz="2400" dirty="0"/>
              <a:t>　</a:t>
            </a:r>
            <a:endParaRPr kumimoji="1" lang="ja-JP" altLang="en-US" sz="2000" dirty="0"/>
          </a:p>
        </p:txBody>
      </p:sp>
    </p:spTree>
    <p:extLst>
      <p:ext uri="{BB962C8B-B14F-4D97-AF65-F5344CB8AC3E}">
        <p14:creationId xmlns:p14="http://schemas.microsoft.com/office/powerpoint/2010/main" val="3642148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145254"/>
            <a:ext cx="11537085" cy="1325563"/>
          </a:xfrm>
        </p:spPr>
        <p:txBody>
          <a:bodyPr>
            <a:normAutofit/>
          </a:bodyPr>
          <a:lstStyle/>
          <a:p>
            <a:r>
              <a:rPr lang="ja-JP" altLang="en-US" dirty="0"/>
              <a:t>社会的交換理論</a:t>
            </a:r>
            <a:r>
              <a:rPr lang="ja-JP" altLang="en-US" dirty="0" smtClean="0"/>
              <a:t>と家族内コミュニケーション</a:t>
            </a:r>
            <a:endParaRPr kumimoji="1" lang="ja-JP" altLang="en-US" dirty="0"/>
          </a:p>
        </p:txBody>
      </p:sp>
      <p:sp>
        <p:nvSpPr>
          <p:cNvPr id="4" name="スライド番号プレースホルダー 3"/>
          <p:cNvSpPr>
            <a:spLocks noGrp="1"/>
          </p:cNvSpPr>
          <p:nvPr>
            <p:ph type="sldNum" sz="quarter" idx="12"/>
          </p:nvPr>
        </p:nvSpPr>
        <p:spPr/>
        <p:txBody>
          <a:bodyPr/>
          <a:lstStyle/>
          <a:p>
            <a:fld id="{F8D8928E-AA9A-4D89-BC1F-A2C05AB4BD92}" type="slidenum">
              <a:rPr kumimoji="1" lang="ja-JP" altLang="en-US" smtClean="0"/>
              <a:t>16</a:t>
            </a:fld>
            <a:endParaRPr kumimoji="1" lang="ja-JP" altLang="en-US"/>
          </a:p>
        </p:txBody>
      </p:sp>
      <p:sp>
        <p:nvSpPr>
          <p:cNvPr id="5" name="テキスト ボックス 4"/>
          <p:cNvSpPr txBox="1"/>
          <p:nvPr/>
        </p:nvSpPr>
        <p:spPr>
          <a:xfrm>
            <a:off x="121024" y="1237900"/>
            <a:ext cx="2353235" cy="461665"/>
          </a:xfrm>
          <a:prstGeom prst="rect">
            <a:avLst/>
          </a:prstGeom>
          <a:noFill/>
        </p:spPr>
        <p:txBody>
          <a:bodyPr wrap="square" rtlCol="0">
            <a:spAutoFit/>
          </a:bodyPr>
          <a:lstStyle/>
          <a:p>
            <a:pPr algn="ctr"/>
            <a:r>
              <a:rPr kumimoji="1" lang="ja-JP" altLang="en-US" sz="2400" b="1" dirty="0"/>
              <a:t>投資関係</a:t>
            </a:r>
          </a:p>
        </p:txBody>
      </p:sp>
      <p:sp>
        <p:nvSpPr>
          <p:cNvPr id="6" name="テキスト ボックス 5"/>
          <p:cNvSpPr txBox="1"/>
          <p:nvPr/>
        </p:nvSpPr>
        <p:spPr>
          <a:xfrm>
            <a:off x="9569986" y="1222671"/>
            <a:ext cx="2353235" cy="461665"/>
          </a:xfrm>
          <a:prstGeom prst="rect">
            <a:avLst/>
          </a:prstGeom>
          <a:noFill/>
        </p:spPr>
        <p:txBody>
          <a:bodyPr wrap="square" rtlCol="0">
            <a:spAutoFit/>
          </a:bodyPr>
          <a:lstStyle/>
          <a:p>
            <a:pPr algn="ctr"/>
            <a:r>
              <a:rPr kumimoji="1" lang="ja-JP" altLang="en-US" sz="2400" b="1" dirty="0"/>
              <a:t>共同関係</a:t>
            </a:r>
          </a:p>
        </p:txBody>
      </p:sp>
      <p:sp>
        <p:nvSpPr>
          <p:cNvPr id="7" name="角丸四角形 6"/>
          <p:cNvSpPr/>
          <p:nvPr/>
        </p:nvSpPr>
        <p:spPr>
          <a:xfrm>
            <a:off x="265355" y="1773074"/>
            <a:ext cx="2675965" cy="2365260"/>
          </a:xfrm>
          <a:prstGeom prst="roundRect">
            <a:avLst>
              <a:gd name="adj" fmla="val 6364"/>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左右矢印 7"/>
          <p:cNvSpPr/>
          <p:nvPr/>
        </p:nvSpPr>
        <p:spPr>
          <a:xfrm>
            <a:off x="2084294" y="1249298"/>
            <a:ext cx="7960659" cy="435665"/>
          </a:xfrm>
          <a:prstGeom prst="leftRightArrow">
            <a:avLst>
              <a:gd name="adj1" fmla="val 50000"/>
              <a:gd name="adj2" fmla="val 114818"/>
            </a:avLst>
          </a:prstGeom>
          <a:gradFill>
            <a:gsLst>
              <a:gs pos="0">
                <a:srgbClr val="0070C0"/>
              </a:gs>
              <a:gs pos="100000">
                <a:srgbClr val="FF339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3259322" y="1773074"/>
            <a:ext cx="2675965" cy="2365260"/>
          </a:xfrm>
          <a:prstGeom prst="roundRect">
            <a:avLst>
              <a:gd name="adj" fmla="val 6364"/>
            </a:avLst>
          </a:prstGeom>
          <a:solidFill>
            <a:srgbClr val="9DC3E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角丸四角形 9"/>
          <p:cNvSpPr/>
          <p:nvPr/>
        </p:nvSpPr>
        <p:spPr>
          <a:xfrm>
            <a:off x="6253289" y="1773074"/>
            <a:ext cx="2675965" cy="2365260"/>
          </a:xfrm>
          <a:prstGeom prst="roundRect">
            <a:avLst>
              <a:gd name="adj" fmla="val 6364"/>
            </a:avLst>
          </a:prstGeom>
          <a:solidFill>
            <a:srgbClr val="FFCCFF"/>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角丸四角形 10"/>
          <p:cNvSpPr/>
          <p:nvPr/>
        </p:nvSpPr>
        <p:spPr>
          <a:xfrm>
            <a:off x="9247256" y="1773074"/>
            <a:ext cx="2675965" cy="2365260"/>
          </a:xfrm>
          <a:prstGeom prst="roundRect">
            <a:avLst>
              <a:gd name="adj" fmla="val 6364"/>
            </a:avLst>
          </a:prstGeom>
          <a:solidFill>
            <a:srgbClr val="FF99CC"/>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50029" y="1892715"/>
            <a:ext cx="2353235" cy="461665"/>
          </a:xfrm>
          <a:prstGeom prst="rect">
            <a:avLst/>
          </a:prstGeom>
          <a:noFill/>
        </p:spPr>
        <p:txBody>
          <a:bodyPr wrap="square" rtlCol="0">
            <a:spAutoFit/>
          </a:bodyPr>
          <a:lstStyle/>
          <a:p>
            <a:pPr algn="ctr"/>
            <a:r>
              <a:rPr kumimoji="1" lang="ja-JP" altLang="en-US" sz="2400" b="1" u="sng" dirty="0">
                <a:solidFill>
                  <a:schemeClr val="bg1"/>
                </a:solidFill>
              </a:rPr>
              <a:t>投資関係</a:t>
            </a:r>
            <a:endParaRPr kumimoji="1" lang="ja-JP" altLang="en-US" b="1" u="sng" dirty="0">
              <a:solidFill>
                <a:schemeClr val="bg1"/>
              </a:solidFill>
            </a:endParaRPr>
          </a:p>
        </p:txBody>
      </p:sp>
      <p:sp>
        <p:nvSpPr>
          <p:cNvPr id="13" name="テキスト ボックス 12"/>
          <p:cNvSpPr txBox="1"/>
          <p:nvPr/>
        </p:nvSpPr>
        <p:spPr>
          <a:xfrm>
            <a:off x="450029" y="2493413"/>
            <a:ext cx="2353235" cy="1562607"/>
          </a:xfrm>
          <a:prstGeom prst="rect">
            <a:avLst/>
          </a:prstGeom>
          <a:noFill/>
        </p:spPr>
        <p:txBody>
          <a:bodyPr wrap="square" rtlCol="0">
            <a:spAutoFit/>
          </a:bodyPr>
          <a:lstStyle/>
          <a:p>
            <a:pPr algn="ctr">
              <a:lnSpc>
                <a:spcPts val="1900"/>
              </a:lnSpc>
            </a:pPr>
            <a:r>
              <a:rPr kumimoji="1" lang="ja-JP" altLang="en-US" dirty="0">
                <a:solidFill>
                  <a:schemeClr val="bg1"/>
                </a:solidFill>
              </a:rPr>
              <a:t>満足度</a:t>
            </a:r>
            <a:endParaRPr kumimoji="1" lang="en-US" altLang="ja-JP" dirty="0">
              <a:solidFill>
                <a:schemeClr val="bg1"/>
              </a:solidFill>
            </a:endParaRPr>
          </a:p>
          <a:p>
            <a:pPr algn="ctr">
              <a:lnSpc>
                <a:spcPts val="1900"/>
              </a:lnSpc>
            </a:pPr>
            <a:r>
              <a:rPr kumimoji="1" lang="en-US" altLang="ja-JP" dirty="0">
                <a:solidFill>
                  <a:schemeClr val="bg1"/>
                </a:solidFill>
              </a:rPr>
              <a:t>×</a:t>
            </a:r>
          </a:p>
          <a:p>
            <a:pPr algn="ctr">
              <a:lnSpc>
                <a:spcPts val="1900"/>
              </a:lnSpc>
            </a:pPr>
            <a:r>
              <a:rPr kumimoji="1" lang="ja-JP" altLang="en-US" dirty="0">
                <a:solidFill>
                  <a:schemeClr val="bg1"/>
                </a:solidFill>
              </a:rPr>
              <a:t>これまでの投資</a:t>
            </a:r>
            <a:endParaRPr kumimoji="1" lang="en-US" altLang="ja-JP" dirty="0">
              <a:solidFill>
                <a:schemeClr val="bg1"/>
              </a:solidFill>
            </a:endParaRPr>
          </a:p>
          <a:p>
            <a:pPr algn="ctr">
              <a:lnSpc>
                <a:spcPts val="1900"/>
              </a:lnSpc>
            </a:pPr>
            <a:r>
              <a:rPr kumimoji="1" lang="en-US" altLang="ja-JP" dirty="0">
                <a:solidFill>
                  <a:schemeClr val="bg1"/>
                </a:solidFill>
              </a:rPr>
              <a:t>×</a:t>
            </a:r>
          </a:p>
          <a:p>
            <a:pPr algn="ctr">
              <a:lnSpc>
                <a:spcPts val="1900"/>
              </a:lnSpc>
            </a:pPr>
            <a:r>
              <a:rPr kumimoji="1" lang="ja-JP" altLang="en-US" dirty="0">
                <a:solidFill>
                  <a:schemeClr val="bg1"/>
                </a:solidFill>
              </a:rPr>
              <a:t>魅力的な代替関係の有無</a:t>
            </a:r>
          </a:p>
        </p:txBody>
      </p:sp>
      <p:sp>
        <p:nvSpPr>
          <p:cNvPr id="14" name="テキスト ボックス 13"/>
          <p:cNvSpPr txBox="1"/>
          <p:nvPr/>
        </p:nvSpPr>
        <p:spPr>
          <a:xfrm>
            <a:off x="3420686" y="1892715"/>
            <a:ext cx="2353235" cy="461665"/>
          </a:xfrm>
          <a:prstGeom prst="rect">
            <a:avLst/>
          </a:prstGeom>
          <a:noFill/>
        </p:spPr>
        <p:txBody>
          <a:bodyPr wrap="square" rtlCol="0">
            <a:spAutoFit/>
          </a:bodyPr>
          <a:lstStyle/>
          <a:p>
            <a:pPr algn="ctr"/>
            <a:r>
              <a:rPr kumimoji="1" lang="ja-JP" altLang="en-US" sz="2400" b="1" u="sng" dirty="0"/>
              <a:t>衡平関係</a:t>
            </a:r>
            <a:endParaRPr kumimoji="1" lang="ja-JP" altLang="en-US" b="1" u="sng" dirty="0"/>
          </a:p>
        </p:txBody>
      </p:sp>
      <p:sp>
        <p:nvSpPr>
          <p:cNvPr id="15" name="テキスト ボックス 14"/>
          <p:cNvSpPr txBox="1"/>
          <p:nvPr/>
        </p:nvSpPr>
        <p:spPr>
          <a:xfrm>
            <a:off x="3420685" y="2799138"/>
            <a:ext cx="2353235" cy="707886"/>
          </a:xfrm>
          <a:prstGeom prst="rect">
            <a:avLst/>
          </a:prstGeom>
          <a:noFill/>
        </p:spPr>
        <p:txBody>
          <a:bodyPr wrap="square" rtlCol="0">
            <a:spAutoFit/>
          </a:bodyPr>
          <a:lstStyle/>
          <a:p>
            <a:pPr algn="ctr"/>
            <a:r>
              <a:rPr kumimoji="1" lang="en-US" altLang="ja-JP" sz="2000" dirty="0" err="1"/>
              <a:t>Win×Win</a:t>
            </a:r>
            <a:r>
              <a:rPr kumimoji="1" lang="ja-JP" altLang="en-US" sz="2000" dirty="0"/>
              <a:t>の関係</a:t>
            </a:r>
            <a:endParaRPr kumimoji="1" lang="en-US" altLang="ja-JP" sz="2000" dirty="0"/>
          </a:p>
          <a:p>
            <a:pPr algn="ctr"/>
            <a:r>
              <a:rPr kumimoji="1" lang="ja-JP" altLang="en-US" sz="2000" dirty="0"/>
              <a:t>かどうか</a:t>
            </a:r>
          </a:p>
        </p:txBody>
      </p:sp>
      <p:sp>
        <p:nvSpPr>
          <p:cNvPr id="16" name="テキスト ボックス 15"/>
          <p:cNvSpPr txBox="1"/>
          <p:nvPr/>
        </p:nvSpPr>
        <p:spPr>
          <a:xfrm>
            <a:off x="6414653" y="1915575"/>
            <a:ext cx="2353235" cy="461665"/>
          </a:xfrm>
          <a:prstGeom prst="rect">
            <a:avLst/>
          </a:prstGeom>
          <a:noFill/>
        </p:spPr>
        <p:txBody>
          <a:bodyPr wrap="square" rtlCol="0">
            <a:spAutoFit/>
          </a:bodyPr>
          <a:lstStyle/>
          <a:p>
            <a:pPr algn="ctr"/>
            <a:r>
              <a:rPr kumimoji="1" lang="ja-JP" altLang="en-US" sz="2400" b="1" u="sng" dirty="0"/>
              <a:t>互恵関係</a:t>
            </a:r>
            <a:endParaRPr kumimoji="1" lang="ja-JP" altLang="en-US" b="1" u="sng" dirty="0"/>
          </a:p>
        </p:txBody>
      </p:sp>
      <p:sp>
        <p:nvSpPr>
          <p:cNvPr id="17" name="テキスト ボックス 16"/>
          <p:cNvSpPr txBox="1"/>
          <p:nvPr/>
        </p:nvSpPr>
        <p:spPr>
          <a:xfrm>
            <a:off x="6585430" y="2799138"/>
            <a:ext cx="2011680" cy="707886"/>
          </a:xfrm>
          <a:prstGeom prst="rect">
            <a:avLst/>
          </a:prstGeom>
          <a:noFill/>
        </p:spPr>
        <p:txBody>
          <a:bodyPr wrap="square" rtlCol="0">
            <a:spAutoFit/>
          </a:bodyPr>
          <a:lstStyle/>
          <a:p>
            <a:pPr algn="ctr"/>
            <a:r>
              <a:rPr kumimoji="1" lang="ja-JP" altLang="en-US" sz="2000" dirty="0"/>
              <a:t>恩義と返礼の</a:t>
            </a:r>
            <a:endParaRPr kumimoji="1" lang="en-US" altLang="ja-JP" sz="2000" dirty="0"/>
          </a:p>
          <a:p>
            <a:pPr algn="ctr"/>
            <a:r>
              <a:rPr kumimoji="1" lang="ja-JP" altLang="en-US" sz="2000" dirty="0"/>
              <a:t>関係</a:t>
            </a:r>
          </a:p>
        </p:txBody>
      </p:sp>
      <p:sp>
        <p:nvSpPr>
          <p:cNvPr id="18" name="テキスト ボックス 17"/>
          <p:cNvSpPr txBox="1"/>
          <p:nvPr/>
        </p:nvSpPr>
        <p:spPr>
          <a:xfrm>
            <a:off x="9458618" y="2645250"/>
            <a:ext cx="2343823" cy="1015663"/>
          </a:xfrm>
          <a:prstGeom prst="rect">
            <a:avLst/>
          </a:prstGeom>
          <a:noFill/>
        </p:spPr>
        <p:txBody>
          <a:bodyPr wrap="square" rtlCol="0">
            <a:spAutoFit/>
          </a:bodyPr>
          <a:lstStyle/>
          <a:p>
            <a:pPr algn="ctr"/>
            <a:r>
              <a:rPr kumimoji="1" lang="ja-JP" altLang="en-US" sz="2000" dirty="0"/>
              <a:t>見返りを</a:t>
            </a:r>
            <a:endParaRPr kumimoji="1" lang="en-US" altLang="ja-JP" sz="2000" dirty="0"/>
          </a:p>
          <a:p>
            <a:pPr algn="ctr"/>
            <a:r>
              <a:rPr kumimoji="1" lang="ja-JP" altLang="en-US" sz="2000" dirty="0"/>
              <a:t>求めない</a:t>
            </a:r>
            <a:endParaRPr kumimoji="1" lang="en-US" altLang="ja-JP" sz="2000" dirty="0"/>
          </a:p>
          <a:p>
            <a:pPr algn="ctr"/>
            <a:r>
              <a:rPr kumimoji="1" lang="ja-JP" altLang="en-US" sz="2000" dirty="0"/>
              <a:t>奉仕の関係</a:t>
            </a:r>
          </a:p>
        </p:txBody>
      </p:sp>
      <p:sp>
        <p:nvSpPr>
          <p:cNvPr id="19" name="テキスト ボックス 18"/>
          <p:cNvSpPr txBox="1"/>
          <p:nvPr/>
        </p:nvSpPr>
        <p:spPr>
          <a:xfrm>
            <a:off x="9458618" y="1915575"/>
            <a:ext cx="2353235" cy="461665"/>
          </a:xfrm>
          <a:prstGeom prst="rect">
            <a:avLst/>
          </a:prstGeom>
          <a:noFill/>
        </p:spPr>
        <p:txBody>
          <a:bodyPr wrap="square" rtlCol="0">
            <a:spAutoFit/>
          </a:bodyPr>
          <a:lstStyle/>
          <a:p>
            <a:pPr algn="ctr"/>
            <a:r>
              <a:rPr kumimoji="1" lang="ja-JP" altLang="en-US" sz="2400" b="1" u="sng" dirty="0"/>
              <a:t>共同関係</a:t>
            </a:r>
            <a:endParaRPr kumimoji="1" lang="ja-JP" altLang="en-US" b="1" u="sng" dirty="0"/>
          </a:p>
        </p:txBody>
      </p:sp>
      <p:sp>
        <p:nvSpPr>
          <p:cNvPr id="23" name="ホームベース 22"/>
          <p:cNvSpPr/>
          <p:nvPr/>
        </p:nvSpPr>
        <p:spPr>
          <a:xfrm flipH="1">
            <a:off x="1097279" y="4314026"/>
            <a:ext cx="9533247" cy="748358"/>
          </a:xfrm>
          <a:custGeom>
            <a:avLst/>
            <a:gdLst>
              <a:gd name="connsiteX0" fmla="*/ 0 w 11352412"/>
              <a:gd name="connsiteY0" fmla="*/ 0 h 563057"/>
              <a:gd name="connsiteX1" fmla="*/ 10507827 w 11352412"/>
              <a:gd name="connsiteY1" fmla="*/ 0 h 563057"/>
              <a:gd name="connsiteX2" fmla="*/ 11352412 w 11352412"/>
              <a:gd name="connsiteY2" fmla="*/ 281529 h 563057"/>
              <a:gd name="connsiteX3" fmla="*/ 10507827 w 11352412"/>
              <a:gd name="connsiteY3" fmla="*/ 563057 h 563057"/>
              <a:gd name="connsiteX4" fmla="*/ 0 w 11352412"/>
              <a:gd name="connsiteY4" fmla="*/ 563057 h 563057"/>
              <a:gd name="connsiteX5" fmla="*/ 0 w 11352412"/>
              <a:gd name="connsiteY5" fmla="*/ 0 h 563057"/>
              <a:gd name="connsiteX0" fmla="*/ 0 w 11352412"/>
              <a:gd name="connsiteY0" fmla="*/ 282388 h 563057"/>
              <a:gd name="connsiteX1" fmla="*/ 10507827 w 11352412"/>
              <a:gd name="connsiteY1" fmla="*/ 0 h 563057"/>
              <a:gd name="connsiteX2" fmla="*/ 11352412 w 11352412"/>
              <a:gd name="connsiteY2" fmla="*/ 281529 h 563057"/>
              <a:gd name="connsiteX3" fmla="*/ 10507827 w 11352412"/>
              <a:gd name="connsiteY3" fmla="*/ 563057 h 563057"/>
              <a:gd name="connsiteX4" fmla="*/ 0 w 11352412"/>
              <a:gd name="connsiteY4" fmla="*/ 563057 h 563057"/>
              <a:gd name="connsiteX5" fmla="*/ 0 w 11352412"/>
              <a:gd name="connsiteY5" fmla="*/ 282388 h 563057"/>
              <a:gd name="connsiteX0" fmla="*/ 0 w 11352412"/>
              <a:gd name="connsiteY0" fmla="*/ 282388 h 563057"/>
              <a:gd name="connsiteX1" fmla="*/ 10507827 w 11352412"/>
              <a:gd name="connsiteY1" fmla="*/ 0 h 563057"/>
              <a:gd name="connsiteX2" fmla="*/ 11352412 w 11352412"/>
              <a:gd name="connsiteY2" fmla="*/ 281529 h 563057"/>
              <a:gd name="connsiteX3" fmla="*/ 10507827 w 11352412"/>
              <a:gd name="connsiteY3" fmla="*/ 563057 h 563057"/>
              <a:gd name="connsiteX4" fmla="*/ 0 w 11352412"/>
              <a:gd name="connsiteY4" fmla="*/ 294116 h 563057"/>
              <a:gd name="connsiteX5" fmla="*/ 0 w 11352412"/>
              <a:gd name="connsiteY5" fmla="*/ 282388 h 56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2412" h="563057">
                <a:moveTo>
                  <a:pt x="0" y="282388"/>
                </a:moveTo>
                <a:lnTo>
                  <a:pt x="10507827" y="0"/>
                </a:lnTo>
                <a:lnTo>
                  <a:pt x="11352412" y="281529"/>
                </a:lnTo>
                <a:lnTo>
                  <a:pt x="10507827" y="563057"/>
                </a:lnTo>
                <a:lnTo>
                  <a:pt x="0" y="294116"/>
                </a:lnTo>
                <a:lnTo>
                  <a:pt x="0" y="282388"/>
                </a:lnTo>
                <a:close/>
              </a:path>
            </a:pathLst>
          </a:custGeom>
          <a:gradFill flip="none" rotWithShape="1">
            <a:gsLst>
              <a:gs pos="0">
                <a:srgbClr val="FF3399"/>
              </a:gs>
              <a:gs pos="36000">
                <a:srgbClr val="FFCCFF"/>
              </a:gs>
              <a:gs pos="83000">
                <a:srgbClr val="9DC3E6"/>
              </a:gs>
              <a:gs pos="100000">
                <a:srgbClr val="0070C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754393" y="4395818"/>
            <a:ext cx="3345973" cy="584775"/>
          </a:xfrm>
          <a:prstGeom prst="rect">
            <a:avLst/>
          </a:prstGeom>
          <a:noFill/>
        </p:spPr>
        <p:txBody>
          <a:bodyPr wrap="square" rtlCol="0">
            <a:spAutoFit/>
          </a:bodyPr>
          <a:lstStyle/>
          <a:p>
            <a:r>
              <a:rPr kumimoji="1" lang="ja-JP" altLang="en-US" sz="3200" dirty="0" smtClean="0"/>
              <a:t>社会全体の</a:t>
            </a:r>
            <a:r>
              <a:rPr kumimoji="1" lang="ja-JP" altLang="en-US" sz="3200" dirty="0"/>
              <a:t>変化</a:t>
            </a:r>
            <a:endParaRPr kumimoji="1" lang="ja-JP" altLang="en-US" sz="2400" dirty="0"/>
          </a:p>
        </p:txBody>
      </p:sp>
      <p:sp>
        <p:nvSpPr>
          <p:cNvPr id="26" name="ホームベース 22"/>
          <p:cNvSpPr/>
          <p:nvPr/>
        </p:nvSpPr>
        <p:spPr>
          <a:xfrm>
            <a:off x="1213356" y="4907413"/>
            <a:ext cx="9533247" cy="748358"/>
          </a:xfrm>
          <a:custGeom>
            <a:avLst/>
            <a:gdLst>
              <a:gd name="connsiteX0" fmla="*/ 0 w 11352412"/>
              <a:gd name="connsiteY0" fmla="*/ 0 h 563057"/>
              <a:gd name="connsiteX1" fmla="*/ 10507827 w 11352412"/>
              <a:gd name="connsiteY1" fmla="*/ 0 h 563057"/>
              <a:gd name="connsiteX2" fmla="*/ 11352412 w 11352412"/>
              <a:gd name="connsiteY2" fmla="*/ 281529 h 563057"/>
              <a:gd name="connsiteX3" fmla="*/ 10507827 w 11352412"/>
              <a:gd name="connsiteY3" fmla="*/ 563057 h 563057"/>
              <a:gd name="connsiteX4" fmla="*/ 0 w 11352412"/>
              <a:gd name="connsiteY4" fmla="*/ 563057 h 563057"/>
              <a:gd name="connsiteX5" fmla="*/ 0 w 11352412"/>
              <a:gd name="connsiteY5" fmla="*/ 0 h 563057"/>
              <a:gd name="connsiteX0" fmla="*/ 0 w 11352412"/>
              <a:gd name="connsiteY0" fmla="*/ 282388 h 563057"/>
              <a:gd name="connsiteX1" fmla="*/ 10507827 w 11352412"/>
              <a:gd name="connsiteY1" fmla="*/ 0 h 563057"/>
              <a:gd name="connsiteX2" fmla="*/ 11352412 w 11352412"/>
              <a:gd name="connsiteY2" fmla="*/ 281529 h 563057"/>
              <a:gd name="connsiteX3" fmla="*/ 10507827 w 11352412"/>
              <a:gd name="connsiteY3" fmla="*/ 563057 h 563057"/>
              <a:gd name="connsiteX4" fmla="*/ 0 w 11352412"/>
              <a:gd name="connsiteY4" fmla="*/ 563057 h 563057"/>
              <a:gd name="connsiteX5" fmla="*/ 0 w 11352412"/>
              <a:gd name="connsiteY5" fmla="*/ 282388 h 563057"/>
              <a:gd name="connsiteX0" fmla="*/ 0 w 11352412"/>
              <a:gd name="connsiteY0" fmla="*/ 282388 h 563057"/>
              <a:gd name="connsiteX1" fmla="*/ 10507827 w 11352412"/>
              <a:gd name="connsiteY1" fmla="*/ 0 h 563057"/>
              <a:gd name="connsiteX2" fmla="*/ 11352412 w 11352412"/>
              <a:gd name="connsiteY2" fmla="*/ 281529 h 563057"/>
              <a:gd name="connsiteX3" fmla="*/ 10507827 w 11352412"/>
              <a:gd name="connsiteY3" fmla="*/ 563057 h 563057"/>
              <a:gd name="connsiteX4" fmla="*/ 0 w 11352412"/>
              <a:gd name="connsiteY4" fmla="*/ 294116 h 563057"/>
              <a:gd name="connsiteX5" fmla="*/ 0 w 11352412"/>
              <a:gd name="connsiteY5" fmla="*/ 282388 h 56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2412" h="563057">
                <a:moveTo>
                  <a:pt x="0" y="282388"/>
                </a:moveTo>
                <a:lnTo>
                  <a:pt x="10507827" y="0"/>
                </a:lnTo>
                <a:lnTo>
                  <a:pt x="11352412" y="281529"/>
                </a:lnTo>
                <a:lnTo>
                  <a:pt x="10507827" y="563057"/>
                </a:lnTo>
                <a:lnTo>
                  <a:pt x="0" y="294116"/>
                </a:lnTo>
                <a:lnTo>
                  <a:pt x="0" y="282388"/>
                </a:lnTo>
                <a:close/>
              </a:path>
            </a:pathLst>
          </a:custGeom>
          <a:gradFill flip="none" rotWithShape="0">
            <a:gsLst>
              <a:gs pos="0">
                <a:srgbClr val="0070C0"/>
              </a:gs>
              <a:gs pos="36000">
                <a:srgbClr val="9DC3E6"/>
              </a:gs>
              <a:gs pos="83000">
                <a:srgbClr val="FFCCFF"/>
              </a:gs>
              <a:gs pos="100000">
                <a:srgbClr val="FF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5620871" y="5032161"/>
            <a:ext cx="4605227" cy="584775"/>
          </a:xfrm>
          <a:prstGeom prst="rect">
            <a:avLst/>
          </a:prstGeom>
          <a:noFill/>
        </p:spPr>
        <p:txBody>
          <a:bodyPr wrap="square" rtlCol="0">
            <a:spAutoFit/>
          </a:bodyPr>
          <a:lstStyle/>
          <a:p>
            <a:pPr algn="r"/>
            <a:r>
              <a:rPr kumimoji="1" lang="ja-JP" altLang="en-US" sz="3200" dirty="0" smtClean="0"/>
              <a:t>家庭に求められるもの</a:t>
            </a:r>
            <a:endParaRPr kumimoji="1" lang="ja-JP" altLang="en-US" sz="2400" dirty="0"/>
          </a:p>
        </p:txBody>
      </p:sp>
    </p:spTree>
    <p:extLst>
      <p:ext uri="{BB962C8B-B14F-4D97-AF65-F5344CB8AC3E}">
        <p14:creationId xmlns:p14="http://schemas.microsoft.com/office/powerpoint/2010/main" val="4789374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17258"/>
          </a:xfrm>
        </p:spPr>
        <p:txBody>
          <a:bodyPr/>
          <a:lstStyle/>
          <a:p>
            <a:r>
              <a:rPr kumimoji="1" lang="ja-JP" altLang="en-US" dirty="0" smtClean="0"/>
              <a:t>事例　Ａの場合　</a:t>
            </a:r>
            <a:r>
              <a:rPr kumimoji="1" lang="en-US" altLang="ja-JP" dirty="0" smtClean="0"/>
              <a:t>episode 6</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17</a:t>
            </a:fld>
            <a:endParaRPr lang="ja-JP" altLang="en-US"/>
          </a:p>
        </p:txBody>
      </p:sp>
      <p:sp>
        <p:nvSpPr>
          <p:cNvPr id="4" name="テキスト ボックス 3"/>
          <p:cNvSpPr txBox="1"/>
          <p:nvPr/>
        </p:nvSpPr>
        <p:spPr>
          <a:xfrm>
            <a:off x="1674159" y="1591816"/>
            <a:ext cx="8843681" cy="4170372"/>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a:t>
            </a:r>
            <a:r>
              <a:rPr lang="ja-JP" altLang="en-US" sz="2400" dirty="0"/>
              <a:t>後日</a:t>
            </a:r>
            <a:r>
              <a:rPr lang="ja-JP" altLang="en-US" sz="2400" dirty="0" smtClean="0"/>
              <a:t>、Ａの担任の先生から母親宛てに連絡があり、スクールカウンセラーへの相談を勧められた。母親は内心抵抗があったが、あまりにも熱心に勧められたので、渋々同意した。</a:t>
            </a:r>
            <a:endParaRPr lang="en-US" altLang="ja-JP" sz="2400" dirty="0" smtClean="0"/>
          </a:p>
          <a:p>
            <a:pPr>
              <a:lnSpc>
                <a:spcPts val="3400"/>
              </a:lnSpc>
              <a:spcAft>
                <a:spcPts val="1200"/>
              </a:spcAft>
            </a:pPr>
            <a:r>
              <a:rPr lang="ja-JP" altLang="en-US" sz="2400" dirty="0"/>
              <a:t>　予約した</a:t>
            </a:r>
            <a:r>
              <a:rPr lang="ja-JP" altLang="en-US" sz="2400" dirty="0" smtClean="0"/>
              <a:t>日となり、母親は緊張しながらスクールカウンセラーのもとを訪れた。母親はＡが起こした騒動について「学校に迷惑をかけて申し訳ない」と謝罪をした。スクールカウンセラーは、「お母さんも、本当に大変な思いをされましたね。」と言った。その温かい声と眼差しに触れ、母親の目からなぜか涙があふれてきた。</a:t>
            </a:r>
            <a:endParaRPr lang="en-US" altLang="ja-JP" sz="2400" dirty="0" smtClean="0"/>
          </a:p>
        </p:txBody>
      </p:sp>
    </p:spTree>
    <p:extLst>
      <p:ext uri="{BB962C8B-B14F-4D97-AF65-F5344CB8AC3E}">
        <p14:creationId xmlns:p14="http://schemas.microsoft.com/office/powerpoint/2010/main" val="550787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1073710"/>
          </a:xfrm>
        </p:spPr>
        <p:txBody>
          <a:bodyPr/>
          <a:lstStyle/>
          <a:p>
            <a:r>
              <a:rPr lang="ja-JP" altLang="en-US" dirty="0" smtClean="0"/>
              <a:t>家庭の負担が大きくなる社会</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18</a:t>
            </a:fld>
            <a:endParaRPr lang="ja-JP" altLang="en-US" dirty="0"/>
          </a:p>
        </p:txBody>
      </p:sp>
      <p:grpSp>
        <p:nvGrpSpPr>
          <p:cNvPr id="4" name="グループ化 3"/>
          <p:cNvGrpSpPr/>
          <p:nvPr/>
        </p:nvGrpSpPr>
        <p:grpSpPr>
          <a:xfrm>
            <a:off x="1269127" y="1397048"/>
            <a:ext cx="5029144" cy="5029144"/>
            <a:chOff x="1255059" y="1368912"/>
            <a:chExt cx="5029144" cy="5029144"/>
          </a:xfrm>
        </p:grpSpPr>
        <p:sp>
          <p:nvSpPr>
            <p:cNvPr id="10" name="円/楕円 9"/>
            <p:cNvSpPr/>
            <p:nvPr/>
          </p:nvSpPr>
          <p:spPr>
            <a:xfrm>
              <a:off x="1255059" y="1368912"/>
              <a:ext cx="5029144" cy="5029144"/>
            </a:xfrm>
            <a:prstGeom prst="ellipse">
              <a:avLst/>
            </a:prstGeom>
            <a:gradFill flip="none" rotWithShape="1">
              <a:gsLst>
                <a:gs pos="0">
                  <a:srgbClr val="FFCCFF"/>
                </a:gs>
                <a:gs pos="14000">
                  <a:srgbClr val="FFCCFF"/>
                </a:gs>
                <a:gs pos="36000">
                  <a:schemeClr val="accent1">
                    <a:lumMod val="45000"/>
                    <a:lumOff val="55000"/>
                  </a:schemeClr>
                </a:gs>
                <a:gs pos="100000">
                  <a:srgbClr val="0070C0"/>
                </a:gs>
              </a:gsLst>
              <a:path path="circle">
                <a:fillToRect l="50000" t="50000" r="50000" b="50000"/>
              </a:path>
              <a:tileRect/>
            </a:gra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kumimoji="1" lang="ja-JP" altLang="en-US" sz="1600" b="1" dirty="0">
                <a:solidFill>
                  <a:schemeClr val="bg1">
                    <a:lumMod val="50000"/>
                  </a:schemeClr>
                </a:solidFill>
              </a:endParaRPr>
            </a:p>
          </p:txBody>
        </p:sp>
        <p:sp>
          <p:nvSpPr>
            <p:cNvPr id="8" name="円/楕円 7"/>
            <p:cNvSpPr/>
            <p:nvPr/>
          </p:nvSpPr>
          <p:spPr>
            <a:xfrm>
              <a:off x="2021513" y="2135366"/>
              <a:ext cx="3496236" cy="3496236"/>
            </a:xfrm>
            <a:prstGeom prst="ellipse">
              <a:avLst/>
            </a:prstGeom>
            <a:gradFill flip="none" rotWithShape="1">
              <a:gsLst>
                <a:gs pos="0">
                  <a:srgbClr val="FFCCFF"/>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kumimoji="1" lang="ja-JP" altLang="en-US" sz="1600" b="1" dirty="0">
                <a:solidFill>
                  <a:schemeClr val="bg1">
                    <a:lumMod val="50000"/>
                  </a:schemeClr>
                </a:solidFill>
              </a:endParaRPr>
            </a:p>
          </p:txBody>
        </p:sp>
        <p:sp>
          <p:nvSpPr>
            <p:cNvPr id="6" name="円/楕円 5"/>
            <p:cNvSpPr/>
            <p:nvPr/>
          </p:nvSpPr>
          <p:spPr>
            <a:xfrm>
              <a:off x="2772756" y="2886609"/>
              <a:ext cx="1993751" cy="1993751"/>
            </a:xfrm>
            <a:prstGeom prst="ellipse">
              <a:avLst/>
            </a:prstGeom>
            <a:gradFill flip="none" rotWithShape="1">
              <a:gsLst>
                <a:gs pos="0">
                  <a:srgbClr val="FF99CC"/>
                </a:gs>
                <a:gs pos="55000">
                  <a:srgbClr val="FFCCFF"/>
                </a:gs>
                <a:gs pos="79000">
                  <a:schemeClr val="accent1">
                    <a:lumMod val="45000"/>
                    <a:lumOff val="55000"/>
                  </a:schemeClr>
                </a:gs>
                <a:gs pos="100000">
                  <a:schemeClr val="accent1">
                    <a:lumMod val="30000"/>
                    <a:lumOff val="70000"/>
                  </a:schemeClr>
                </a:gs>
              </a:gsLst>
              <a:path path="circle">
                <a:fillToRect l="50000" t="50000" r="50000" b="50000"/>
              </a:path>
              <a:tileRect/>
            </a:gra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kumimoji="1" lang="ja-JP" altLang="en-US" sz="1600" b="1" dirty="0">
                <a:solidFill>
                  <a:schemeClr val="bg1">
                    <a:lumMod val="50000"/>
                  </a:schemeClr>
                </a:solidFill>
              </a:endParaRPr>
            </a:p>
          </p:txBody>
        </p:sp>
        <p:sp>
          <p:nvSpPr>
            <p:cNvPr id="5" name="円/楕円 4"/>
            <p:cNvSpPr/>
            <p:nvPr/>
          </p:nvSpPr>
          <p:spPr>
            <a:xfrm>
              <a:off x="3343808" y="3457661"/>
              <a:ext cx="851647" cy="851647"/>
            </a:xfrm>
            <a:prstGeom prst="ellipse">
              <a:avLst/>
            </a:prstGeom>
            <a:solidFill>
              <a:srgbClr val="FF99CC"/>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dirty="0" smtClean="0">
                  <a:solidFill>
                    <a:schemeClr val="tx1"/>
                  </a:solidFill>
                </a:rPr>
                <a:t>子ども</a:t>
              </a:r>
              <a:endParaRPr kumimoji="1" lang="ja-JP" altLang="en-US" sz="1400" b="1" dirty="0">
                <a:solidFill>
                  <a:schemeClr val="tx1"/>
                </a:solidFill>
              </a:endParaRPr>
            </a:p>
          </p:txBody>
        </p:sp>
        <p:sp>
          <p:nvSpPr>
            <p:cNvPr id="7" name="テキスト ボックス 6"/>
            <p:cNvSpPr txBox="1"/>
            <p:nvPr/>
          </p:nvSpPr>
          <p:spPr>
            <a:xfrm>
              <a:off x="3163617" y="2987469"/>
              <a:ext cx="1212028" cy="400110"/>
            </a:xfrm>
            <a:prstGeom prst="rect">
              <a:avLst/>
            </a:prstGeom>
            <a:noFill/>
          </p:spPr>
          <p:txBody>
            <a:bodyPr wrap="square" rtlCol="0">
              <a:spAutoFit/>
            </a:bodyPr>
            <a:lstStyle/>
            <a:p>
              <a:pPr algn="ctr"/>
              <a:r>
                <a:rPr kumimoji="1" lang="ja-JP" altLang="en-US" sz="2000" b="1" dirty="0" smtClean="0"/>
                <a:t>家族</a:t>
              </a:r>
              <a:endParaRPr kumimoji="1" lang="ja-JP" altLang="en-US" sz="2000" b="1" dirty="0"/>
            </a:p>
          </p:txBody>
        </p:sp>
        <p:sp>
          <p:nvSpPr>
            <p:cNvPr id="9" name="テキスト ボックス 8"/>
            <p:cNvSpPr txBox="1"/>
            <p:nvPr/>
          </p:nvSpPr>
          <p:spPr>
            <a:xfrm>
              <a:off x="3163617" y="2346286"/>
              <a:ext cx="1212028" cy="400110"/>
            </a:xfrm>
            <a:prstGeom prst="rect">
              <a:avLst/>
            </a:prstGeom>
            <a:noFill/>
          </p:spPr>
          <p:txBody>
            <a:bodyPr wrap="square" rtlCol="0">
              <a:spAutoFit/>
            </a:bodyPr>
            <a:lstStyle/>
            <a:p>
              <a:pPr algn="ctr"/>
              <a:r>
                <a:rPr kumimoji="1" lang="ja-JP" altLang="en-US" sz="2000" b="1" dirty="0" smtClean="0"/>
                <a:t>学校</a:t>
              </a:r>
              <a:endParaRPr kumimoji="1" lang="ja-JP" altLang="en-US" sz="2000" b="1" dirty="0"/>
            </a:p>
          </p:txBody>
        </p:sp>
        <p:sp>
          <p:nvSpPr>
            <p:cNvPr id="11" name="テキスト ボックス 10"/>
            <p:cNvSpPr txBox="1"/>
            <p:nvPr/>
          </p:nvSpPr>
          <p:spPr>
            <a:xfrm>
              <a:off x="3163617" y="1570555"/>
              <a:ext cx="1212028" cy="400110"/>
            </a:xfrm>
            <a:prstGeom prst="rect">
              <a:avLst/>
            </a:prstGeom>
            <a:noFill/>
          </p:spPr>
          <p:txBody>
            <a:bodyPr wrap="square" rtlCol="0">
              <a:spAutoFit/>
            </a:bodyPr>
            <a:lstStyle/>
            <a:p>
              <a:pPr algn="ctr"/>
              <a:r>
                <a:rPr kumimoji="1" lang="ja-JP" altLang="en-US" sz="2000" b="1" dirty="0" smtClean="0"/>
                <a:t>地域</a:t>
              </a:r>
              <a:endParaRPr kumimoji="1" lang="ja-JP" altLang="en-US" sz="2000" b="1" dirty="0"/>
            </a:p>
          </p:txBody>
        </p:sp>
      </p:grpSp>
      <p:sp>
        <p:nvSpPr>
          <p:cNvPr id="12" name="テキスト ボックス 11"/>
          <p:cNvSpPr txBox="1"/>
          <p:nvPr/>
        </p:nvSpPr>
        <p:spPr>
          <a:xfrm>
            <a:off x="6452796" y="1370499"/>
            <a:ext cx="5096435" cy="2439501"/>
          </a:xfrm>
          <a:prstGeom prst="wedgeRectCallout">
            <a:avLst>
              <a:gd name="adj1" fmla="val -55749"/>
              <a:gd name="adj2" fmla="val 73622"/>
            </a:avLst>
          </a:prstGeom>
          <a:solidFill>
            <a:schemeClr val="bg1"/>
          </a:solidFill>
          <a:ln w="38100">
            <a:solidFill>
              <a:schemeClr val="tx1"/>
            </a:solidFill>
          </a:ln>
        </p:spPr>
        <p:txBody>
          <a:bodyPr wrap="square" lIns="360000" rIns="360000" rtlCol="0" anchor="ctr" anchorCtr="0">
            <a:noAutofit/>
          </a:bodyPr>
          <a:lstStyle/>
          <a:p>
            <a:r>
              <a:rPr kumimoji="1" lang="ja-JP" altLang="en-US" sz="2400" dirty="0" smtClean="0">
                <a:latin typeface="Meiryo UI" panose="020B0604030504040204" pitchFamily="50" charset="-128"/>
                <a:ea typeface="Meiryo UI" panose="020B0604030504040204" pitchFamily="50" charset="-128"/>
              </a:rPr>
              <a:t>多くの地域や学校から、徐々に共同関係</a:t>
            </a:r>
            <a:r>
              <a:rPr lang="ja-JP" altLang="en-US" sz="2400" dirty="0">
                <a:latin typeface="Meiryo UI" panose="020B0604030504040204" pitchFamily="50" charset="-128"/>
                <a:ea typeface="Meiryo UI" panose="020B0604030504040204" pitchFamily="50" charset="-128"/>
              </a:rPr>
              <a:t>としての</a:t>
            </a:r>
            <a:r>
              <a:rPr kumimoji="1" lang="ja-JP" altLang="en-US" sz="2400" dirty="0" smtClean="0">
                <a:latin typeface="Meiryo UI" panose="020B0604030504040204" pitchFamily="50" charset="-128"/>
                <a:ea typeface="Meiryo UI" panose="020B0604030504040204" pitchFamily="50" charset="-128"/>
              </a:rPr>
              <a:t>情緒的つながりを失いつつある中で、家庭のみが唯一子どもとの情緒的つながりを維持しなければならない。</a:t>
            </a:r>
            <a:endParaRPr kumimoji="1" lang="ja-JP" altLang="en-US" sz="2400" dirty="0">
              <a:latin typeface="Meiryo UI" panose="020B0604030504040204" pitchFamily="50" charset="-128"/>
              <a:ea typeface="Meiryo UI" panose="020B0604030504040204" pitchFamily="50" charset="-128"/>
            </a:endParaRPr>
          </a:p>
        </p:txBody>
      </p:sp>
      <p:grpSp>
        <p:nvGrpSpPr>
          <p:cNvPr id="13" name="グループ化 12"/>
          <p:cNvGrpSpPr/>
          <p:nvPr/>
        </p:nvGrpSpPr>
        <p:grpSpPr>
          <a:xfrm>
            <a:off x="1275285" y="1380084"/>
            <a:ext cx="5029144" cy="5029144"/>
            <a:chOff x="1255059" y="1368912"/>
            <a:chExt cx="5029144" cy="5029144"/>
          </a:xfrm>
        </p:grpSpPr>
        <p:sp>
          <p:nvSpPr>
            <p:cNvPr id="14" name="円/楕円 13"/>
            <p:cNvSpPr/>
            <p:nvPr/>
          </p:nvSpPr>
          <p:spPr>
            <a:xfrm>
              <a:off x="1255059" y="1368912"/>
              <a:ext cx="5029144" cy="5029144"/>
            </a:xfrm>
            <a:prstGeom prst="ellipse">
              <a:avLst/>
            </a:prstGeom>
            <a:gradFill flip="none" rotWithShape="1">
              <a:gsLst>
                <a:gs pos="0">
                  <a:srgbClr val="FF6699"/>
                </a:gs>
                <a:gs pos="77000">
                  <a:srgbClr val="FFCCFF"/>
                </a:gs>
                <a:gs pos="91000">
                  <a:schemeClr val="accent1">
                    <a:lumMod val="45000"/>
                    <a:lumOff val="55000"/>
                  </a:schemeClr>
                </a:gs>
                <a:gs pos="100000">
                  <a:srgbClr val="0070C0"/>
                </a:gs>
              </a:gsLst>
              <a:path path="circle">
                <a:fillToRect l="50000" t="50000" r="50000" b="50000"/>
              </a:path>
              <a:tileRect/>
            </a:gra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kumimoji="1" lang="ja-JP" altLang="en-US" sz="1600" b="1" dirty="0">
                <a:solidFill>
                  <a:schemeClr val="bg1">
                    <a:lumMod val="50000"/>
                  </a:schemeClr>
                </a:solidFill>
              </a:endParaRPr>
            </a:p>
          </p:txBody>
        </p:sp>
        <p:sp>
          <p:nvSpPr>
            <p:cNvPr id="15" name="円/楕円 14"/>
            <p:cNvSpPr/>
            <p:nvPr/>
          </p:nvSpPr>
          <p:spPr>
            <a:xfrm>
              <a:off x="2021513" y="2135366"/>
              <a:ext cx="3496236" cy="3496236"/>
            </a:xfrm>
            <a:prstGeom prst="ellipse">
              <a:avLst/>
            </a:prstGeom>
            <a:gradFill flip="none" rotWithShape="1">
              <a:gsLst>
                <a:gs pos="0">
                  <a:srgbClr val="9DC3E6"/>
                </a:gs>
                <a:gs pos="35000">
                  <a:schemeClr val="accent1">
                    <a:lumMod val="45000"/>
                    <a:lumOff val="55000"/>
                  </a:schemeClr>
                </a:gs>
                <a:gs pos="58000">
                  <a:srgbClr val="FFCCFF"/>
                </a:gs>
                <a:gs pos="100000">
                  <a:srgbClr val="FF6699"/>
                </a:gs>
              </a:gsLst>
              <a:path path="circle">
                <a:fillToRect l="50000" t="50000" r="50000" b="50000"/>
              </a:path>
              <a:tileRect/>
            </a:gra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kumimoji="1" lang="ja-JP" altLang="en-US" sz="1600" b="1" dirty="0">
                <a:solidFill>
                  <a:schemeClr val="bg1">
                    <a:lumMod val="50000"/>
                  </a:schemeClr>
                </a:solidFill>
              </a:endParaRPr>
            </a:p>
          </p:txBody>
        </p:sp>
        <p:sp>
          <p:nvSpPr>
            <p:cNvPr id="16" name="円/楕円 15"/>
            <p:cNvSpPr/>
            <p:nvPr/>
          </p:nvSpPr>
          <p:spPr>
            <a:xfrm>
              <a:off x="2772756" y="2886609"/>
              <a:ext cx="1993751" cy="1993751"/>
            </a:xfrm>
            <a:prstGeom prst="ellipse">
              <a:avLst/>
            </a:prstGeom>
            <a:gradFill flip="none" rotWithShape="1">
              <a:gsLst>
                <a:gs pos="0">
                  <a:srgbClr val="FFCCFF"/>
                </a:gs>
                <a:gs pos="24000">
                  <a:srgbClr val="FFCCFF"/>
                </a:gs>
                <a:gs pos="63000">
                  <a:srgbClr val="FF6699"/>
                </a:gs>
                <a:gs pos="100000">
                  <a:srgbClr val="FF3399"/>
                </a:gs>
              </a:gsLst>
              <a:path path="circle">
                <a:fillToRect l="50000" t="50000" r="50000" b="50000"/>
              </a:path>
              <a:tileRect/>
            </a:gra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kumimoji="1" lang="ja-JP" altLang="en-US" sz="1600" b="1" dirty="0">
                <a:solidFill>
                  <a:schemeClr val="bg1">
                    <a:lumMod val="50000"/>
                  </a:schemeClr>
                </a:solidFill>
              </a:endParaRPr>
            </a:p>
          </p:txBody>
        </p:sp>
        <p:sp>
          <p:nvSpPr>
            <p:cNvPr id="17" name="円/楕円 16"/>
            <p:cNvSpPr/>
            <p:nvPr/>
          </p:nvSpPr>
          <p:spPr>
            <a:xfrm>
              <a:off x="3343808" y="3457661"/>
              <a:ext cx="851647" cy="851647"/>
            </a:xfrm>
            <a:prstGeom prst="ellipse">
              <a:avLst/>
            </a:prstGeom>
            <a:solidFill>
              <a:srgbClr val="FF99CC"/>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dirty="0" smtClean="0">
                  <a:solidFill>
                    <a:schemeClr val="tx1"/>
                  </a:solidFill>
                </a:rPr>
                <a:t>子ども</a:t>
              </a:r>
              <a:endParaRPr kumimoji="1" lang="ja-JP" altLang="en-US" sz="1400" b="1" dirty="0">
                <a:solidFill>
                  <a:schemeClr val="tx1"/>
                </a:solidFill>
              </a:endParaRPr>
            </a:p>
          </p:txBody>
        </p:sp>
        <p:sp>
          <p:nvSpPr>
            <p:cNvPr id="18" name="テキスト ボックス 17"/>
            <p:cNvSpPr txBox="1"/>
            <p:nvPr/>
          </p:nvSpPr>
          <p:spPr>
            <a:xfrm>
              <a:off x="3163617" y="2987469"/>
              <a:ext cx="1212028" cy="400110"/>
            </a:xfrm>
            <a:prstGeom prst="rect">
              <a:avLst/>
            </a:prstGeom>
            <a:noFill/>
          </p:spPr>
          <p:txBody>
            <a:bodyPr wrap="square" rtlCol="0">
              <a:spAutoFit/>
            </a:bodyPr>
            <a:lstStyle/>
            <a:p>
              <a:pPr algn="ctr"/>
              <a:r>
                <a:rPr kumimoji="1" lang="ja-JP" altLang="en-US" sz="2000" b="1" dirty="0" smtClean="0"/>
                <a:t>家族</a:t>
              </a:r>
              <a:endParaRPr kumimoji="1" lang="ja-JP" altLang="en-US" sz="2000" b="1" dirty="0"/>
            </a:p>
          </p:txBody>
        </p:sp>
        <p:sp>
          <p:nvSpPr>
            <p:cNvPr id="19" name="テキスト ボックス 18"/>
            <p:cNvSpPr txBox="1"/>
            <p:nvPr/>
          </p:nvSpPr>
          <p:spPr>
            <a:xfrm>
              <a:off x="3163617" y="2346286"/>
              <a:ext cx="1212028" cy="400110"/>
            </a:xfrm>
            <a:prstGeom prst="rect">
              <a:avLst/>
            </a:prstGeom>
            <a:noFill/>
          </p:spPr>
          <p:txBody>
            <a:bodyPr wrap="square" rtlCol="0">
              <a:spAutoFit/>
            </a:bodyPr>
            <a:lstStyle/>
            <a:p>
              <a:pPr algn="ctr"/>
              <a:r>
                <a:rPr kumimoji="1" lang="ja-JP" altLang="en-US" sz="2000" b="1" dirty="0" smtClean="0"/>
                <a:t>学校</a:t>
              </a:r>
              <a:endParaRPr kumimoji="1" lang="ja-JP" altLang="en-US" sz="2000" b="1" dirty="0"/>
            </a:p>
          </p:txBody>
        </p:sp>
        <p:sp>
          <p:nvSpPr>
            <p:cNvPr id="20" name="テキスト ボックス 19"/>
            <p:cNvSpPr txBox="1"/>
            <p:nvPr/>
          </p:nvSpPr>
          <p:spPr>
            <a:xfrm>
              <a:off x="3163617" y="1570555"/>
              <a:ext cx="1212028" cy="400110"/>
            </a:xfrm>
            <a:prstGeom prst="rect">
              <a:avLst/>
            </a:prstGeom>
            <a:noFill/>
          </p:spPr>
          <p:txBody>
            <a:bodyPr wrap="square" rtlCol="0">
              <a:spAutoFit/>
            </a:bodyPr>
            <a:lstStyle/>
            <a:p>
              <a:pPr algn="ctr"/>
              <a:r>
                <a:rPr kumimoji="1" lang="ja-JP" altLang="en-US" sz="2000" b="1" dirty="0" smtClean="0"/>
                <a:t>地域</a:t>
              </a:r>
              <a:endParaRPr kumimoji="1" lang="ja-JP" altLang="en-US" sz="2000" b="1" dirty="0"/>
            </a:p>
          </p:txBody>
        </p:sp>
      </p:grpSp>
    </p:spTree>
    <p:extLst>
      <p:ext uri="{BB962C8B-B14F-4D97-AF65-F5344CB8AC3E}">
        <p14:creationId xmlns:p14="http://schemas.microsoft.com/office/powerpoint/2010/main" val="8563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17258"/>
          </a:xfrm>
        </p:spPr>
        <p:txBody>
          <a:bodyPr/>
          <a:lstStyle/>
          <a:p>
            <a:r>
              <a:rPr kumimoji="1" lang="ja-JP" altLang="en-US" dirty="0" smtClean="0"/>
              <a:t>事例　Ａの場合　</a:t>
            </a:r>
            <a:r>
              <a:rPr kumimoji="1" lang="en-US" altLang="ja-JP" dirty="0" smtClean="0"/>
              <a:t>episode 7</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19</a:t>
            </a:fld>
            <a:endParaRPr lang="ja-JP" altLang="en-US"/>
          </a:p>
        </p:txBody>
      </p:sp>
      <p:sp>
        <p:nvSpPr>
          <p:cNvPr id="4" name="テキスト ボックス 3"/>
          <p:cNvSpPr txBox="1"/>
          <p:nvPr/>
        </p:nvSpPr>
        <p:spPr>
          <a:xfrm>
            <a:off x="1290918" y="1524430"/>
            <a:ext cx="9076765" cy="4247317"/>
          </a:xfrm>
          <a:prstGeom prst="rect">
            <a:avLst/>
          </a:prstGeom>
          <a:pattFill prst="lgGrid">
            <a:fgClr>
              <a:schemeClr val="bg1">
                <a:lumMod val="95000"/>
              </a:schemeClr>
            </a:fgClr>
            <a:bgClr>
              <a:schemeClr val="bg1"/>
            </a:bgClr>
          </a:pattFill>
        </p:spPr>
        <p:txBody>
          <a:bodyPr wrap="square" rtlCol="0">
            <a:spAutoFit/>
          </a:bodyPr>
          <a:lstStyle/>
          <a:p>
            <a:pPr>
              <a:lnSpc>
                <a:spcPts val="3000"/>
              </a:lnSpc>
              <a:spcAft>
                <a:spcPts val="1200"/>
              </a:spcAft>
            </a:pPr>
            <a:r>
              <a:rPr kumimoji="1" lang="ja-JP" altLang="en-US" sz="2400" dirty="0" smtClean="0"/>
              <a:t>　母は、スクールカウンセラーにいろいろな話をした。</a:t>
            </a:r>
            <a:endParaRPr kumimoji="1" lang="en-US" altLang="ja-JP" sz="2400" dirty="0" smtClean="0"/>
          </a:p>
          <a:p>
            <a:pPr>
              <a:lnSpc>
                <a:spcPts val="3000"/>
              </a:lnSpc>
              <a:spcAft>
                <a:spcPts val="1200"/>
              </a:spcAft>
            </a:pPr>
            <a:r>
              <a:rPr lang="ja-JP" altLang="en-US" sz="2400" dirty="0"/>
              <a:t>　</a:t>
            </a:r>
            <a:r>
              <a:rPr lang="ja-JP" altLang="en-US" sz="2400" dirty="0" smtClean="0"/>
              <a:t>Ａが赤ちゃんの頃から父親はすぐに不機嫌になって、母親に冷淡に応対していたこと。母親はいつも父親の顔色をうかがうようになっていったこと。そんな様子を見て育ったからか、ＡとＡの弟もまた父の顔色をうかがったり、さらに母が困らないように気を遣って生活していること。こういう状況がよくないことはわかっているが、どうにもならないこと</a:t>
            </a:r>
            <a:r>
              <a:rPr lang="en-US" altLang="ja-JP" sz="2400" dirty="0" smtClean="0"/>
              <a:t>…</a:t>
            </a:r>
            <a:r>
              <a:rPr lang="ja-JP" altLang="en-US" sz="2400" dirty="0" err="1" smtClean="0"/>
              <a:t>。</a:t>
            </a:r>
            <a:endParaRPr lang="en-US" altLang="ja-JP" sz="2400" dirty="0" smtClean="0"/>
          </a:p>
          <a:p>
            <a:pPr>
              <a:lnSpc>
                <a:spcPts val="3000"/>
              </a:lnSpc>
              <a:spcAft>
                <a:spcPts val="1200"/>
              </a:spcAft>
            </a:pPr>
            <a:r>
              <a:rPr lang="ja-JP" altLang="en-US" sz="2400" dirty="0"/>
              <a:t>　これまで</a:t>
            </a:r>
            <a:r>
              <a:rPr lang="ja-JP" altLang="en-US" sz="2400" dirty="0" smtClean="0"/>
              <a:t>の母の苦しさは切実だった。スクールカウンセラーは、ただじっくりとその息苦しさや窮屈さに耳を傾け、その体験の肌触りを味わっていた。</a:t>
            </a:r>
            <a:endParaRPr lang="en-US" altLang="ja-JP" sz="2400" dirty="0" smtClean="0"/>
          </a:p>
        </p:txBody>
      </p:sp>
    </p:spTree>
    <p:extLst>
      <p:ext uri="{BB962C8B-B14F-4D97-AF65-F5344CB8AC3E}">
        <p14:creationId xmlns:p14="http://schemas.microsoft.com/office/powerpoint/2010/main" val="3335884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はじめに</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a:t>
            </a:fld>
            <a:endParaRPr lang="ja-JP" altLang="en-US"/>
          </a:p>
        </p:txBody>
      </p:sp>
      <p:sp>
        <p:nvSpPr>
          <p:cNvPr id="5" name="テキスト ボックス 4"/>
          <p:cNvSpPr txBox="1"/>
          <p:nvPr/>
        </p:nvSpPr>
        <p:spPr>
          <a:xfrm>
            <a:off x="1828800" y="1339760"/>
            <a:ext cx="8767482" cy="4555093"/>
          </a:xfrm>
          <a:prstGeom prst="rect">
            <a:avLst/>
          </a:prstGeom>
          <a:noFill/>
        </p:spPr>
        <p:txBody>
          <a:bodyPr wrap="square" rtlCol="0">
            <a:spAutoFit/>
          </a:bodyPr>
          <a:lstStyle/>
          <a:p>
            <a:pPr indent="268288">
              <a:lnSpc>
                <a:spcPts val="2600"/>
              </a:lnSpc>
              <a:spcAft>
                <a:spcPts val="1200"/>
              </a:spcAft>
            </a:pPr>
            <a:r>
              <a:rPr lang="ja-JP" altLang="en-US" sz="2000" dirty="0" smtClean="0"/>
              <a:t>子ども</a:t>
            </a:r>
            <a:r>
              <a:rPr kumimoji="1" lang="ja-JP" altLang="en-US" sz="2000" dirty="0" smtClean="0"/>
              <a:t>はいろいろな形で心の中のつらさや苦しさを</a:t>
            </a:r>
            <a:r>
              <a:rPr kumimoji="1" lang="en-US" altLang="ja-JP" sz="2000" dirty="0" smtClean="0"/>
              <a:t>SOS</a:t>
            </a:r>
            <a:r>
              <a:rPr lang="ja-JP" altLang="en-US" sz="2000" dirty="0"/>
              <a:t>と</a:t>
            </a:r>
            <a:r>
              <a:rPr lang="ja-JP" altLang="en-US" sz="2000" dirty="0" smtClean="0"/>
              <a:t>して表現</a:t>
            </a:r>
            <a:r>
              <a:rPr kumimoji="1" lang="ja-JP" altLang="en-US" sz="2000" dirty="0" smtClean="0"/>
              <a:t>している場合があります。その一方で、周囲には全く表現せず、たった一人で苦しんでいる場合もあります。</a:t>
            </a:r>
            <a:endParaRPr kumimoji="1" lang="en-US" altLang="ja-JP" sz="2000" dirty="0" smtClean="0"/>
          </a:p>
          <a:p>
            <a:pPr indent="268288">
              <a:lnSpc>
                <a:spcPts val="2600"/>
              </a:lnSpc>
              <a:spcAft>
                <a:spcPts val="1200"/>
              </a:spcAft>
            </a:pPr>
            <a:r>
              <a:rPr lang="ja-JP" altLang="en-US" sz="2000" dirty="0" smtClean="0"/>
              <a:t>私たち大人が、子どもたちの声なき声としての</a:t>
            </a:r>
            <a:r>
              <a:rPr lang="en-US" altLang="ja-JP" sz="2000" dirty="0" smtClean="0"/>
              <a:t>SOS</a:t>
            </a:r>
            <a:r>
              <a:rPr lang="ja-JP" altLang="en-US" sz="2000" dirty="0" smtClean="0"/>
              <a:t>にどのように向き合ったらよいのか、一緒に考える機会にしていただけたらと思います。</a:t>
            </a:r>
            <a:endParaRPr lang="en-US" altLang="ja-JP" sz="2000" dirty="0" smtClean="0"/>
          </a:p>
          <a:p>
            <a:pPr indent="268288">
              <a:lnSpc>
                <a:spcPts val="2600"/>
              </a:lnSpc>
              <a:spcAft>
                <a:spcPts val="1200"/>
              </a:spcAft>
            </a:pPr>
            <a:r>
              <a:rPr lang="ja-JP" altLang="en-US" sz="2000" dirty="0"/>
              <a:t>今回</a:t>
            </a:r>
            <a:r>
              <a:rPr lang="ja-JP" altLang="en-US" sz="2000" dirty="0" smtClean="0"/>
              <a:t>は子どものもっとも切実な</a:t>
            </a:r>
            <a:r>
              <a:rPr lang="en-US" altLang="ja-JP" sz="2000" dirty="0" smtClean="0"/>
              <a:t>SOS</a:t>
            </a:r>
            <a:r>
              <a:rPr lang="ja-JP" altLang="en-US" sz="2000" dirty="0" smtClean="0"/>
              <a:t>である、自傷や自殺を題材にします。少しショッキングな事例もご紹介しますが、こうした現実は実際にあり得るということも</a:t>
            </a:r>
            <a:r>
              <a:rPr lang="ja-JP" altLang="en-US" sz="2000" dirty="0"/>
              <a:t>ぜひ</a:t>
            </a:r>
            <a:r>
              <a:rPr lang="ja-JP" altLang="en-US" sz="2000" dirty="0" smtClean="0"/>
              <a:t>知っていただき、私たち大人が向き合うべきことに関する考えを深めてください。</a:t>
            </a:r>
            <a:endParaRPr lang="en-US" altLang="ja-JP" sz="2000" dirty="0"/>
          </a:p>
          <a:p>
            <a:pPr indent="268288">
              <a:lnSpc>
                <a:spcPts val="2600"/>
              </a:lnSpc>
              <a:spcAft>
                <a:spcPts val="1200"/>
              </a:spcAft>
            </a:pPr>
            <a:r>
              <a:rPr kumimoji="1" lang="ja-JP" altLang="en-US" sz="2000" dirty="0" smtClean="0"/>
              <a:t>子どもの</a:t>
            </a:r>
            <a:r>
              <a:rPr kumimoji="1" lang="en-US" altLang="ja-JP" sz="2000" dirty="0" smtClean="0"/>
              <a:t>SOS</a:t>
            </a:r>
            <a:r>
              <a:rPr kumimoji="1" lang="ja-JP" altLang="en-US" sz="2000" dirty="0" smtClean="0"/>
              <a:t>との向き合いは、</a:t>
            </a:r>
            <a:r>
              <a:rPr lang="ja-JP" altLang="en-US" sz="2000" dirty="0"/>
              <a:t>私たち</a:t>
            </a:r>
            <a:r>
              <a:rPr kumimoji="1" lang="ja-JP" altLang="en-US" sz="2000" dirty="0" smtClean="0"/>
              <a:t>自身の存在としての在り方、生き方を見つめ</a:t>
            </a:r>
            <a:r>
              <a:rPr lang="ja-JP" altLang="en-US" sz="2000" dirty="0" smtClean="0"/>
              <a:t>、向き合うこととつながります</a:t>
            </a:r>
            <a:r>
              <a:rPr kumimoji="1" lang="ja-JP" altLang="en-US" sz="2000" dirty="0" smtClean="0"/>
              <a:t>。そのことが、子どもたちの傷ついた心の手当てへの可能性にきっと開かれていくことでしょう。</a:t>
            </a:r>
            <a:endParaRPr kumimoji="1" lang="ja-JP" altLang="en-US" sz="2000" dirty="0"/>
          </a:p>
        </p:txBody>
      </p:sp>
    </p:spTree>
    <p:extLst>
      <p:ext uri="{BB962C8B-B14F-4D97-AF65-F5344CB8AC3E}">
        <p14:creationId xmlns:p14="http://schemas.microsoft.com/office/powerpoint/2010/main" val="359178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17258"/>
          </a:xfrm>
        </p:spPr>
        <p:txBody>
          <a:bodyPr/>
          <a:lstStyle/>
          <a:p>
            <a:r>
              <a:rPr kumimoji="1" lang="ja-JP" altLang="en-US" dirty="0" smtClean="0"/>
              <a:t>事例　Ａの場合　</a:t>
            </a:r>
            <a:r>
              <a:rPr kumimoji="1" lang="en-US" altLang="ja-JP" dirty="0" smtClean="0"/>
              <a:t>episode 8</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20</a:t>
            </a:fld>
            <a:endParaRPr lang="ja-JP" altLang="en-US"/>
          </a:p>
        </p:txBody>
      </p:sp>
      <p:sp>
        <p:nvSpPr>
          <p:cNvPr id="4" name="テキスト ボックス 3"/>
          <p:cNvSpPr txBox="1"/>
          <p:nvPr/>
        </p:nvSpPr>
        <p:spPr>
          <a:xfrm>
            <a:off x="1325706" y="1533461"/>
            <a:ext cx="9087536" cy="4847481"/>
          </a:xfrm>
          <a:prstGeom prst="rect">
            <a:avLst/>
          </a:prstGeom>
          <a:pattFill prst="lgGrid">
            <a:fgClr>
              <a:schemeClr val="bg1">
                <a:lumMod val="95000"/>
              </a:schemeClr>
            </a:fgClr>
            <a:bgClr>
              <a:schemeClr val="bg1"/>
            </a:bgClr>
          </a:pattFill>
        </p:spPr>
        <p:txBody>
          <a:bodyPr wrap="square" rtlCol="0">
            <a:spAutoFit/>
          </a:bodyPr>
          <a:lstStyle/>
          <a:p>
            <a:pPr>
              <a:spcAft>
                <a:spcPts val="1800"/>
              </a:spcAft>
            </a:pPr>
            <a:r>
              <a:rPr kumimoji="1" lang="ja-JP" altLang="en-US" sz="2400" dirty="0" smtClean="0"/>
              <a:t>　</a:t>
            </a:r>
            <a:r>
              <a:rPr lang="ja-JP" altLang="en-US" sz="2400" dirty="0" smtClean="0"/>
              <a:t>母親はスクールカウンセラーに、さらにこんな話もし始めた。</a:t>
            </a:r>
            <a:endParaRPr lang="en-US" altLang="ja-JP" sz="2400" dirty="0" smtClean="0"/>
          </a:p>
          <a:p>
            <a:pPr>
              <a:spcAft>
                <a:spcPts val="1800"/>
              </a:spcAft>
            </a:pPr>
            <a:r>
              <a:rPr lang="ja-JP" altLang="en-US" sz="2400" dirty="0" smtClean="0"/>
              <a:t>　「私は子どもの頃から自信がありませんでした。勉強だけはできましたが、それ以外が全くダメでした。父や母は商売をしていたので、社交的で明るい人でした。兄や妹もみんな明るくて、私だけが大人しく内気な性格で。だから、いつも家族からネクラだと言われ続けてい</a:t>
            </a:r>
            <a:r>
              <a:rPr lang="ja-JP" altLang="en-US" sz="2400" dirty="0"/>
              <a:t>ました</a:t>
            </a:r>
            <a:r>
              <a:rPr lang="ja-JP" altLang="en-US" sz="2400" dirty="0" smtClean="0"/>
              <a:t>。」</a:t>
            </a:r>
            <a:endParaRPr lang="en-US" altLang="ja-JP" sz="2400" dirty="0" smtClean="0"/>
          </a:p>
          <a:p>
            <a:pPr>
              <a:spcAft>
                <a:spcPts val="1800"/>
              </a:spcAft>
            </a:pPr>
            <a:r>
              <a:rPr lang="ja-JP" altLang="en-US" sz="2400" dirty="0" smtClean="0"/>
              <a:t>　それからふと遠い目をして、母親はこう続けた。</a:t>
            </a:r>
            <a:endParaRPr lang="en-US" altLang="ja-JP" sz="2400" dirty="0" smtClean="0"/>
          </a:p>
          <a:p>
            <a:pPr>
              <a:spcAft>
                <a:spcPts val="1800"/>
              </a:spcAft>
            </a:pPr>
            <a:r>
              <a:rPr lang="ja-JP" altLang="en-US" sz="2400" dirty="0"/>
              <a:t>　</a:t>
            </a:r>
            <a:r>
              <a:rPr lang="ja-JP" altLang="en-US" sz="2400" dirty="0" smtClean="0"/>
              <a:t>「結婚してからも、同じでした。私は夫からずっと下に見られている感じがしています。だから、私は一度も夫に反対意見を言ったことがありません。Ａも同じです。勉強はすごくできますが、自信はないんじゃないかな。」</a:t>
            </a:r>
            <a:endParaRPr lang="en-US" altLang="ja-JP" sz="2400" dirty="0" smtClean="0"/>
          </a:p>
        </p:txBody>
      </p:sp>
    </p:spTree>
    <p:extLst>
      <p:ext uri="{BB962C8B-B14F-4D97-AF65-F5344CB8AC3E}">
        <p14:creationId xmlns:p14="http://schemas.microsoft.com/office/powerpoint/2010/main" val="35819889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091145"/>
          </a:xfrm>
        </p:spPr>
        <p:txBody>
          <a:bodyPr/>
          <a:lstStyle/>
          <a:p>
            <a:r>
              <a:rPr kumimoji="1" lang="ja-JP" altLang="en-US" dirty="0" smtClean="0"/>
              <a:t>２つの自己肯定</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21</a:t>
            </a:fld>
            <a:endParaRPr lang="ja-JP" altLang="en-US"/>
          </a:p>
        </p:txBody>
      </p:sp>
      <p:sp>
        <p:nvSpPr>
          <p:cNvPr id="5" name="テキスト ボックス 4"/>
          <p:cNvSpPr txBox="1"/>
          <p:nvPr/>
        </p:nvSpPr>
        <p:spPr>
          <a:xfrm>
            <a:off x="463923" y="1457970"/>
            <a:ext cx="5320553" cy="646331"/>
          </a:xfrm>
          <a:prstGeom prst="rect">
            <a:avLst/>
          </a:prstGeom>
          <a:noFill/>
        </p:spPr>
        <p:txBody>
          <a:bodyPr wrap="square" rtlCol="0">
            <a:spAutoFit/>
          </a:bodyPr>
          <a:lstStyle/>
          <a:p>
            <a:pPr marL="457200" indent="-457200">
              <a:buFont typeface="Wingdings" panose="05000000000000000000" pitchFamily="2" charset="2"/>
              <a:buChar char="l"/>
            </a:pPr>
            <a:r>
              <a:rPr lang="ja-JP" altLang="en-US" sz="3600" b="1" dirty="0">
                <a:solidFill>
                  <a:srgbClr val="0070C0"/>
                </a:solidFill>
              </a:rPr>
              <a:t>行動レベルの自己肯定</a:t>
            </a:r>
          </a:p>
        </p:txBody>
      </p:sp>
      <p:sp>
        <p:nvSpPr>
          <p:cNvPr id="22" name="テキスト ボックス 21"/>
          <p:cNvSpPr txBox="1"/>
          <p:nvPr/>
        </p:nvSpPr>
        <p:spPr>
          <a:xfrm>
            <a:off x="6048934" y="1456270"/>
            <a:ext cx="5562600" cy="646331"/>
          </a:xfrm>
          <a:prstGeom prst="rect">
            <a:avLst/>
          </a:prstGeom>
          <a:noFill/>
        </p:spPr>
        <p:txBody>
          <a:bodyPr wrap="square" rtlCol="0">
            <a:spAutoFit/>
          </a:bodyPr>
          <a:lstStyle/>
          <a:p>
            <a:pPr marL="457200" indent="-457200">
              <a:buFont typeface="Wingdings" panose="05000000000000000000" pitchFamily="2" charset="2"/>
              <a:buChar char="l"/>
            </a:pPr>
            <a:r>
              <a:rPr lang="ja-JP" altLang="en-US" sz="3600" b="1" dirty="0">
                <a:solidFill>
                  <a:srgbClr val="CC0066"/>
                </a:solidFill>
              </a:rPr>
              <a:t>存在</a:t>
            </a:r>
            <a:r>
              <a:rPr lang="ja-JP" altLang="en-US" sz="3600" b="1" dirty="0" smtClean="0">
                <a:solidFill>
                  <a:srgbClr val="CC0066"/>
                </a:solidFill>
              </a:rPr>
              <a:t>レベル</a:t>
            </a:r>
            <a:r>
              <a:rPr lang="ja-JP" altLang="en-US" sz="3600" b="1" dirty="0">
                <a:solidFill>
                  <a:srgbClr val="CC0066"/>
                </a:solidFill>
              </a:rPr>
              <a:t>の自己肯定</a:t>
            </a:r>
          </a:p>
        </p:txBody>
      </p:sp>
      <p:sp>
        <p:nvSpPr>
          <p:cNvPr id="6" name="テキスト ボックス 5"/>
          <p:cNvSpPr txBox="1"/>
          <p:nvPr/>
        </p:nvSpPr>
        <p:spPr>
          <a:xfrm>
            <a:off x="1010769" y="2104301"/>
            <a:ext cx="4666130" cy="3371136"/>
          </a:xfrm>
          <a:prstGeom prst="roundRect">
            <a:avLst>
              <a:gd name="adj" fmla="val 9088"/>
            </a:avLst>
          </a:prstGeom>
          <a:solidFill>
            <a:schemeClr val="accent1">
              <a:lumMod val="40000"/>
              <a:lumOff val="60000"/>
            </a:schemeClr>
          </a:solidFill>
          <a:ln w="76200">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indent="268288"/>
            <a:r>
              <a:rPr kumimoji="1" lang="ja-JP" altLang="en-US" sz="2000" dirty="0" smtClean="0"/>
              <a:t>目的を達成するために努力をしたり、課題を解決するために行動したり、成果につながる、つながらないは問わず、何らかの行動を遂行することによって得られ</a:t>
            </a:r>
            <a:r>
              <a:rPr lang="ja-JP" altLang="en-US" sz="2000" dirty="0" smtClean="0"/>
              <a:t>る自己肯定感。目に見える良き評価や結果、成果、褒賞などに裏付けられた自己肯定感。</a:t>
            </a:r>
            <a:endParaRPr lang="en-US" altLang="ja-JP" sz="2000" dirty="0" smtClean="0"/>
          </a:p>
          <a:p>
            <a:pPr indent="268288"/>
            <a:endParaRPr lang="en-US" altLang="ja-JP" sz="2000" dirty="0" smtClean="0"/>
          </a:p>
          <a:p>
            <a:r>
              <a:rPr lang="en-US" altLang="ja-JP" sz="1600" dirty="0" smtClean="0"/>
              <a:t>cf. </a:t>
            </a:r>
            <a:r>
              <a:rPr lang="ja-JP" altLang="en-US" sz="1600" dirty="0" smtClean="0"/>
              <a:t>とても良い自尊感情  </a:t>
            </a:r>
            <a:r>
              <a:rPr lang="en-US" altLang="ja-JP" sz="1600" dirty="0" smtClean="0"/>
              <a:t>very good</a:t>
            </a:r>
            <a:r>
              <a:rPr lang="ja-JP" altLang="en-US" sz="1600" dirty="0"/>
              <a:t> </a:t>
            </a:r>
            <a:r>
              <a:rPr lang="en-US" altLang="ja-JP" sz="1600" dirty="0" smtClean="0"/>
              <a:t>self-esteem</a:t>
            </a:r>
            <a:r>
              <a:rPr lang="ja-JP" altLang="en-US" sz="1600" dirty="0" smtClean="0"/>
              <a:t>（</a:t>
            </a:r>
            <a:r>
              <a:rPr lang="en-US" altLang="ja-JP" sz="1600" dirty="0" err="1" smtClean="0"/>
              <a:t>Rosenberg,M</a:t>
            </a:r>
            <a:r>
              <a:rPr lang="en-US" altLang="ja-JP" sz="1600" dirty="0" smtClean="0"/>
              <a:t>.</a:t>
            </a:r>
            <a:r>
              <a:rPr lang="ja-JP" altLang="en-US" sz="1600" dirty="0" smtClean="0"/>
              <a:t>）</a:t>
            </a:r>
            <a:endParaRPr kumimoji="1" lang="ja-JP" altLang="en-US" sz="1600" dirty="0"/>
          </a:p>
        </p:txBody>
      </p:sp>
      <p:sp>
        <p:nvSpPr>
          <p:cNvPr id="23" name="テキスト ボックス 22"/>
          <p:cNvSpPr txBox="1"/>
          <p:nvPr/>
        </p:nvSpPr>
        <p:spPr>
          <a:xfrm>
            <a:off x="6530788" y="2117989"/>
            <a:ext cx="4872318" cy="3371136"/>
          </a:xfrm>
          <a:prstGeom prst="roundRect">
            <a:avLst>
              <a:gd name="adj" fmla="val 7891"/>
            </a:avLst>
          </a:prstGeom>
          <a:solidFill>
            <a:srgbClr val="FFCCFF"/>
          </a:solidFill>
          <a:ln w="76200">
            <a:solidFill>
              <a:srgbClr val="CC0066"/>
            </a:solidFill>
          </a:ln>
        </p:spPr>
        <p:txBody>
          <a:bodyPr wrap="square" rtlCol="0">
            <a:spAutoFit/>
          </a:bodyPr>
          <a:lstStyle/>
          <a:p>
            <a:pPr indent="268288"/>
            <a:r>
              <a:rPr lang="ja-JP" altLang="en-US" sz="2000" dirty="0" smtClean="0"/>
              <a:t>短所や欠点があったとしも、その部分も含めて自身の存在をトータルに肯定できている感覚。自己存在全体を受容できている感覚。他者からの評価や結果、成果、褒賞などにはそれほど左右されにくい自己肯定感。</a:t>
            </a:r>
            <a:endParaRPr lang="en-US" altLang="ja-JP" sz="2000" dirty="0" smtClean="0"/>
          </a:p>
          <a:p>
            <a:pPr indent="268288"/>
            <a:endParaRPr lang="en-US" altLang="ja-JP" sz="2000" dirty="0" smtClean="0"/>
          </a:p>
          <a:p>
            <a:pPr indent="268288"/>
            <a:endParaRPr lang="en-US" altLang="ja-JP" sz="2000" dirty="0" smtClean="0"/>
          </a:p>
          <a:p>
            <a:r>
              <a:rPr lang="en-US" altLang="ja-JP" sz="1600" dirty="0" smtClean="0"/>
              <a:t>cf. </a:t>
            </a:r>
            <a:r>
              <a:rPr lang="ja-JP" altLang="en-US" sz="1600" dirty="0" smtClean="0"/>
              <a:t>ほぼ良い自尊感情  </a:t>
            </a:r>
            <a:r>
              <a:rPr lang="en-US" altLang="ja-JP" sz="1600" dirty="0" smtClean="0"/>
              <a:t>good enough</a:t>
            </a:r>
            <a:r>
              <a:rPr lang="ja-JP" altLang="en-US" sz="1600" dirty="0" smtClean="0"/>
              <a:t> </a:t>
            </a:r>
            <a:r>
              <a:rPr lang="en-US" altLang="ja-JP" sz="1600" dirty="0" smtClean="0"/>
              <a:t>self-esteem</a:t>
            </a:r>
            <a:r>
              <a:rPr lang="ja-JP" altLang="en-US" sz="1600" dirty="0" smtClean="0"/>
              <a:t>（</a:t>
            </a:r>
            <a:r>
              <a:rPr lang="en-US" altLang="ja-JP" sz="1600" dirty="0" err="1" smtClean="0"/>
              <a:t>Rosenberg,M</a:t>
            </a:r>
            <a:r>
              <a:rPr lang="en-US" altLang="ja-JP" sz="1600" dirty="0" smtClean="0"/>
              <a:t>.</a:t>
            </a:r>
            <a:r>
              <a:rPr lang="ja-JP" altLang="en-US" sz="1600" dirty="0" smtClean="0"/>
              <a:t>）</a:t>
            </a:r>
            <a:endParaRPr kumimoji="1" lang="ja-JP" altLang="en-US" sz="1600" dirty="0"/>
          </a:p>
        </p:txBody>
      </p:sp>
    </p:spTree>
    <p:extLst>
      <p:ext uri="{BB962C8B-B14F-4D97-AF65-F5344CB8AC3E}">
        <p14:creationId xmlns:p14="http://schemas.microsoft.com/office/powerpoint/2010/main" val="1808565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884093"/>
          </a:xfrm>
        </p:spPr>
        <p:txBody>
          <a:bodyPr/>
          <a:lstStyle/>
          <a:p>
            <a:r>
              <a:rPr kumimoji="1" lang="ja-JP" altLang="en-US" dirty="0" smtClean="0"/>
              <a:t>２つの自己肯定</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22</a:t>
            </a:fld>
            <a:endParaRPr lang="ja-JP" altLang="en-US"/>
          </a:p>
        </p:txBody>
      </p:sp>
      <p:sp>
        <p:nvSpPr>
          <p:cNvPr id="14" name="二等辺三角形 13"/>
          <p:cNvSpPr/>
          <p:nvPr/>
        </p:nvSpPr>
        <p:spPr>
          <a:xfrm>
            <a:off x="2738336" y="1276112"/>
            <a:ext cx="2043952" cy="2433916"/>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台形 14"/>
          <p:cNvSpPr/>
          <p:nvPr/>
        </p:nvSpPr>
        <p:spPr>
          <a:xfrm>
            <a:off x="2197517" y="3710028"/>
            <a:ext cx="3125590" cy="1203512"/>
          </a:xfrm>
          <a:prstGeom prst="trapezoid">
            <a:avLst>
              <a:gd name="adj" fmla="val 44917"/>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2453012" y="4046204"/>
            <a:ext cx="2614601" cy="830997"/>
          </a:xfrm>
          <a:prstGeom prst="rect">
            <a:avLst/>
          </a:prstGeom>
          <a:noFill/>
        </p:spPr>
        <p:txBody>
          <a:bodyPr wrap="square" rtlCol="0">
            <a:spAutoFit/>
          </a:bodyPr>
          <a:lstStyle/>
          <a:p>
            <a:pPr algn="ctr"/>
            <a:r>
              <a:rPr kumimoji="1" lang="ja-JP" altLang="en-US" sz="2400" b="1" dirty="0"/>
              <a:t>存在</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17" name="テキスト ボックス 16"/>
          <p:cNvSpPr txBox="1"/>
          <p:nvPr/>
        </p:nvSpPr>
        <p:spPr>
          <a:xfrm>
            <a:off x="2453012" y="2493070"/>
            <a:ext cx="2614601" cy="830997"/>
          </a:xfrm>
          <a:prstGeom prst="rect">
            <a:avLst/>
          </a:prstGeom>
          <a:noFill/>
        </p:spPr>
        <p:txBody>
          <a:bodyPr wrap="square" rtlCol="0">
            <a:spAutoFit/>
          </a:bodyPr>
          <a:lstStyle/>
          <a:p>
            <a:pPr algn="ctr"/>
            <a:r>
              <a:rPr kumimoji="1" lang="ja-JP" altLang="en-US" sz="2400" b="1" dirty="0"/>
              <a:t>行動</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4" name="右矢印 3"/>
          <p:cNvSpPr/>
          <p:nvPr/>
        </p:nvSpPr>
        <p:spPr>
          <a:xfrm>
            <a:off x="2301380" y="3938299"/>
            <a:ext cx="436956" cy="662274"/>
          </a:xfrm>
          <a:prstGeom prst="rightArrow">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575593" y="3741522"/>
            <a:ext cx="1861127" cy="1055828"/>
          </a:xfrm>
          <a:prstGeom prst="roundRect">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Meiryo UI" panose="020B0604030504040204" pitchFamily="50" charset="-128"/>
                <a:ea typeface="Meiryo UI" panose="020B0604030504040204" pitchFamily="50" charset="-128"/>
              </a:rPr>
              <a:t>共同関係的な</a:t>
            </a:r>
            <a:endParaRPr kumimoji="1" lang="en-US" altLang="ja-JP" sz="2000" b="1" dirty="0" smtClean="0">
              <a:latin typeface="Meiryo UI" panose="020B0604030504040204" pitchFamily="50" charset="-128"/>
              <a:ea typeface="Meiryo UI" panose="020B0604030504040204" pitchFamily="50" charset="-128"/>
            </a:endParaRPr>
          </a:p>
          <a:p>
            <a:pPr algn="ctr"/>
            <a:r>
              <a:rPr lang="ja-JP" altLang="en-US" sz="2000" b="1" dirty="0" smtClean="0">
                <a:latin typeface="Meiryo UI" panose="020B0604030504040204" pitchFamily="50" charset="-128"/>
                <a:ea typeface="Meiryo UI" panose="020B0604030504040204" pitchFamily="50" charset="-128"/>
              </a:rPr>
              <a:t>情緒交流</a:t>
            </a:r>
            <a:endParaRPr kumimoji="1" lang="ja-JP" altLang="en-US" b="1" dirty="0">
              <a:latin typeface="Meiryo UI" panose="020B0604030504040204" pitchFamily="50" charset="-128"/>
              <a:ea typeface="Meiryo UI" panose="020B0604030504040204" pitchFamily="50" charset="-128"/>
            </a:endParaRPr>
          </a:p>
        </p:txBody>
      </p:sp>
      <p:sp>
        <p:nvSpPr>
          <p:cNvPr id="20" name="台形 19"/>
          <p:cNvSpPr/>
          <p:nvPr/>
        </p:nvSpPr>
        <p:spPr>
          <a:xfrm>
            <a:off x="8153821" y="3543043"/>
            <a:ext cx="1212273" cy="1334158"/>
          </a:xfrm>
          <a:prstGeom prst="trapezoid">
            <a:avLst>
              <a:gd name="adj" fmla="val 69498"/>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7072351" y="4019310"/>
            <a:ext cx="3375212" cy="830997"/>
          </a:xfrm>
          <a:prstGeom prst="rect">
            <a:avLst/>
          </a:prstGeom>
          <a:noFill/>
        </p:spPr>
        <p:txBody>
          <a:bodyPr wrap="square" rtlCol="0">
            <a:spAutoFit/>
          </a:bodyPr>
          <a:lstStyle/>
          <a:p>
            <a:pPr algn="ctr"/>
            <a:r>
              <a:rPr kumimoji="1" lang="ja-JP" altLang="en-US" sz="2400" b="1" dirty="0"/>
              <a:t>存在</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22" name="二等辺三角形 21"/>
          <p:cNvSpPr/>
          <p:nvPr/>
        </p:nvSpPr>
        <p:spPr>
          <a:xfrm>
            <a:off x="6809013" y="1249218"/>
            <a:ext cx="3901889" cy="2433916"/>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7072351" y="2466176"/>
            <a:ext cx="3375212" cy="830997"/>
          </a:xfrm>
          <a:prstGeom prst="rect">
            <a:avLst/>
          </a:prstGeom>
          <a:noFill/>
        </p:spPr>
        <p:txBody>
          <a:bodyPr wrap="square" rtlCol="0">
            <a:spAutoFit/>
          </a:bodyPr>
          <a:lstStyle/>
          <a:p>
            <a:pPr algn="ctr"/>
            <a:r>
              <a:rPr kumimoji="1" lang="ja-JP" altLang="en-US" sz="2400" b="1" dirty="0"/>
              <a:t>行動</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6" name="角丸四角形吹き出し 5"/>
          <p:cNvSpPr/>
          <p:nvPr/>
        </p:nvSpPr>
        <p:spPr>
          <a:xfrm>
            <a:off x="6428095" y="5048384"/>
            <a:ext cx="1725725" cy="970280"/>
          </a:xfrm>
          <a:prstGeom prst="wedgeRoundRectCallout">
            <a:avLst>
              <a:gd name="adj1" fmla="val 44454"/>
              <a:gd name="adj2" fmla="val -64503"/>
              <a:gd name="adj3" fmla="val 16667"/>
            </a:avLst>
          </a:prstGeom>
          <a:solidFill>
            <a:schemeClr val="bg1"/>
          </a:solidFill>
          <a:ln w="7620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家族からネクラと言われ続ける</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26" name="角丸四角形吹き出し 25"/>
          <p:cNvSpPr/>
          <p:nvPr/>
        </p:nvSpPr>
        <p:spPr>
          <a:xfrm>
            <a:off x="6428095" y="1525090"/>
            <a:ext cx="1375450" cy="970280"/>
          </a:xfrm>
          <a:prstGeom prst="wedgeRoundRectCallout">
            <a:avLst>
              <a:gd name="adj1" fmla="val 67388"/>
              <a:gd name="adj2" fmla="val 38177"/>
              <a:gd name="adj3" fmla="val 16667"/>
            </a:avLst>
          </a:prstGeom>
          <a:solidFill>
            <a:schemeClr val="bg1"/>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勉強だけはできていた</a:t>
            </a:r>
            <a:endParaRPr kumimoji="1" lang="ja-JP" altLang="en-US"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6682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609244" y="3758428"/>
            <a:ext cx="2007369" cy="2561616"/>
          </a:xfrm>
          <a:prstGeom prst="rect">
            <a:avLst/>
          </a:prstGeom>
        </p:spPr>
      </p:pic>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6420" y="3865405"/>
            <a:ext cx="1919448" cy="2561616"/>
          </a:xfrm>
          <a:prstGeom prst="rect">
            <a:avLst/>
          </a:prstGeom>
        </p:spPr>
      </p:pic>
      <p:sp>
        <p:nvSpPr>
          <p:cNvPr id="7" name="角丸四角形吹き出し 6"/>
          <p:cNvSpPr/>
          <p:nvPr/>
        </p:nvSpPr>
        <p:spPr>
          <a:xfrm>
            <a:off x="578224" y="1294231"/>
            <a:ext cx="4867835" cy="2554941"/>
          </a:xfrm>
          <a:prstGeom prst="wedgeRoundRectCallout">
            <a:avLst>
              <a:gd name="adj1" fmla="val -5002"/>
              <a:gd name="adj2" fmla="val 69342"/>
              <a:gd name="adj3" fmla="val 16667"/>
            </a:avLst>
          </a:prstGeom>
          <a:solidFill>
            <a:schemeClr val="bg1"/>
          </a:solidFill>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838200" y="365126"/>
            <a:ext cx="10515600" cy="909378"/>
          </a:xfrm>
        </p:spPr>
        <p:txBody>
          <a:bodyPr/>
          <a:lstStyle/>
          <a:p>
            <a:r>
              <a:rPr kumimoji="1" lang="ja-JP" altLang="en-US" dirty="0" smtClean="0"/>
              <a:t>だから</a:t>
            </a:r>
            <a:r>
              <a:rPr kumimoji="1" lang="ja-JP" altLang="en-US" dirty="0" err="1" smtClean="0"/>
              <a:t>の</a:t>
            </a:r>
            <a:r>
              <a:rPr kumimoji="1" lang="ja-JP" altLang="en-US" dirty="0" smtClean="0"/>
              <a:t>愛／だけどの愛</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23</a:t>
            </a:fld>
            <a:endParaRPr lang="ja-JP" altLang="en-US"/>
          </a:p>
        </p:txBody>
      </p:sp>
      <p:sp>
        <p:nvSpPr>
          <p:cNvPr id="4" name="角丸四角形吹き出し 3"/>
          <p:cNvSpPr/>
          <p:nvPr/>
        </p:nvSpPr>
        <p:spPr>
          <a:xfrm>
            <a:off x="6342530" y="1274504"/>
            <a:ext cx="5387786" cy="2554941"/>
          </a:xfrm>
          <a:prstGeom prst="wedgeRoundRectCallout">
            <a:avLst>
              <a:gd name="adj1" fmla="val -34008"/>
              <a:gd name="adj2" fmla="val 67763"/>
              <a:gd name="adj3" fmla="val 16667"/>
            </a:avLst>
          </a:prstGeom>
          <a:solidFill>
            <a:schemeClr val="bg1"/>
          </a:solidFill>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 name="テキスト ボックス 5"/>
          <p:cNvSpPr txBox="1"/>
          <p:nvPr/>
        </p:nvSpPr>
        <p:spPr>
          <a:xfrm>
            <a:off x="672354" y="1415698"/>
            <a:ext cx="4679576" cy="2308324"/>
          </a:xfrm>
          <a:prstGeom prst="rect">
            <a:avLst/>
          </a:prstGeom>
          <a:noFill/>
        </p:spPr>
        <p:txBody>
          <a:bodyPr wrap="square" rtlCol="0">
            <a:spAutoFit/>
          </a:bodyPr>
          <a:lstStyle/>
          <a:p>
            <a:pPr algn="ctr"/>
            <a:r>
              <a:rPr kumimoji="1" lang="ja-JP" altLang="en-US" sz="2400" dirty="0" smtClean="0"/>
              <a:t>かわいくて</a:t>
            </a:r>
            <a:r>
              <a:rPr kumimoji="1" lang="ja-JP" altLang="en-US" sz="2400" dirty="0"/>
              <a:t>、</a:t>
            </a:r>
            <a:endParaRPr kumimoji="1" lang="en-US" altLang="ja-JP" sz="2400" dirty="0" smtClean="0"/>
          </a:p>
          <a:p>
            <a:pPr algn="ctr"/>
            <a:r>
              <a:rPr kumimoji="1" lang="ja-JP" altLang="en-US" sz="2400" dirty="0" smtClean="0"/>
              <a:t>頭もよくて、</a:t>
            </a:r>
            <a:endParaRPr kumimoji="1" lang="en-US" altLang="ja-JP" sz="2400" dirty="0" smtClean="0"/>
          </a:p>
          <a:p>
            <a:pPr algn="ctr"/>
            <a:r>
              <a:rPr kumimoji="1" lang="ja-JP" altLang="en-US" sz="2400" dirty="0" smtClean="0"/>
              <a:t>いい子だし、</a:t>
            </a:r>
            <a:endParaRPr kumimoji="1" lang="en-US" altLang="ja-JP" sz="2400" dirty="0" smtClean="0"/>
          </a:p>
          <a:p>
            <a:pPr algn="ctr"/>
            <a:r>
              <a:rPr kumimoji="1" lang="ja-JP" altLang="en-US" sz="2400" dirty="0" smtClean="0"/>
              <a:t>よく気が付くし、</a:t>
            </a:r>
            <a:endParaRPr kumimoji="1" lang="en-US" altLang="ja-JP" sz="2400" dirty="0" smtClean="0"/>
          </a:p>
          <a:p>
            <a:pPr algn="ctr"/>
            <a:r>
              <a:rPr kumimoji="1" lang="ja-JP" altLang="en-US" sz="2400" dirty="0" smtClean="0"/>
              <a:t>下の子の面倒も見てくれるし</a:t>
            </a:r>
            <a:endParaRPr kumimoji="1" lang="en-US" altLang="ja-JP" sz="2400" dirty="0" smtClean="0"/>
          </a:p>
          <a:p>
            <a:pPr algn="ctr"/>
            <a:r>
              <a:rPr kumimoji="1" lang="ja-JP" altLang="en-US" sz="2400" dirty="0" smtClean="0"/>
              <a:t>・・・</a:t>
            </a:r>
            <a:endParaRPr kumimoji="1" lang="ja-JP" altLang="en-US" sz="2400" dirty="0"/>
          </a:p>
        </p:txBody>
      </p:sp>
      <p:sp>
        <p:nvSpPr>
          <p:cNvPr id="8" name="テキスト ボックス 7"/>
          <p:cNvSpPr txBox="1"/>
          <p:nvPr/>
        </p:nvSpPr>
        <p:spPr>
          <a:xfrm>
            <a:off x="6454587" y="1411259"/>
            <a:ext cx="5154706" cy="2308324"/>
          </a:xfrm>
          <a:prstGeom prst="rect">
            <a:avLst/>
          </a:prstGeom>
          <a:noFill/>
        </p:spPr>
        <p:txBody>
          <a:bodyPr wrap="square" rtlCol="0">
            <a:spAutoFit/>
          </a:bodyPr>
          <a:lstStyle/>
          <a:p>
            <a:pPr algn="ctr"/>
            <a:r>
              <a:rPr kumimoji="1" lang="ja-JP" altLang="en-US" sz="2400" dirty="0" smtClean="0"/>
              <a:t>かわいげがないし、</a:t>
            </a:r>
            <a:endParaRPr kumimoji="1" lang="en-US" altLang="ja-JP" sz="2400" dirty="0" smtClean="0"/>
          </a:p>
          <a:p>
            <a:pPr algn="ctr"/>
            <a:r>
              <a:rPr kumimoji="1" lang="ja-JP" altLang="en-US" sz="2400" dirty="0" smtClean="0"/>
              <a:t>頭もそんなによくないし、</a:t>
            </a:r>
            <a:endParaRPr kumimoji="1" lang="en-US" altLang="ja-JP" sz="2400" dirty="0" smtClean="0"/>
          </a:p>
          <a:p>
            <a:pPr algn="ctr"/>
            <a:r>
              <a:rPr kumimoji="1" lang="ja-JP" altLang="en-US" sz="2400" dirty="0" smtClean="0"/>
              <a:t>別にいい子でもないし、</a:t>
            </a:r>
            <a:endParaRPr kumimoji="1" lang="en-US" altLang="ja-JP" sz="2400" dirty="0" smtClean="0"/>
          </a:p>
          <a:p>
            <a:pPr algn="ctr"/>
            <a:r>
              <a:rPr kumimoji="1" lang="ja-JP" altLang="en-US" sz="2400" dirty="0" smtClean="0"/>
              <a:t>全然気も回らないし、</a:t>
            </a:r>
            <a:endParaRPr kumimoji="1" lang="en-US" altLang="ja-JP" sz="2400" dirty="0" smtClean="0"/>
          </a:p>
          <a:p>
            <a:pPr algn="ctr"/>
            <a:r>
              <a:rPr kumimoji="1" lang="ja-JP" altLang="en-US" sz="2400" dirty="0" smtClean="0"/>
              <a:t>自分勝手ばっかりで</a:t>
            </a:r>
            <a:endParaRPr kumimoji="1" lang="en-US" altLang="ja-JP" sz="2400" dirty="0" smtClean="0"/>
          </a:p>
          <a:p>
            <a:pPr algn="ctr"/>
            <a:r>
              <a:rPr kumimoji="1" lang="ja-JP" altLang="en-US" sz="2400" dirty="0" smtClean="0"/>
              <a:t>・・・</a:t>
            </a:r>
            <a:endParaRPr kumimoji="1" lang="ja-JP" altLang="en-US" sz="2400" dirty="0"/>
          </a:p>
        </p:txBody>
      </p:sp>
      <p:sp>
        <p:nvSpPr>
          <p:cNvPr id="9" name="雲形吹き出し 8"/>
          <p:cNvSpPr/>
          <p:nvPr/>
        </p:nvSpPr>
        <p:spPr>
          <a:xfrm rot="10800000">
            <a:off x="8014447" y="3719583"/>
            <a:ext cx="4003924" cy="2554941"/>
          </a:xfrm>
          <a:prstGeom prst="cloudCallout">
            <a:avLst>
              <a:gd name="adj1" fmla="val 72730"/>
              <a:gd name="adj2" fmla="val -27859"/>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8177632" y="4374180"/>
            <a:ext cx="3640851" cy="1200329"/>
          </a:xfrm>
          <a:prstGeom prst="rect">
            <a:avLst/>
          </a:prstGeom>
          <a:noFill/>
        </p:spPr>
        <p:txBody>
          <a:bodyPr wrap="square" rtlCol="0">
            <a:spAutoFit/>
          </a:bodyPr>
          <a:lstStyle/>
          <a:p>
            <a:pPr algn="ctr"/>
            <a:r>
              <a:rPr kumimoji="1" lang="ja-JP" altLang="en-US" sz="3600" b="1" dirty="0" smtClean="0">
                <a:solidFill>
                  <a:srgbClr val="FF0000"/>
                </a:solidFill>
              </a:rPr>
              <a:t>だけど</a:t>
            </a:r>
            <a:endParaRPr kumimoji="1" lang="en-US" altLang="ja-JP" sz="3600" b="1" dirty="0" smtClean="0">
              <a:solidFill>
                <a:srgbClr val="FF0000"/>
              </a:solidFill>
            </a:endParaRPr>
          </a:p>
          <a:p>
            <a:pPr algn="ctr"/>
            <a:r>
              <a:rPr kumimoji="1" lang="ja-JP" altLang="en-US" sz="3600" b="1" dirty="0" smtClean="0"/>
              <a:t>なんか愛おしい</a:t>
            </a:r>
            <a:endParaRPr kumimoji="1" lang="ja-JP" altLang="en-US" sz="3600" b="1" dirty="0"/>
          </a:p>
        </p:txBody>
      </p:sp>
      <p:sp>
        <p:nvSpPr>
          <p:cNvPr id="12" name="円形吹き出し 11"/>
          <p:cNvSpPr/>
          <p:nvPr/>
        </p:nvSpPr>
        <p:spPr>
          <a:xfrm>
            <a:off x="343453" y="3893627"/>
            <a:ext cx="2043952" cy="1680882"/>
          </a:xfrm>
          <a:prstGeom prst="wedgeEllipseCallout">
            <a:avLst>
              <a:gd name="adj1" fmla="val 68719"/>
              <a:gd name="adj2" fmla="val 12500"/>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05666" y="4178112"/>
            <a:ext cx="1653988" cy="1200329"/>
          </a:xfrm>
          <a:prstGeom prst="rect">
            <a:avLst/>
          </a:prstGeom>
          <a:noFill/>
        </p:spPr>
        <p:txBody>
          <a:bodyPr wrap="square" rtlCol="0">
            <a:spAutoFit/>
          </a:bodyPr>
          <a:lstStyle/>
          <a:p>
            <a:pPr algn="ctr"/>
            <a:r>
              <a:rPr kumimoji="1" lang="ja-JP" altLang="en-US" sz="3600" b="1" dirty="0" smtClean="0">
                <a:solidFill>
                  <a:srgbClr val="FF0000"/>
                </a:solidFill>
              </a:rPr>
              <a:t>だから</a:t>
            </a:r>
            <a:endParaRPr kumimoji="1" lang="en-US" altLang="ja-JP" sz="3600" b="1" dirty="0" smtClean="0">
              <a:solidFill>
                <a:srgbClr val="FF0000"/>
              </a:solidFill>
            </a:endParaRPr>
          </a:p>
          <a:p>
            <a:pPr algn="ctr"/>
            <a:r>
              <a:rPr kumimoji="1" lang="ja-JP" altLang="en-US" sz="3600" b="1" dirty="0"/>
              <a:t>好き</a:t>
            </a:r>
          </a:p>
        </p:txBody>
      </p:sp>
    </p:spTree>
    <p:extLst>
      <p:ext uri="{BB962C8B-B14F-4D97-AF65-F5344CB8AC3E}">
        <p14:creationId xmlns:p14="http://schemas.microsoft.com/office/powerpoint/2010/main" val="161827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6" grpId="0"/>
      <p:bldP spid="8" grpId="0"/>
      <p:bldP spid="9" grpId="0" animBg="1"/>
      <p:bldP spid="10" grpId="0"/>
      <p:bldP spid="12" grpId="0" animBg="1"/>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17258"/>
          </a:xfrm>
        </p:spPr>
        <p:txBody>
          <a:bodyPr/>
          <a:lstStyle/>
          <a:p>
            <a:r>
              <a:rPr kumimoji="1" lang="ja-JP" altLang="en-US" dirty="0" smtClean="0"/>
              <a:t>事例　Ａの場合　</a:t>
            </a:r>
            <a:r>
              <a:rPr kumimoji="1" lang="en-US" altLang="ja-JP" dirty="0" smtClean="0"/>
              <a:t>episode </a:t>
            </a:r>
            <a:r>
              <a:rPr lang="en-US" altLang="ja-JP" dirty="0"/>
              <a:t>9</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24</a:t>
            </a:fld>
            <a:endParaRPr lang="ja-JP" altLang="en-US"/>
          </a:p>
        </p:txBody>
      </p:sp>
      <p:sp>
        <p:nvSpPr>
          <p:cNvPr id="4" name="テキスト ボックス 3"/>
          <p:cNvSpPr txBox="1"/>
          <p:nvPr/>
        </p:nvSpPr>
        <p:spPr>
          <a:xfrm>
            <a:off x="968188" y="1282383"/>
            <a:ext cx="10018260" cy="5016758"/>
          </a:xfrm>
          <a:prstGeom prst="rect">
            <a:avLst/>
          </a:prstGeom>
          <a:pattFill prst="lgGrid">
            <a:fgClr>
              <a:schemeClr val="bg1">
                <a:lumMod val="95000"/>
              </a:schemeClr>
            </a:fgClr>
            <a:bgClr>
              <a:schemeClr val="bg1"/>
            </a:bgClr>
          </a:pattFill>
        </p:spPr>
        <p:txBody>
          <a:bodyPr wrap="square" rtlCol="0">
            <a:spAutoFit/>
          </a:bodyPr>
          <a:lstStyle/>
          <a:p>
            <a:pPr>
              <a:lnSpc>
                <a:spcPts val="3000"/>
              </a:lnSpc>
              <a:spcAft>
                <a:spcPts val="1200"/>
              </a:spcAft>
            </a:pPr>
            <a:r>
              <a:rPr kumimoji="1" lang="ja-JP" altLang="en-US" sz="2400" dirty="0" smtClean="0"/>
              <a:t>　カウンセリングに通い始めて半年後、Ａの母は初めて夫であるＡの父とケンカをしたのだと言う。</a:t>
            </a:r>
            <a:endParaRPr kumimoji="1" lang="en-US" altLang="ja-JP" sz="2400" dirty="0" smtClean="0"/>
          </a:p>
          <a:p>
            <a:pPr>
              <a:lnSpc>
                <a:spcPts val="3000"/>
              </a:lnSpc>
              <a:spcAft>
                <a:spcPts val="1200"/>
              </a:spcAft>
            </a:pPr>
            <a:r>
              <a:rPr lang="ja-JP" altLang="en-US" sz="2400" dirty="0" smtClean="0"/>
              <a:t>　「私が少し仕事で忙しくしていて家事が滞ると、夫はいつも無言で圧をかけてくるんです。いつもだったら夫の機嫌がそれ以上悪くならないように、さっさと家事を片付けてしまうんですけど</a:t>
            </a:r>
            <a:r>
              <a:rPr lang="ja-JP" altLang="en-US" sz="2400" dirty="0"/>
              <a:t>、</a:t>
            </a:r>
            <a:r>
              <a:rPr lang="ja-JP" altLang="en-US" sz="2400" dirty="0" smtClean="0"/>
              <a:t>その日はどうしても我慢ができなくて。それで、思い切り感情任せに大きな声で言ってしまいました。</a:t>
            </a:r>
            <a:r>
              <a:rPr lang="en-US" altLang="ja-JP" sz="2400" dirty="0" smtClean="0"/>
              <a:t>『</a:t>
            </a:r>
            <a:r>
              <a:rPr lang="ja-JP" altLang="en-US" sz="2400" dirty="0" smtClean="0"/>
              <a:t>言いたいことがあるなら、はっきり言ってよ！！</a:t>
            </a:r>
            <a:r>
              <a:rPr lang="en-US" altLang="ja-JP" sz="2400" dirty="0" smtClean="0"/>
              <a:t>』</a:t>
            </a:r>
            <a:r>
              <a:rPr lang="ja-JP" altLang="en-US" sz="2400" dirty="0" smtClean="0"/>
              <a:t>って。夫は突然私が大きな声を出したものだからビックリしたみたい。その後も夫は相変わらずだけど、私はすごく楽になりました。これからは言いたいことをちゃんと言えるようになろうって。」</a:t>
            </a:r>
            <a:endParaRPr lang="en-US" altLang="ja-JP" sz="2400" dirty="0" smtClean="0"/>
          </a:p>
          <a:p>
            <a:pPr>
              <a:lnSpc>
                <a:spcPts val="3000"/>
              </a:lnSpc>
              <a:spcAft>
                <a:spcPts val="1200"/>
              </a:spcAft>
            </a:pPr>
            <a:r>
              <a:rPr lang="ja-JP" altLang="en-US" sz="2400" dirty="0"/>
              <a:t>　</a:t>
            </a:r>
            <a:r>
              <a:rPr lang="ja-JP" altLang="en-US" sz="2400" dirty="0" smtClean="0"/>
              <a:t>それからしばらくして、母は若い頃に大好きだった山登りに、一人で、時には仲間と出かけるようになった。</a:t>
            </a:r>
            <a:endParaRPr lang="en-US" altLang="ja-JP" sz="2400" dirty="0"/>
          </a:p>
        </p:txBody>
      </p:sp>
    </p:spTree>
    <p:extLst>
      <p:ext uri="{BB962C8B-B14F-4D97-AF65-F5344CB8AC3E}">
        <p14:creationId xmlns:p14="http://schemas.microsoft.com/office/powerpoint/2010/main" val="29549089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1210235" y="1204166"/>
            <a:ext cx="10461812" cy="3017313"/>
          </a:xfrm>
          <a:prstGeom prst="rect">
            <a:avLst/>
          </a:prstGeom>
          <a:solidFill>
            <a:schemeClr val="bg1"/>
          </a:solidFill>
          <a:effectLst>
            <a:softEdge rad="127000"/>
          </a:effectLst>
        </p:spPr>
        <p:txBody>
          <a:bodyPr wrap="square" lIns="360000" tIns="360000" rIns="360000" bIns="360000" rtlCol="0" anchor="ctr" anchorCtr="0">
            <a:noAutofit/>
          </a:bodyPr>
          <a:lstStyle/>
          <a:p>
            <a:pPr marL="363538" indent="-363538">
              <a:spcAft>
                <a:spcPts val="3000"/>
              </a:spcAft>
              <a:buFont typeface="Wingdings" panose="05000000000000000000" pitchFamily="2" charset="2"/>
              <a:buChar char="l"/>
            </a:pPr>
            <a:r>
              <a:rPr kumimoji="1" lang="ja-JP" altLang="en-US" sz="3200" dirty="0" smtClean="0"/>
              <a:t>反抗期は大人の心の中に「だけどの愛」を育む大切なチャンス</a:t>
            </a:r>
            <a:endParaRPr kumimoji="1" lang="en-US" altLang="ja-JP" sz="3200" dirty="0" smtClean="0"/>
          </a:p>
          <a:p>
            <a:pPr marL="363538" indent="-363538">
              <a:spcAft>
                <a:spcPts val="3000"/>
              </a:spcAft>
              <a:buFont typeface="Wingdings" panose="05000000000000000000" pitchFamily="2" charset="2"/>
              <a:buChar char="l"/>
            </a:pPr>
            <a:r>
              <a:rPr lang="ja-JP" altLang="en-US" sz="3200" dirty="0" smtClean="0"/>
              <a:t>自殺願望はこの世で最後の切実な反抗</a:t>
            </a:r>
            <a:r>
              <a:rPr lang="en-US" altLang="ja-JP" sz="3200" dirty="0" smtClean="0"/>
              <a:t>(</a:t>
            </a:r>
            <a:r>
              <a:rPr lang="ja-JP" altLang="en-US" sz="3200" dirty="0" smtClean="0"/>
              <a:t>抵抗</a:t>
            </a:r>
            <a:r>
              <a:rPr lang="en-US" altLang="ja-JP" sz="3200" dirty="0" smtClean="0"/>
              <a:t>)</a:t>
            </a:r>
            <a:r>
              <a:rPr lang="ja-JP" altLang="en-US" sz="3200" dirty="0" smtClean="0"/>
              <a:t>である</a:t>
            </a:r>
            <a:endParaRPr kumimoji="1" lang="ja-JP" altLang="en-US" sz="2400" dirty="0"/>
          </a:p>
        </p:txBody>
      </p:sp>
      <p:sp>
        <p:nvSpPr>
          <p:cNvPr id="2" name="タイトル 1"/>
          <p:cNvSpPr>
            <a:spLocks noGrp="1"/>
          </p:cNvSpPr>
          <p:nvPr>
            <p:ph type="title"/>
          </p:nvPr>
        </p:nvSpPr>
        <p:spPr>
          <a:xfrm>
            <a:off x="838200" y="365126"/>
            <a:ext cx="10515600" cy="1017632"/>
          </a:xfrm>
        </p:spPr>
        <p:txBody>
          <a:bodyPr/>
          <a:lstStyle/>
          <a:p>
            <a:r>
              <a:rPr kumimoji="1" lang="ja-JP" altLang="en-US" dirty="0" err="1" smtClean="0"/>
              <a:t>だけ</a:t>
            </a:r>
            <a:r>
              <a:rPr kumimoji="1" lang="ja-JP" altLang="en-US" dirty="0" smtClean="0"/>
              <a:t>どの愛と反抗期</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25</a:t>
            </a:fld>
            <a:endParaRPr lang="ja-JP" altLang="en-US"/>
          </a:p>
        </p:txBody>
      </p:sp>
      <p:grpSp>
        <p:nvGrpSpPr>
          <p:cNvPr id="21" name="グループ化 20"/>
          <p:cNvGrpSpPr/>
          <p:nvPr/>
        </p:nvGrpSpPr>
        <p:grpSpPr>
          <a:xfrm>
            <a:off x="2178424" y="3694046"/>
            <a:ext cx="2838722" cy="2838722"/>
            <a:chOff x="1358153" y="1886965"/>
            <a:chExt cx="3693563" cy="3693563"/>
          </a:xfrm>
        </p:grpSpPr>
        <p:sp>
          <p:nvSpPr>
            <p:cNvPr id="18" name="円/楕円 17"/>
            <p:cNvSpPr/>
            <p:nvPr/>
          </p:nvSpPr>
          <p:spPr>
            <a:xfrm>
              <a:off x="1358153" y="1886965"/>
              <a:ext cx="3693563" cy="3693563"/>
            </a:xfrm>
            <a:prstGeom prst="ellipse">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b="25675"/>
            <a:stretch/>
          </p:blipFill>
          <p:spPr>
            <a:xfrm>
              <a:off x="1680882" y="3679732"/>
              <a:ext cx="1122878" cy="1833562"/>
            </a:xfrm>
            <a:prstGeom prst="rect">
              <a:avLst/>
            </a:prstGeom>
          </p:spPr>
        </p:pic>
        <p:pic>
          <p:nvPicPr>
            <p:cNvPr id="11" name="図 10"/>
            <p:cNvPicPr>
              <a:picLocks noChangeAspect="1"/>
            </p:cNvPicPr>
            <p:nvPr/>
          </p:nvPicPr>
          <p:blipFill rotWithShape="1">
            <a:blip r:embed="rId4" cstate="print">
              <a:extLst>
                <a:ext uri="{28A0092B-C50C-407E-A947-70E740481C1C}">
                  <a14:useLocalDpi xmlns:a14="http://schemas.microsoft.com/office/drawing/2010/main" val="0"/>
                </a:ext>
              </a:extLst>
            </a:blip>
            <a:srcRect b="14978"/>
            <a:stretch/>
          </p:blipFill>
          <p:spPr>
            <a:xfrm>
              <a:off x="2803760" y="1886965"/>
              <a:ext cx="1726452" cy="3626329"/>
            </a:xfrm>
            <a:prstGeom prst="rect">
              <a:avLst/>
            </a:prstGeom>
          </p:spPr>
        </p:pic>
      </p:grpSp>
      <p:grpSp>
        <p:nvGrpSpPr>
          <p:cNvPr id="20" name="グループ化 19"/>
          <p:cNvGrpSpPr/>
          <p:nvPr/>
        </p:nvGrpSpPr>
        <p:grpSpPr>
          <a:xfrm>
            <a:off x="6128181" y="3978836"/>
            <a:ext cx="3715216" cy="2762362"/>
            <a:chOff x="5880207" y="1853347"/>
            <a:chExt cx="4967626" cy="3693563"/>
          </a:xfrm>
        </p:grpSpPr>
        <p:sp>
          <p:nvSpPr>
            <p:cNvPr id="19" name="円/楕円 18"/>
            <p:cNvSpPr/>
            <p:nvPr/>
          </p:nvSpPr>
          <p:spPr>
            <a:xfrm>
              <a:off x="6359007" y="1853347"/>
              <a:ext cx="3693563" cy="3693563"/>
            </a:xfrm>
            <a:prstGeom prst="ellipse">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9002" y="1892463"/>
              <a:ext cx="3138831" cy="3213847"/>
            </a:xfrm>
            <a:prstGeom prst="rect">
              <a:avLst/>
            </a:prstGeom>
          </p:spPr>
        </p:pic>
        <p:pic>
          <p:nvPicPr>
            <p:cNvPr id="17" name="図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80207" y="1892463"/>
              <a:ext cx="2295605" cy="3213847"/>
            </a:xfrm>
            <a:prstGeom prst="rect">
              <a:avLst/>
            </a:prstGeom>
          </p:spPr>
        </p:pic>
      </p:grpSp>
    </p:spTree>
    <p:extLst>
      <p:ext uri="{BB962C8B-B14F-4D97-AF65-F5344CB8AC3E}">
        <p14:creationId xmlns:p14="http://schemas.microsoft.com/office/powerpoint/2010/main" val="4019928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66134"/>
          </a:xfrm>
        </p:spPr>
        <p:txBody>
          <a:bodyPr/>
          <a:lstStyle/>
          <a:p>
            <a:r>
              <a:rPr kumimoji="1" lang="ja-JP" altLang="en-US" dirty="0" smtClean="0"/>
              <a:t>事例　Ａの場合　</a:t>
            </a:r>
            <a:r>
              <a:rPr kumimoji="1" lang="en-US" altLang="ja-JP" dirty="0" smtClean="0"/>
              <a:t>episode </a:t>
            </a:r>
            <a:r>
              <a:rPr lang="en-US" altLang="ja-JP" dirty="0" smtClean="0"/>
              <a:t>10</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26</a:t>
            </a:fld>
            <a:endParaRPr lang="ja-JP" altLang="en-US"/>
          </a:p>
        </p:txBody>
      </p:sp>
      <p:sp>
        <p:nvSpPr>
          <p:cNvPr id="4" name="テキスト ボックス 3"/>
          <p:cNvSpPr txBox="1"/>
          <p:nvPr/>
        </p:nvSpPr>
        <p:spPr>
          <a:xfrm>
            <a:off x="1182404" y="1220832"/>
            <a:ext cx="9827191" cy="5170646"/>
          </a:xfrm>
          <a:prstGeom prst="rect">
            <a:avLst/>
          </a:prstGeom>
          <a:pattFill prst="lgGrid">
            <a:fgClr>
              <a:schemeClr val="bg1">
                <a:lumMod val="95000"/>
              </a:schemeClr>
            </a:fgClr>
            <a:bgClr>
              <a:schemeClr val="bg1"/>
            </a:bgClr>
          </a:pattFill>
        </p:spPr>
        <p:txBody>
          <a:bodyPr wrap="square" rtlCol="0" anchor="ctr" anchorCtr="0">
            <a:spAutoFit/>
          </a:bodyPr>
          <a:lstStyle/>
          <a:p>
            <a:pPr>
              <a:spcAft>
                <a:spcPts val="1200"/>
              </a:spcAft>
            </a:pPr>
            <a:r>
              <a:rPr kumimoji="1" lang="ja-JP" altLang="en-US" sz="2400" dirty="0" smtClean="0"/>
              <a:t>　</a:t>
            </a:r>
            <a:r>
              <a:rPr lang="ja-JP" altLang="en-US" sz="2200" dirty="0" smtClean="0"/>
              <a:t>Ａの母は、ある日のカウンセリングで嬉しそうな表情をしながら報告した。</a:t>
            </a:r>
            <a:endParaRPr lang="en-US" altLang="ja-JP" sz="2200" dirty="0" smtClean="0"/>
          </a:p>
          <a:p>
            <a:pPr>
              <a:spcAft>
                <a:spcPts val="1200"/>
              </a:spcAft>
            </a:pPr>
            <a:r>
              <a:rPr lang="ja-JP" altLang="en-US" sz="2200" dirty="0"/>
              <a:t>　</a:t>
            </a:r>
            <a:r>
              <a:rPr lang="ja-JP" altLang="en-US" sz="2200" dirty="0" smtClean="0"/>
              <a:t>「聞いてください！初めてＡが父親に反抗したんですよ！初めてのことです！最近Ａはあまり勉強しなくなっていて、家では割と好きなゲームとかをするようになったんです。友だちと楽しそうにやっているから、私はそれはいいなと思ってたんですけど、父親は気に入らなかったみたいで。父親がネチネチ嫌味を言うんです。</a:t>
            </a:r>
            <a:r>
              <a:rPr lang="en-US" altLang="ja-JP" sz="2200" dirty="0" smtClean="0"/>
              <a:t>『</a:t>
            </a:r>
            <a:r>
              <a:rPr lang="ja-JP" altLang="en-US" sz="2200" dirty="0" smtClean="0"/>
              <a:t>あんな成績とっておいて、ずいぶん優雅なもんだな</a:t>
            </a:r>
            <a:r>
              <a:rPr lang="en-US" altLang="ja-JP" sz="2200" dirty="0" smtClean="0"/>
              <a:t>』</a:t>
            </a:r>
            <a:r>
              <a:rPr lang="ja-JP" altLang="en-US" sz="2200" dirty="0"/>
              <a:t>とか</a:t>
            </a:r>
            <a:r>
              <a:rPr lang="ja-JP" altLang="en-US" sz="2200" dirty="0" smtClean="0"/>
              <a:t>。しかもしつこく何度も言うんですよ。私も聞いていてすごく不愉快でした。そしたら、Ａが</a:t>
            </a:r>
            <a:r>
              <a:rPr lang="en-US" altLang="ja-JP" sz="2200" dirty="0" smtClean="0"/>
              <a:t>『</a:t>
            </a:r>
            <a:r>
              <a:rPr lang="ja-JP" altLang="en-US" sz="2200" dirty="0" smtClean="0"/>
              <a:t>オレはすべきことはちゃんとしている！でも楽しいことを全然しなかったら死にたくなったんだ。</a:t>
            </a:r>
            <a:r>
              <a:rPr lang="ja-JP" altLang="en-US" sz="2200" dirty="0"/>
              <a:t>今は</a:t>
            </a:r>
            <a:r>
              <a:rPr lang="ja-JP" altLang="en-US" sz="2200" dirty="0" smtClean="0"/>
              <a:t>楽しいことも大切にしようと思ってる。</a:t>
            </a:r>
            <a:r>
              <a:rPr lang="en-US" altLang="ja-JP" sz="2200" dirty="0" smtClean="0"/>
              <a:t>』</a:t>
            </a:r>
            <a:r>
              <a:rPr lang="ja-JP" altLang="en-US" sz="2200" dirty="0" smtClean="0"/>
              <a:t>って。私、涙が出そうになりました。自分の気持ち、ちゃんと言えてすごいって。私はＡから大切なことを教わりました。」</a:t>
            </a:r>
            <a:endParaRPr lang="en-US" altLang="ja-JP" sz="2200" dirty="0" smtClean="0"/>
          </a:p>
          <a:p>
            <a:pPr>
              <a:spcAft>
                <a:spcPts val="1200"/>
              </a:spcAft>
            </a:pPr>
            <a:r>
              <a:rPr lang="ja-JP" altLang="en-US" sz="2200" dirty="0"/>
              <a:t>　</a:t>
            </a:r>
            <a:r>
              <a:rPr lang="ja-JP" altLang="en-US" sz="2200" dirty="0" smtClean="0"/>
              <a:t>その後、Ａの母と父は、久しぶりにゆっくり話をしたと言う。父もまた仕事や家庭の中で孤独を抱えていたことが初めて判ったと、Ａの母はしみじみと語った。</a:t>
            </a:r>
            <a:endParaRPr lang="en-US" altLang="ja-JP" sz="2200" dirty="0" smtClean="0"/>
          </a:p>
        </p:txBody>
      </p:sp>
    </p:spTree>
    <p:extLst>
      <p:ext uri="{BB962C8B-B14F-4D97-AF65-F5344CB8AC3E}">
        <p14:creationId xmlns:p14="http://schemas.microsoft.com/office/powerpoint/2010/main" val="23572011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存在レベルの自己肯定に必要なもの</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27</a:t>
            </a:fld>
            <a:endParaRPr lang="ja-JP" altLang="en-US" dirty="0"/>
          </a:p>
        </p:txBody>
      </p:sp>
      <p:sp>
        <p:nvSpPr>
          <p:cNvPr id="5" name="テキスト ボックス 4"/>
          <p:cNvSpPr txBox="1"/>
          <p:nvPr/>
        </p:nvSpPr>
        <p:spPr>
          <a:xfrm>
            <a:off x="1304365" y="1491821"/>
            <a:ext cx="9439835" cy="1569660"/>
          </a:xfrm>
          <a:prstGeom prst="rect">
            <a:avLst/>
          </a:prstGeom>
          <a:noFill/>
        </p:spPr>
        <p:txBody>
          <a:bodyPr wrap="square" rtlCol="0">
            <a:spAutoFit/>
          </a:bodyPr>
          <a:lstStyle/>
          <a:p>
            <a:r>
              <a:rPr kumimoji="1" lang="ja-JP" altLang="en-US" sz="3200" dirty="0" smtClean="0"/>
              <a:t>存在レベルの自己肯定は、手段</a:t>
            </a:r>
            <a:r>
              <a:rPr kumimoji="1" lang="en-US" altLang="ja-JP" sz="3200" dirty="0" smtClean="0"/>
              <a:t>―</a:t>
            </a:r>
            <a:r>
              <a:rPr kumimoji="1" lang="ja-JP" altLang="en-US" sz="3200" dirty="0" smtClean="0"/>
              <a:t>目的の連鎖から解き放たれ、存在していることそのものの喜びが感じられる瞬間への価値づけによって育まれる。</a:t>
            </a:r>
            <a:endParaRPr kumimoji="1" lang="ja-JP" altLang="en-US" sz="320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164" y="3235086"/>
            <a:ext cx="3600000" cy="2400000"/>
          </a:xfrm>
          <a:prstGeom prst="ellipse">
            <a:avLst/>
          </a:prstGeom>
          <a:ln>
            <a:noFill/>
          </a:ln>
          <a:effectLst>
            <a:softEdge rad="112500"/>
          </a:effectLst>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0811" y="3237178"/>
            <a:ext cx="3600000" cy="2395816"/>
          </a:xfrm>
          <a:prstGeom prst="ellipse">
            <a:avLst/>
          </a:prstGeom>
          <a:ln>
            <a:noFill/>
          </a:ln>
          <a:effectLst>
            <a:softEdge rad="112500"/>
          </a:effectLst>
        </p:spPr>
      </p:pic>
      <p:sp>
        <p:nvSpPr>
          <p:cNvPr id="9" name="テキスト ボックス 8"/>
          <p:cNvSpPr txBox="1"/>
          <p:nvPr/>
        </p:nvSpPr>
        <p:spPr>
          <a:xfrm>
            <a:off x="1097280" y="5623649"/>
            <a:ext cx="2493085" cy="707886"/>
          </a:xfrm>
          <a:prstGeom prst="rect">
            <a:avLst/>
          </a:prstGeom>
          <a:noFill/>
        </p:spPr>
        <p:txBody>
          <a:bodyPr wrap="square" rtlCol="0">
            <a:spAutoFit/>
          </a:bodyPr>
          <a:lstStyle/>
          <a:p>
            <a:pPr algn="ctr"/>
            <a:r>
              <a:rPr kumimoji="1" lang="ja-JP" altLang="en-US" sz="4000" b="1" dirty="0" smtClean="0"/>
              <a:t>安心</a:t>
            </a:r>
            <a:endParaRPr kumimoji="1" lang="ja-JP" altLang="en-US" sz="4000" b="1" dirty="0"/>
          </a:p>
        </p:txBody>
      </p:sp>
      <p:sp>
        <p:nvSpPr>
          <p:cNvPr id="10" name="テキスト ボックス 9"/>
          <p:cNvSpPr txBox="1"/>
          <p:nvPr/>
        </p:nvSpPr>
        <p:spPr>
          <a:xfrm>
            <a:off x="4777739" y="5623649"/>
            <a:ext cx="2493085" cy="707886"/>
          </a:xfrm>
          <a:prstGeom prst="rect">
            <a:avLst/>
          </a:prstGeom>
          <a:noFill/>
        </p:spPr>
        <p:txBody>
          <a:bodyPr wrap="square" rtlCol="0">
            <a:spAutoFit/>
          </a:bodyPr>
          <a:lstStyle/>
          <a:p>
            <a:pPr algn="ctr"/>
            <a:r>
              <a:rPr kumimoji="1" lang="ja-JP" altLang="en-US" sz="4000" b="1" dirty="0"/>
              <a:t>遊び</a:t>
            </a:r>
          </a:p>
        </p:txBody>
      </p:sp>
      <p:sp>
        <p:nvSpPr>
          <p:cNvPr id="11" name="テキスト ボックス 10"/>
          <p:cNvSpPr txBox="1"/>
          <p:nvPr/>
        </p:nvSpPr>
        <p:spPr>
          <a:xfrm>
            <a:off x="8653915" y="5623649"/>
            <a:ext cx="2493085" cy="707886"/>
          </a:xfrm>
          <a:prstGeom prst="rect">
            <a:avLst/>
          </a:prstGeom>
          <a:noFill/>
        </p:spPr>
        <p:txBody>
          <a:bodyPr wrap="square" rtlCol="0">
            <a:spAutoFit/>
          </a:bodyPr>
          <a:lstStyle/>
          <a:p>
            <a:pPr algn="ctr"/>
            <a:r>
              <a:rPr kumimoji="1" lang="ja-JP" altLang="en-US" sz="4000" b="1" dirty="0" smtClean="0"/>
              <a:t>自由</a:t>
            </a:r>
            <a:endParaRPr kumimoji="1" lang="ja-JP" altLang="en-US" sz="4000" b="1" dirty="0"/>
          </a:p>
        </p:txBody>
      </p:sp>
      <p:pic>
        <p:nvPicPr>
          <p:cNvPr id="12" name="図 11"/>
          <p:cNvPicPr>
            <a:picLocks noChangeAspect="1"/>
          </p:cNvPicPr>
          <p:nvPr/>
        </p:nvPicPr>
        <p:blipFill rotWithShape="1">
          <a:blip r:embed="rId5" cstate="print">
            <a:extLst>
              <a:ext uri="{28A0092B-C50C-407E-A947-70E740481C1C}">
                <a14:useLocalDpi xmlns:a14="http://schemas.microsoft.com/office/drawing/2010/main" val="0"/>
              </a:ext>
            </a:extLst>
          </a:blip>
          <a:srcRect t="6750" b="4876"/>
          <a:stretch/>
        </p:blipFill>
        <p:spPr>
          <a:xfrm>
            <a:off x="8100458" y="3243010"/>
            <a:ext cx="3600000" cy="2384152"/>
          </a:xfrm>
          <a:prstGeom prst="ellipse">
            <a:avLst/>
          </a:prstGeom>
          <a:ln>
            <a:noFill/>
          </a:ln>
          <a:effectLst>
            <a:softEdge rad="112500"/>
          </a:effectLst>
        </p:spPr>
      </p:pic>
    </p:spTree>
    <p:extLst>
      <p:ext uri="{BB962C8B-B14F-4D97-AF65-F5344CB8AC3E}">
        <p14:creationId xmlns:p14="http://schemas.microsoft.com/office/powerpoint/2010/main" val="3164570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子</a:t>
            </a:r>
            <a:r>
              <a:rPr kumimoji="1" lang="ja-JP" altLang="en-US" dirty="0" smtClean="0"/>
              <a:t>どものＳＯＳサイン</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3</a:t>
            </a:fld>
            <a:endParaRPr lang="ja-JP" altLang="en-US" dirty="0"/>
          </a:p>
        </p:txBody>
      </p:sp>
      <p:sp>
        <p:nvSpPr>
          <p:cNvPr id="4" name="Oval 6"/>
          <p:cNvSpPr>
            <a:spLocks noChangeAspect="1" noChangeArrowheads="1"/>
          </p:cNvSpPr>
          <p:nvPr/>
        </p:nvSpPr>
        <p:spPr bwMode="auto">
          <a:xfrm>
            <a:off x="3784692" y="4125913"/>
            <a:ext cx="1943100" cy="1946275"/>
          </a:xfrm>
          <a:prstGeom prst="ellipse">
            <a:avLst/>
          </a:prstGeom>
          <a:solidFill>
            <a:srgbClr val="FFFF99"/>
          </a:solidFill>
          <a:ln>
            <a:noFill/>
          </a:ln>
          <a:effectLst>
            <a:outerShdw dist="76200" dir="5400000" algn="ctr" rotWithShape="0">
              <a:srgbClr val="808080">
                <a:alpha val="50000"/>
              </a:srgbClr>
            </a:outerShdw>
          </a:effectLst>
        </p:spPr>
        <p:txBody>
          <a:bodyPr lIns="0" tIns="36000" rIns="0" bIns="35662" anchor="ctr"/>
          <a:lstStyle/>
          <a:p>
            <a:pPr algn="ctr">
              <a:spcBef>
                <a:spcPts val="1200"/>
              </a:spcBef>
              <a:defRPr/>
            </a:pPr>
            <a:r>
              <a:rPr lang="ja-JP" altLang="en-US" sz="3200" dirty="0">
                <a:solidFill>
                  <a:srgbClr val="000000"/>
                </a:solidFill>
                <a:latin typeface="+mn-ea"/>
              </a:rPr>
              <a:t>体調</a:t>
            </a:r>
            <a:endParaRPr lang="ja-JP" altLang="en-US" sz="3200" dirty="0">
              <a:effectLst>
                <a:outerShdw blurRad="38100" dist="38100" dir="2700000" algn="tl">
                  <a:srgbClr val="FFFFFF"/>
                </a:outerShdw>
              </a:effectLst>
              <a:latin typeface="+mn-ea"/>
            </a:endParaRPr>
          </a:p>
        </p:txBody>
      </p:sp>
      <p:sp>
        <p:nvSpPr>
          <p:cNvPr id="5" name="Oval 7"/>
          <p:cNvSpPr>
            <a:spLocks noChangeAspect="1" noChangeArrowheads="1"/>
          </p:cNvSpPr>
          <p:nvPr/>
        </p:nvSpPr>
        <p:spPr bwMode="auto">
          <a:xfrm>
            <a:off x="6464392" y="4125913"/>
            <a:ext cx="1946275" cy="1946275"/>
          </a:xfrm>
          <a:prstGeom prst="ellipse">
            <a:avLst/>
          </a:prstGeom>
          <a:solidFill>
            <a:srgbClr val="FFCCFF"/>
          </a:solidFill>
          <a:ln>
            <a:noFill/>
          </a:ln>
          <a:effectLst>
            <a:outerShdw dist="63500" dir="5400000" algn="ctr" rotWithShape="0">
              <a:srgbClr val="808080">
                <a:alpha val="50000"/>
              </a:srgbClr>
            </a:outerShdw>
          </a:effectLst>
        </p:spPr>
        <p:txBody>
          <a:bodyPr lIns="0" tIns="36000" rIns="0" bIns="35662" anchor="ctr"/>
          <a:lstStyle/>
          <a:p>
            <a:pPr algn="ctr">
              <a:spcBef>
                <a:spcPts val="1200"/>
              </a:spcBef>
              <a:defRPr/>
            </a:pPr>
            <a:r>
              <a:rPr lang="ja-JP" altLang="en-US" sz="3200" dirty="0" smtClean="0">
                <a:solidFill>
                  <a:srgbClr val="000000"/>
                </a:solidFill>
                <a:latin typeface="+mn-ea"/>
              </a:rPr>
              <a:t>行動</a:t>
            </a:r>
            <a:endParaRPr lang="ja-JP" altLang="en-US" sz="3200" dirty="0">
              <a:effectLst>
                <a:outerShdw blurRad="38100" dist="38100" dir="2700000" algn="tl">
                  <a:srgbClr val="FFFFFF"/>
                </a:outerShdw>
              </a:effectLst>
              <a:latin typeface="+mn-ea"/>
            </a:endParaRPr>
          </a:p>
        </p:txBody>
      </p:sp>
      <p:sp>
        <p:nvSpPr>
          <p:cNvPr id="6" name="Oval 8"/>
          <p:cNvSpPr>
            <a:spLocks noChangeAspect="1" noChangeArrowheads="1"/>
          </p:cNvSpPr>
          <p:nvPr/>
        </p:nvSpPr>
        <p:spPr bwMode="auto">
          <a:xfrm>
            <a:off x="3783105" y="1585120"/>
            <a:ext cx="1946275" cy="1943100"/>
          </a:xfrm>
          <a:prstGeom prst="ellipse">
            <a:avLst/>
          </a:prstGeom>
          <a:solidFill>
            <a:srgbClr val="CCFFFF"/>
          </a:solidFill>
          <a:ln>
            <a:noFill/>
          </a:ln>
          <a:effectLst>
            <a:outerShdw dist="76200" dir="5400000" algn="ctr" rotWithShape="0">
              <a:srgbClr val="808080">
                <a:alpha val="50000"/>
              </a:srgbClr>
            </a:outerShdw>
          </a:effectLst>
        </p:spPr>
        <p:txBody>
          <a:bodyPr lIns="0" tIns="36000" rIns="0" bIns="35662" anchor="ctr"/>
          <a:lstStyle/>
          <a:p>
            <a:pPr algn="ctr">
              <a:defRPr/>
            </a:pPr>
            <a:r>
              <a:rPr lang="ja-JP" altLang="en-US" sz="3200" dirty="0">
                <a:solidFill>
                  <a:srgbClr val="000000"/>
                </a:solidFill>
                <a:latin typeface="+mn-ea"/>
              </a:rPr>
              <a:t>睡眠</a:t>
            </a:r>
            <a:endParaRPr lang="ja-JP" altLang="en-US" sz="3200" dirty="0">
              <a:effectLst>
                <a:outerShdw blurRad="38100" dist="38100" dir="2700000" algn="tl">
                  <a:srgbClr val="FFFFFF"/>
                </a:outerShdw>
              </a:effectLst>
              <a:latin typeface="+mn-ea"/>
            </a:endParaRPr>
          </a:p>
        </p:txBody>
      </p:sp>
      <p:sp>
        <p:nvSpPr>
          <p:cNvPr id="7" name="AutoShape 12"/>
          <p:cNvSpPr>
            <a:spLocks noChangeArrowheads="1"/>
          </p:cNvSpPr>
          <p:nvPr/>
        </p:nvSpPr>
        <p:spPr bwMode="auto">
          <a:xfrm>
            <a:off x="228599" y="1506351"/>
            <a:ext cx="3312000" cy="1907409"/>
          </a:xfrm>
          <a:prstGeom prst="wedgeRoundRectCallout">
            <a:avLst>
              <a:gd name="adj1" fmla="val 62985"/>
              <a:gd name="adj2" fmla="val -2954"/>
              <a:gd name="adj3" fmla="val 16667"/>
            </a:avLst>
          </a:prstGeom>
          <a:solidFill>
            <a:srgbClr val="CCFFFF"/>
          </a:solidFill>
          <a:ln w="9525">
            <a:solidFill>
              <a:srgbClr val="000000"/>
            </a:solidFill>
            <a:miter lim="800000"/>
            <a:headEnd/>
            <a:tailEnd/>
          </a:ln>
        </p:spPr>
        <p:txBody>
          <a:bodyPr lIns="180000" tIns="108000" rIns="180000" bIns="35662" anchor="ctr" anchorCtr="1"/>
          <a:lstStyle>
            <a:lvl1pPr>
              <a:defRPr kumimoji="1">
                <a:solidFill>
                  <a:schemeClr val="tx1"/>
                </a:solidFill>
                <a:latin typeface="Verdana" panose="020B0604030504040204" pitchFamily="34" charset="0"/>
                <a:ea typeface="ＭＳ Ｐゴシック" panose="020B0600070205080204" pitchFamily="50" charset="-128"/>
              </a:defRPr>
            </a:lvl1pPr>
            <a:lvl2pPr marL="742950" indent="-285750">
              <a:defRPr kumimoji="1">
                <a:solidFill>
                  <a:schemeClr val="tx1"/>
                </a:solidFill>
                <a:latin typeface="Verdana" panose="020B0604030504040204" pitchFamily="34" charset="0"/>
                <a:ea typeface="ＭＳ Ｐゴシック" panose="020B0600070205080204" pitchFamily="50" charset="-128"/>
              </a:defRPr>
            </a:lvl2pPr>
            <a:lvl3pPr marL="1143000" indent="-228600">
              <a:defRPr kumimoji="1">
                <a:solidFill>
                  <a:schemeClr val="tx1"/>
                </a:solidFill>
                <a:latin typeface="Verdana" panose="020B0604030504040204" pitchFamily="34" charset="0"/>
                <a:ea typeface="ＭＳ Ｐゴシック" panose="020B0600070205080204" pitchFamily="50" charset="-128"/>
              </a:defRPr>
            </a:lvl3pPr>
            <a:lvl4pPr marL="1600200" indent="-228600">
              <a:defRPr kumimoji="1">
                <a:solidFill>
                  <a:schemeClr val="tx1"/>
                </a:solidFill>
                <a:latin typeface="Verdana" panose="020B0604030504040204" pitchFamily="34" charset="0"/>
                <a:ea typeface="ＭＳ Ｐゴシック" panose="020B0600070205080204" pitchFamily="50" charset="-128"/>
              </a:defRPr>
            </a:lvl4pPr>
            <a:lvl5pPr marL="2057400" indent="-22860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marL="285750" indent="-285750" algn="just">
              <a:buFont typeface="Wingdings" panose="05000000000000000000" pitchFamily="2" charset="2"/>
              <a:buChar char="p"/>
              <a:defRPr/>
            </a:pPr>
            <a:r>
              <a:rPr lang="ja-JP" altLang="en-US" sz="1400" dirty="0">
                <a:solidFill>
                  <a:srgbClr val="000000"/>
                </a:solidFill>
                <a:latin typeface="+mn-ea"/>
                <a:ea typeface="+mn-ea"/>
              </a:rPr>
              <a:t>布団に入っても、なかなか寝つけないようだ。</a:t>
            </a:r>
          </a:p>
          <a:p>
            <a:pPr marL="285750" indent="-285750" algn="just">
              <a:buFont typeface="Wingdings" panose="05000000000000000000" pitchFamily="2" charset="2"/>
              <a:buChar char="p"/>
              <a:defRPr/>
            </a:pPr>
            <a:r>
              <a:rPr lang="ja-JP" altLang="en-US" sz="1400" dirty="0">
                <a:solidFill>
                  <a:srgbClr val="000000"/>
                </a:solidFill>
                <a:latin typeface="+mn-ea"/>
                <a:ea typeface="+mn-ea"/>
              </a:rPr>
              <a:t>遅くまで夜更かししている。</a:t>
            </a:r>
          </a:p>
          <a:p>
            <a:pPr marL="285750" indent="-285750" algn="just">
              <a:buFont typeface="Wingdings" panose="05000000000000000000" pitchFamily="2" charset="2"/>
              <a:buChar char="p"/>
              <a:defRPr/>
            </a:pPr>
            <a:r>
              <a:rPr lang="ja-JP" altLang="en-US" sz="1400" dirty="0">
                <a:solidFill>
                  <a:srgbClr val="000000"/>
                </a:solidFill>
                <a:latin typeface="+mn-ea"/>
                <a:ea typeface="+mn-ea"/>
              </a:rPr>
              <a:t>朝、起きるのがつらそう、なかなか起きられない。</a:t>
            </a:r>
          </a:p>
          <a:p>
            <a:pPr marL="285750" indent="-285750" algn="just">
              <a:buFont typeface="Wingdings" panose="05000000000000000000" pitchFamily="2" charset="2"/>
              <a:buChar char="p"/>
              <a:defRPr/>
            </a:pPr>
            <a:r>
              <a:rPr lang="ja-JP" altLang="en-US" sz="1400" dirty="0">
                <a:solidFill>
                  <a:srgbClr val="000000"/>
                </a:solidFill>
                <a:latin typeface="+mn-ea"/>
                <a:ea typeface="+mn-ea"/>
              </a:rPr>
              <a:t>睡眠のリズムがくずれている。</a:t>
            </a:r>
          </a:p>
          <a:p>
            <a:pPr marL="285750" indent="-285750" algn="just">
              <a:buFont typeface="Wingdings" panose="05000000000000000000" pitchFamily="2" charset="2"/>
              <a:buChar char="p"/>
              <a:defRPr/>
            </a:pPr>
            <a:r>
              <a:rPr lang="ja-JP" altLang="en-US" sz="1400" dirty="0">
                <a:solidFill>
                  <a:srgbClr val="000000"/>
                </a:solidFill>
                <a:latin typeface="+mn-ea"/>
                <a:ea typeface="+mn-ea"/>
              </a:rPr>
              <a:t>眠れないと言う。</a:t>
            </a:r>
          </a:p>
          <a:p>
            <a:pPr marL="285750" indent="-285750" algn="just">
              <a:buFont typeface="Wingdings" panose="05000000000000000000" pitchFamily="2" charset="2"/>
              <a:buChar char="p"/>
              <a:defRPr/>
            </a:pPr>
            <a:r>
              <a:rPr lang="ja-JP" altLang="en-US" sz="1400" dirty="0">
                <a:solidFill>
                  <a:srgbClr val="000000"/>
                </a:solidFill>
                <a:latin typeface="+mn-ea"/>
                <a:ea typeface="+mn-ea"/>
              </a:rPr>
              <a:t>寝すぎる。</a:t>
            </a:r>
            <a:endParaRPr lang="ja-JP" altLang="en-US" sz="1400" dirty="0">
              <a:effectLst>
                <a:outerShdw blurRad="38100" dist="38100" dir="2700000" algn="tl">
                  <a:srgbClr val="FFFFFF"/>
                </a:outerShdw>
              </a:effectLst>
              <a:latin typeface="+mn-ea"/>
              <a:ea typeface="+mn-ea"/>
            </a:endParaRPr>
          </a:p>
        </p:txBody>
      </p:sp>
      <p:sp>
        <p:nvSpPr>
          <p:cNvPr id="8" name="AutoShape 13"/>
          <p:cNvSpPr>
            <a:spLocks noChangeArrowheads="1"/>
          </p:cNvSpPr>
          <p:nvPr/>
        </p:nvSpPr>
        <p:spPr bwMode="auto">
          <a:xfrm>
            <a:off x="228599" y="3779520"/>
            <a:ext cx="3312000" cy="1641000"/>
          </a:xfrm>
          <a:prstGeom prst="wedgeRoundRectCallout">
            <a:avLst>
              <a:gd name="adj1" fmla="val 65218"/>
              <a:gd name="adj2" fmla="val -3876"/>
              <a:gd name="adj3" fmla="val 16667"/>
            </a:avLst>
          </a:prstGeom>
          <a:solidFill>
            <a:srgbClr val="FFFF99"/>
          </a:solidFill>
          <a:ln w="9525">
            <a:solidFill>
              <a:srgbClr val="000000"/>
            </a:solidFill>
            <a:miter lim="800000"/>
            <a:headEnd/>
            <a:tailEnd/>
          </a:ln>
        </p:spPr>
        <p:txBody>
          <a:bodyPr lIns="71323" tIns="72000" rIns="71323" bIns="72000" anchor="ctr" anchorCtr="1"/>
          <a:lstStyle/>
          <a:p>
            <a:pPr marL="379413" indent="-285750" algn="just">
              <a:buFont typeface="Wingdings" panose="05000000000000000000" pitchFamily="2" charset="2"/>
              <a:buChar char="p"/>
              <a:tabLst>
                <a:tab pos="3590925" algn="l"/>
              </a:tabLst>
            </a:pPr>
            <a:r>
              <a:rPr lang="ja-JP" altLang="en-US" sz="1400" dirty="0">
                <a:latin typeface="+mn-ea"/>
              </a:rPr>
              <a:t>体がだるそう。</a:t>
            </a:r>
          </a:p>
          <a:p>
            <a:pPr marL="379413" indent="-285750" algn="just">
              <a:buFont typeface="Wingdings" panose="05000000000000000000" pitchFamily="2" charset="2"/>
              <a:buChar char="p"/>
              <a:tabLst>
                <a:tab pos="3590925" algn="l"/>
              </a:tabLst>
            </a:pPr>
            <a:r>
              <a:rPr lang="ja-JP" altLang="en-US" sz="1400" dirty="0">
                <a:latin typeface="+mn-ea"/>
              </a:rPr>
              <a:t>疲れている。</a:t>
            </a:r>
          </a:p>
          <a:p>
            <a:pPr marL="379413" indent="-285750" algn="just">
              <a:buFont typeface="Wingdings" panose="05000000000000000000" pitchFamily="2" charset="2"/>
              <a:buChar char="p"/>
              <a:tabLst>
                <a:tab pos="3590925" algn="l"/>
              </a:tabLst>
            </a:pPr>
            <a:r>
              <a:rPr lang="ja-JP" altLang="en-US" sz="1400" dirty="0">
                <a:latin typeface="+mn-ea"/>
              </a:rPr>
              <a:t>元気がない。</a:t>
            </a:r>
          </a:p>
          <a:p>
            <a:pPr marL="379413" indent="-285750" algn="just">
              <a:buFont typeface="Wingdings" panose="05000000000000000000" pitchFamily="2" charset="2"/>
              <a:buChar char="p"/>
              <a:tabLst>
                <a:tab pos="3590925" algn="l"/>
              </a:tabLst>
            </a:pPr>
            <a:r>
              <a:rPr lang="ja-JP" altLang="en-US" sz="1400" dirty="0">
                <a:latin typeface="+mn-ea"/>
              </a:rPr>
              <a:t>顔色が悪い。</a:t>
            </a:r>
          </a:p>
          <a:p>
            <a:pPr marL="379413" indent="-285750" algn="just">
              <a:buFont typeface="Wingdings" panose="05000000000000000000" pitchFamily="2" charset="2"/>
              <a:buChar char="p"/>
              <a:tabLst>
                <a:tab pos="3590925" algn="l"/>
              </a:tabLst>
            </a:pPr>
            <a:r>
              <a:rPr lang="ja-JP" altLang="en-US" sz="1400" dirty="0">
                <a:latin typeface="+mn-ea"/>
              </a:rPr>
              <a:t>腹痛や頭痛、めまい、吐き気などを訴える。</a:t>
            </a:r>
          </a:p>
        </p:txBody>
      </p:sp>
      <p:sp>
        <p:nvSpPr>
          <p:cNvPr id="9" name="AutoShape 14"/>
          <p:cNvSpPr>
            <a:spLocks noChangeArrowheads="1"/>
          </p:cNvSpPr>
          <p:nvPr/>
        </p:nvSpPr>
        <p:spPr bwMode="auto">
          <a:xfrm>
            <a:off x="8651401" y="3276600"/>
            <a:ext cx="3420000" cy="2795588"/>
          </a:xfrm>
          <a:prstGeom prst="wedgeRoundRectCallout">
            <a:avLst>
              <a:gd name="adj1" fmla="val -65228"/>
              <a:gd name="adj2" fmla="val -3269"/>
              <a:gd name="adj3" fmla="val 16667"/>
            </a:avLst>
          </a:prstGeom>
          <a:solidFill>
            <a:srgbClr val="FFCCFF"/>
          </a:solidFill>
          <a:ln w="9525">
            <a:solidFill>
              <a:srgbClr val="000000"/>
            </a:solidFill>
            <a:miter lim="800000"/>
            <a:headEnd/>
            <a:tailEnd/>
          </a:ln>
        </p:spPr>
        <p:txBody>
          <a:bodyPr lIns="71323" tIns="143640" rIns="71323" bIns="35662" anchor="ctr" anchorCtr="1"/>
          <a:lstStyle>
            <a:lvl1pPr>
              <a:defRPr kumimoji="1">
                <a:solidFill>
                  <a:schemeClr val="tx1"/>
                </a:solidFill>
                <a:latin typeface="Verdana" panose="020B0604030504040204" pitchFamily="34" charset="0"/>
                <a:ea typeface="ＭＳ Ｐゴシック" panose="020B0600070205080204" pitchFamily="50" charset="-128"/>
              </a:defRPr>
            </a:lvl1pPr>
            <a:lvl2pPr marL="742950" indent="-285750">
              <a:defRPr kumimoji="1">
                <a:solidFill>
                  <a:schemeClr val="tx1"/>
                </a:solidFill>
                <a:latin typeface="Verdana" panose="020B0604030504040204" pitchFamily="34" charset="0"/>
                <a:ea typeface="ＭＳ Ｐゴシック" panose="020B0600070205080204" pitchFamily="50" charset="-128"/>
              </a:defRPr>
            </a:lvl2pPr>
            <a:lvl3pPr marL="1143000" indent="-228600">
              <a:defRPr kumimoji="1">
                <a:solidFill>
                  <a:schemeClr val="tx1"/>
                </a:solidFill>
                <a:latin typeface="Verdana" panose="020B0604030504040204" pitchFamily="34" charset="0"/>
                <a:ea typeface="ＭＳ Ｐゴシック" panose="020B0600070205080204" pitchFamily="50" charset="-128"/>
              </a:defRPr>
            </a:lvl3pPr>
            <a:lvl4pPr marL="1600200" indent="-228600">
              <a:defRPr kumimoji="1">
                <a:solidFill>
                  <a:schemeClr val="tx1"/>
                </a:solidFill>
                <a:latin typeface="Verdana" panose="020B0604030504040204" pitchFamily="34" charset="0"/>
                <a:ea typeface="ＭＳ Ｐゴシック" panose="020B0600070205080204" pitchFamily="50" charset="-128"/>
              </a:defRPr>
            </a:lvl4pPr>
            <a:lvl5pPr marL="2057400" indent="-22860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marL="171450" indent="-171450" algn="just">
              <a:buFont typeface="Wingdings" panose="05000000000000000000" pitchFamily="2" charset="2"/>
              <a:buChar char="p"/>
              <a:defRPr/>
            </a:pPr>
            <a:r>
              <a:rPr lang="ja-JP" altLang="en-US" sz="1200" dirty="0">
                <a:solidFill>
                  <a:srgbClr val="000000"/>
                </a:solidFill>
                <a:latin typeface="+mn-ea"/>
                <a:ea typeface="+mn-ea"/>
              </a:rPr>
              <a:t>学校に行きたがらない。</a:t>
            </a:r>
          </a:p>
          <a:p>
            <a:pPr marL="171450" indent="-171450" algn="just">
              <a:buFont typeface="Wingdings" panose="05000000000000000000" pitchFamily="2" charset="2"/>
              <a:buChar char="p"/>
              <a:defRPr/>
            </a:pPr>
            <a:r>
              <a:rPr lang="ja-JP" altLang="en-US" sz="1200" dirty="0">
                <a:solidFill>
                  <a:srgbClr val="000000"/>
                </a:solidFill>
                <a:latin typeface="+mn-ea"/>
                <a:ea typeface="+mn-ea"/>
              </a:rPr>
              <a:t>家から出ないでひきこもりがちになった。</a:t>
            </a:r>
          </a:p>
          <a:p>
            <a:pPr marL="171450" indent="-171450" algn="just">
              <a:buFont typeface="Wingdings" panose="05000000000000000000" pitchFamily="2" charset="2"/>
              <a:buChar char="p"/>
              <a:defRPr/>
            </a:pPr>
            <a:r>
              <a:rPr lang="ja-JP" altLang="en-US" sz="1200" dirty="0">
                <a:solidFill>
                  <a:srgbClr val="000000"/>
                </a:solidFill>
                <a:latin typeface="+mn-ea"/>
                <a:ea typeface="+mn-ea"/>
              </a:rPr>
              <a:t>友達と遊ばなくなった。</a:t>
            </a:r>
          </a:p>
          <a:p>
            <a:pPr marL="171450" indent="-171450" algn="just">
              <a:buFont typeface="Wingdings" panose="05000000000000000000" pitchFamily="2" charset="2"/>
              <a:buChar char="p"/>
              <a:defRPr/>
            </a:pPr>
            <a:r>
              <a:rPr lang="ja-JP" altLang="en-US" sz="1200" dirty="0">
                <a:solidFill>
                  <a:srgbClr val="000000"/>
                </a:solidFill>
                <a:latin typeface="+mn-ea"/>
                <a:ea typeface="+mn-ea"/>
              </a:rPr>
              <a:t>身だしなみにかまわなくなった。</a:t>
            </a:r>
          </a:p>
          <a:p>
            <a:pPr marL="171450" indent="-171450" algn="just">
              <a:buFont typeface="Wingdings" panose="05000000000000000000" pitchFamily="2" charset="2"/>
              <a:buChar char="p"/>
              <a:defRPr/>
            </a:pPr>
            <a:r>
              <a:rPr lang="ja-JP" altLang="en-US" sz="1200" dirty="0">
                <a:solidFill>
                  <a:srgbClr val="000000"/>
                </a:solidFill>
                <a:latin typeface="+mn-ea"/>
                <a:ea typeface="+mn-ea"/>
              </a:rPr>
              <a:t>無口になった。</a:t>
            </a:r>
          </a:p>
          <a:p>
            <a:pPr marL="171450" indent="-171450" algn="just">
              <a:buFont typeface="Wingdings" panose="05000000000000000000" pitchFamily="2" charset="2"/>
              <a:buChar char="p"/>
              <a:defRPr/>
            </a:pPr>
            <a:r>
              <a:rPr lang="ja-JP" altLang="en-US" sz="1200" dirty="0">
                <a:solidFill>
                  <a:srgbClr val="000000"/>
                </a:solidFill>
                <a:latin typeface="+mn-ea"/>
                <a:ea typeface="+mn-ea"/>
              </a:rPr>
              <a:t>挨拶をしなくなった。</a:t>
            </a:r>
          </a:p>
          <a:p>
            <a:pPr marL="171450" indent="-171450" algn="just">
              <a:buFont typeface="Wingdings" panose="05000000000000000000" pitchFamily="2" charset="2"/>
              <a:buChar char="p"/>
              <a:defRPr/>
            </a:pPr>
            <a:r>
              <a:rPr lang="ja-JP" altLang="en-US" sz="1200" dirty="0">
                <a:solidFill>
                  <a:srgbClr val="000000"/>
                </a:solidFill>
                <a:latin typeface="+mn-ea"/>
                <a:ea typeface="+mn-ea"/>
              </a:rPr>
              <a:t>何度も同じ動作や行動をくりかえす。</a:t>
            </a:r>
          </a:p>
          <a:p>
            <a:pPr marL="171450" indent="-171450" algn="just">
              <a:buFont typeface="Wingdings" panose="05000000000000000000" pitchFamily="2" charset="2"/>
              <a:buChar char="p"/>
              <a:defRPr/>
            </a:pPr>
            <a:r>
              <a:rPr lang="ja-JP" altLang="en-US" sz="1200" dirty="0">
                <a:solidFill>
                  <a:srgbClr val="000000"/>
                </a:solidFill>
                <a:latin typeface="+mn-ea"/>
                <a:ea typeface="+mn-ea"/>
              </a:rPr>
              <a:t>気持ちが抑えられなくなり暴力をふるう。</a:t>
            </a:r>
          </a:p>
          <a:p>
            <a:pPr marL="171450" indent="-171450" algn="just">
              <a:buFont typeface="Wingdings" panose="05000000000000000000" pitchFamily="2" charset="2"/>
              <a:buChar char="p"/>
              <a:defRPr/>
            </a:pPr>
            <a:r>
              <a:rPr lang="ja-JP" altLang="en-US" sz="1200" dirty="0">
                <a:solidFill>
                  <a:srgbClr val="000000"/>
                </a:solidFill>
                <a:latin typeface="+mn-ea"/>
                <a:ea typeface="+mn-ea"/>
              </a:rPr>
              <a:t>何もしないで長い間ぼんやりしている。</a:t>
            </a:r>
          </a:p>
          <a:p>
            <a:pPr marL="171450" indent="-171450" algn="just">
              <a:buFont typeface="Wingdings" panose="05000000000000000000" pitchFamily="2" charset="2"/>
              <a:buChar char="p"/>
              <a:defRPr/>
            </a:pPr>
            <a:r>
              <a:rPr lang="ja-JP" altLang="en-US" sz="1200" dirty="0">
                <a:solidFill>
                  <a:srgbClr val="000000"/>
                </a:solidFill>
                <a:latin typeface="+mn-ea"/>
                <a:ea typeface="+mn-ea"/>
              </a:rPr>
              <a:t>表情が変わらず、感情面での反応が少なくなった。</a:t>
            </a:r>
          </a:p>
          <a:p>
            <a:pPr marL="171450" indent="-171450" algn="just">
              <a:buFont typeface="Wingdings" panose="05000000000000000000" pitchFamily="2" charset="2"/>
              <a:buChar char="p"/>
              <a:defRPr/>
            </a:pPr>
            <a:r>
              <a:rPr lang="ja-JP" altLang="en-US" sz="1200" dirty="0">
                <a:solidFill>
                  <a:srgbClr val="000000"/>
                </a:solidFill>
                <a:latin typeface="+mn-ea"/>
                <a:ea typeface="+mn-ea"/>
              </a:rPr>
              <a:t>話が支離滅裂になった、通じなくなった。</a:t>
            </a:r>
          </a:p>
          <a:p>
            <a:pPr marL="171450" indent="-171450" algn="just">
              <a:buFont typeface="Wingdings" panose="05000000000000000000" pitchFamily="2" charset="2"/>
              <a:buChar char="p"/>
              <a:defRPr/>
            </a:pPr>
            <a:r>
              <a:rPr lang="ja-JP" altLang="en-US" sz="1200" dirty="0">
                <a:solidFill>
                  <a:srgbClr val="000000"/>
                </a:solidFill>
                <a:latin typeface="+mn-ea"/>
                <a:ea typeface="+mn-ea"/>
              </a:rPr>
              <a:t>独り言を言うようになった。</a:t>
            </a:r>
            <a:endParaRPr lang="ja-JP" altLang="en-US" sz="1200" dirty="0">
              <a:effectLst>
                <a:outerShdw blurRad="38100" dist="38100" dir="2700000" algn="tl">
                  <a:srgbClr val="FFFFFF"/>
                </a:outerShdw>
              </a:effectLst>
              <a:latin typeface="+mn-ea"/>
              <a:ea typeface="+mn-ea"/>
            </a:endParaRPr>
          </a:p>
        </p:txBody>
      </p:sp>
      <p:sp>
        <p:nvSpPr>
          <p:cNvPr id="11" name="Oval 8"/>
          <p:cNvSpPr>
            <a:spLocks noChangeAspect="1" noChangeArrowheads="1"/>
          </p:cNvSpPr>
          <p:nvPr/>
        </p:nvSpPr>
        <p:spPr bwMode="auto">
          <a:xfrm>
            <a:off x="6464392" y="1585120"/>
            <a:ext cx="1946275" cy="1943100"/>
          </a:xfrm>
          <a:prstGeom prst="ellipse">
            <a:avLst/>
          </a:prstGeom>
          <a:solidFill>
            <a:srgbClr val="CCFF99"/>
          </a:solidFill>
          <a:ln>
            <a:noFill/>
          </a:ln>
          <a:effectLst>
            <a:outerShdw dist="76200" dir="5400000" algn="ctr" rotWithShape="0">
              <a:srgbClr val="808080">
                <a:alpha val="50000"/>
              </a:srgbClr>
            </a:outerShdw>
          </a:effectLst>
        </p:spPr>
        <p:txBody>
          <a:bodyPr lIns="0" tIns="36000" rIns="0" bIns="35662" anchor="ctr"/>
          <a:lstStyle/>
          <a:p>
            <a:pPr algn="ctr">
              <a:defRPr/>
            </a:pPr>
            <a:r>
              <a:rPr lang="ja-JP" altLang="en-US" sz="3200" dirty="0" smtClean="0">
                <a:solidFill>
                  <a:srgbClr val="000000"/>
                </a:solidFill>
                <a:latin typeface="+mn-ea"/>
              </a:rPr>
              <a:t>食欲</a:t>
            </a:r>
            <a:endParaRPr lang="ja-JP" altLang="en-US" sz="3200" dirty="0">
              <a:effectLst>
                <a:outerShdw blurRad="38100" dist="38100" dir="2700000" algn="tl">
                  <a:srgbClr val="FFFFFF"/>
                </a:outerShdw>
              </a:effectLst>
              <a:latin typeface="+mn-ea"/>
            </a:endParaRPr>
          </a:p>
        </p:txBody>
      </p:sp>
      <p:sp>
        <p:nvSpPr>
          <p:cNvPr id="12" name="AutoShape 12"/>
          <p:cNvSpPr>
            <a:spLocks noChangeArrowheads="1"/>
          </p:cNvSpPr>
          <p:nvPr/>
        </p:nvSpPr>
        <p:spPr bwMode="auto">
          <a:xfrm>
            <a:off x="8668870" y="1506351"/>
            <a:ext cx="3384000" cy="1495928"/>
          </a:xfrm>
          <a:prstGeom prst="wedgeRoundRectCallout">
            <a:avLst>
              <a:gd name="adj1" fmla="val -64332"/>
              <a:gd name="adj2" fmla="val -7469"/>
              <a:gd name="adj3" fmla="val 16667"/>
            </a:avLst>
          </a:prstGeom>
          <a:solidFill>
            <a:srgbClr val="CCFF99"/>
          </a:solidFill>
          <a:ln w="9525">
            <a:solidFill>
              <a:srgbClr val="000000"/>
            </a:solidFill>
            <a:miter lim="800000"/>
            <a:headEnd/>
            <a:tailEnd/>
          </a:ln>
        </p:spPr>
        <p:txBody>
          <a:bodyPr lIns="180000" tIns="108000" rIns="180000" bIns="35662" anchor="ctr" anchorCtr="1"/>
          <a:lstStyle>
            <a:lvl1pPr>
              <a:defRPr kumimoji="1">
                <a:solidFill>
                  <a:schemeClr val="tx1"/>
                </a:solidFill>
                <a:latin typeface="Verdana" panose="020B0604030504040204" pitchFamily="34" charset="0"/>
                <a:ea typeface="ＭＳ Ｐゴシック" panose="020B0600070205080204" pitchFamily="50" charset="-128"/>
              </a:defRPr>
            </a:lvl1pPr>
            <a:lvl2pPr marL="742950" indent="-285750">
              <a:defRPr kumimoji="1">
                <a:solidFill>
                  <a:schemeClr val="tx1"/>
                </a:solidFill>
                <a:latin typeface="Verdana" panose="020B0604030504040204" pitchFamily="34" charset="0"/>
                <a:ea typeface="ＭＳ Ｐゴシック" panose="020B0600070205080204" pitchFamily="50" charset="-128"/>
              </a:defRPr>
            </a:lvl2pPr>
            <a:lvl3pPr marL="1143000" indent="-228600">
              <a:defRPr kumimoji="1">
                <a:solidFill>
                  <a:schemeClr val="tx1"/>
                </a:solidFill>
                <a:latin typeface="Verdana" panose="020B0604030504040204" pitchFamily="34" charset="0"/>
                <a:ea typeface="ＭＳ Ｐゴシック" panose="020B0600070205080204" pitchFamily="50" charset="-128"/>
              </a:defRPr>
            </a:lvl3pPr>
            <a:lvl4pPr marL="1600200" indent="-228600">
              <a:defRPr kumimoji="1">
                <a:solidFill>
                  <a:schemeClr val="tx1"/>
                </a:solidFill>
                <a:latin typeface="Verdana" panose="020B0604030504040204" pitchFamily="34" charset="0"/>
                <a:ea typeface="ＭＳ Ｐゴシック" panose="020B0600070205080204" pitchFamily="50" charset="-128"/>
              </a:defRPr>
            </a:lvl4pPr>
            <a:lvl5pPr marL="2057400" indent="-22860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marL="285750" indent="-285750" algn="just">
              <a:buFont typeface="Wingdings" panose="05000000000000000000" pitchFamily="2" charset="2"/>
              <a:buChar char="p"/>
              <a:defRPr/>
            </a:pPr>
            <a:r>
              <a:rPr lang="ja-JP" altLang="en-US" sz="1400" dirty="0">
                <a:solidFill>
                  <a:srgbClr val="000000"/>
                </a:solidFill>
                <a:latin typeface="+mn-ea"/>
                <a:ea typeface="+mn-ea"/>
              </a:rPr>
              <a:t>食欲がない、食べる量が減った。</a:t>
            </a:r>
          </a:p>
          <a:p>
            <a:pPr marL="285750" indent="-285750" algn="just">
              <a:buFont typeface="Wingdings" panose="05000000000000000000" pitchFamily="2" charset="2"/>
              <a:buChar char="p"/>
              <a:defRPr/>
            </a:pPr>
            <a:r>
              <a:rPr lang="ja-JP" altLang="en-US" sz="1400" dirty="0">
                <a:solidFill>
                  <a:srgbClr val="000000"/>
                </a:solidFill>
                <a:latin typeface="+mn-ea"/>
                <a:ea typeface="+mn-ea"/>
              </a:rPr>
              <a:t>逆に食べすぎる。</a:t>
            </a:r>
          </a:p>
          <a:p>
            <a:pPr marL="285750" indent="-285750" algn="just">
              <a:buFont typeface="Wingdings" panose="05000000000000000000" pitchFamily="2" charset="2"/>
              <a:buChar char="p"/>
              <a:defRPr/>
            </a:pPr>
            <a:r>
              <a:rPr lang="ja-JP" altLang="en-US" sz="1400" dirty="0">
                <a:solidFill>
                  <a:srgbClr val="000000"/>
                </a:solidFill>
                <a:latin typeface="+mn-ea"/>
                <a:ea typeface="+mn-ea"/>
              </a:rPr>
              <a:t>とくにパンやご飯、お菓子などの炭水化物を欲しがる。</a:t>
            </a:r>
          </a:p>
          <a:p>
            <a:pPr marL="285750" indent="-285750" algn="just">
              <a:buFont typeface="Wingdings" panose="05000000000000000000" pitchFamily="2" charset="2"/>
              <a:buChar char="p"/>
              <a:defRPr/>
            </a:pPr>
            <a:r>
              <a:rPr lang="ja-JP" altLang="en-US" sz="1400" dirty="0">
                <a:solidFill>
                  <a:srgbClr val="000000"/>
                </a:solidFill>
                <a:latin typeface="+mn-ea"/>
                <a:ea typeface="+mn-ea"/>
              </a:rPr>
              <a:t>急にやせた、あるいは太った。</a:t>
            </a:r>
          </a:p>
          <a:p>
            <a:pPr marL="285750" indent="-285750" algn="just">
              <a:buFont typeface="Wingdings" panose="05000000000000000000" pitchFamily="2" charset="2"/>
              <a:buChar char="p"/>
              <a:defRPr/>
            </a:pPr>
            <a:r>
              <a:rPr lang="ja-JP" altLang="en-US" sz="1400" dirty="0">
                <a:solidFill>
                  <a:srgbClr val="000000"/>
                </a:solidFill>
                <a:latin typeface="+mn-ea"/>
                <a:ea typeface="+mn-ea"/>
              </a:rPr>
              <a:t>体重をとても気にしている。</a:t>
            </a:r>
            <a:endParaRPr lang="ja-JP" altLang="en-US" sz="1400" dirty="0">
              <a:effectLst>
                <a:outerShdw blurRad="38100" dist="38100" dir="2700000" algn="tl">
                  <a:srgbClr val="FFFFFF"/>
                </a:outerShdw>
              </a:effectLst>
              <a:latin typeface="+mn-ea"/>
              <a:ea typeface="+mn-ea"/>
            </a:endParaRPr>
          </a:p>
        </p:txBody>
      </p:sp>
      <p:pic>
        <p:nvPicPr>
          <p:cNvPr id="10" name="Picture 38" descr="MC900433883[1]"/>
          <p:cNvPicPr>
            <a:picLocks noChangeAspect="1" noChangeArrowheads="1"/>
          </p:cNvPicPr>
          <p:nvPr/>
        </p:nvPicPr>
        <p:blipFill>
          <a:blip r:embed="rId3">
            <a:lum bright="-12000" contrast="30000"/>
          </a:blip>
          <a:srcRect/>
          <a:stretch>
            <a:fillRect/>
          </a:stretch>
        </p:blipFill>
        <p:spPr bwMode="auto">
          <a:xfrm>
            <a:off x="4634871" y="1993599"/>
            <a:ext cx="2922258" cy="2922257"/>
          </a:xfrm>
          <a:prstGeom prst="rect">
            <a:avLst/>
          </a:prstGeom>
          <a:noFill/>
          <a:ln w="9525">
            <a:noFill/>
            <a:miter lim="800000"/>
            <a:headEnd/>
            <a:tailEnd/>
          </a:ln>
        </p:spPr>
      </p:pic>
      <p:sp>
        <p:nvSpPr>
          <p:cNvPr id="13" name="テキスト ボックス 12"/>
          <p:cNvSpPr txBox="1"/>
          <p:nvPr/>
        </p:nvSpPr>
        <p:spPr>
          <a:xfrm>
            <a:off x="2117558" y="6232359"/>
            <a:ext cx="9236242" cy="553998"/>
          </a:xfrm>
          <a:prstGeom prst="rect">
            <a:avLst/>
          </a:prstGeom>
          <a:noFill/>
        </p:spPr>
        <p:txBody>
          <a:bodyPr wrap="square" rtlCol="0">
            <a:spAutoFit/>
          </a:bodyPr>
          <a:lstStyle/>
          <a:p>
            <a:r>
              <a:rPr kumimoji="1" lang="ja-JP" altLang="en-US" sz="1400" dirty="0" smtClean="0"/>
              <a:t>厚生労働省「こころもメンテしよう～ご家族・教職員の皆さんへ～」</a:t>
            </a:r>
            <a:endParaRPr kumimoji="1" lang="en-US" altLang="ja-JP" sz="1400" dirty="0" smtClean="0"/>
          </a:p>
          <a:p>
            <a:r>
              <a:rPr lang="en-US" altLang="ja-JP" sz="1600" dirty="0"/>
              <a:t>https://www.mhlw.go.jp/kokoro/parent/mental/sos/sos_01.html</a:t>
            </a:r>
            <a:endParaRPr kumimoji="1" lang="ja-JP" altLang="en-US" dirty="0"/>
          </a:p>
        </p:txBody>
      </p:sp>
    </p:spTree>
    <p:extLst>
      <p:ext uri="{BB962C8B-B14F-4D97-AF65-F5344CB8AC3E}">
        <p14:creationId xmlns:p14="http://schemas.microsoft.com/office/powerpoint/2010/main" val="233229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自</a:t>
            </a:r>
            <a:r>
              <a:rPr lang="ja-JP" altLang="en-US" dirty="0" smtClean="0"/>
              <a:t>傷と</a:t>
            </a:r>
            <a:r>
              <a:rPr lang="ja-JP" altLang="en-US" dirty="0"/>
              <a:t>過量</a:t>
            </a:r>
            <a:r>
              <a:rPr lang="ja-JP" altLang="en-US" dirty="0" smtClean="0"/>
              <a:t>服薬という</a:t>
            </a:r>
            <a:r>
              <a:rPr lang="ja-JP" altLang="en-US" dirty="0"/>
              <a:t>ＳＯＳ</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4</a:t>
            </a:fld>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1800290493"/>
              </p:ext>
            </p:extLst>
          </p:nvPr>
        </p:nvGraphicFramePr>
        <p:xfrm>
          <a:off x="959224" y="1490163"/>
          <a:ext cx="10652760" cy="4187610"/>
        </p:xfrm>
        <a:graphic>
          <a:graphicData uri="http://schemas.openxmlformats.org/drawingml/2006/table">
            <a:tbl>
              <a:tblPr firstRow="1" bandRow="1">
                <a:tableStyleId>{00A15C55-8517-42AA-B614-E9B94910E393}</a:tableStyleId>
              </a:tblPr>
              <a:tblGrid>
                <a:gridCol w="7082118"/>
                <a:gridCol w="1785321"/>
                <a:gridCol w="1785321"/>
              </a:tblGrid>
              <a:tr h="465290">
                <a:tc>
                  <a:txBody>
                    <a:bodyPr/>
                    <a:lstStyle/>
                    <a:p>
                      <a:pPr algn="ctr"/>
                      <a:r>
                        <a:rPr kumimoji="1" lang="ja-JP" altLang="en-US" sz="2400" dirty="0" smtClean="0"/>
                        <a:t>動　機</a:t>
                      </a:r>
                      <a:endParaRPr kumimoji="1" lang="ja-JP" altLang="en-US" sz="2400" dirty="0"/>
                    </a:p>
                  </a:txBody>
                  <a:tcPr anchor="ctr"/>
                </a:tc>
                <a:tc>
                  <a:txBody>
                    <a:bodyPr/>
                    <a:lstStyle/>
                    <a:p>
                      <a:pPr algn="ctr"/>
                      <a:r>
                        <a:rPr kumimoji="1" lang="ja-JP" altLang="en-US" sz="2400" dirty="0" smtClean="0"/>
                        <a:t>自　傷</a:t>
                      </a:r>
                      <a:endParaRPr kumimoji="1" lang="ja-JP" altLang="en-US" sz="2400" dirty="0"/>
                    </a:p>
                  </a:txBody>
                  <a:tcPr anchor="ctr"/>
                </a:tc>
                <a:tc>
                  <a:txBody>
                    <a:bodyPr/>
                    <a:lstStyle/>
                    <a:p>
                      <a:pPr algn="ctr"/>
                      <a:r>
                        <a:rPr kumimoji="1" lang="ja-JP" altLang="en-US" sz="2400" dirty="0" smtClean="0"/>
                        <a:t>過量服薬</a:t>
                      </a:r>
                      <a:endParaRPr kumimoji="1" lang="ja-JP" altLang="en-US" sz="2400" dirty="0"/>
                    </a:p>
                  </a:txBody>
                  <a:tcPr anchor="ctr"/>
                </a:tc>
              </a:tr>
              <a:tr h="465290">
                <a:tc>
                  <a:txBody>
                    <a:bodyPr/>
                    <a:lstStyle/>
                    <a:p>
                      <a:r>
                        <a:rPr kumimoji="1" lang="ja-JP" altLang="en-US" sz="2200" dirty="0" smtClean="0"/>
                        <a:t>つらい感情から解放されたかった</a:t>
                      </a:r>
                      <a:endParaRPr kumimoji="1" lang="ja-JP" altLang="en-US" sz="2200" dirty="0"/>
                    </a:p>
                  </a:txBody>
                  <a:tcPr anchor="ctr"/>
                </a:tc>
                <a:tc>
                  <a:txBody>
                    <a:bodyPr/>
                    <a:lstStyle/>
                    <a:p>
                      <a:pPr algn="ctr"/>
                      <a:r>
                        <a:rPr kumimoji="1" lang="en-US" altLang="ja-JP" sz="2200" b="1" dirty="0" smtClean="0">
                          <a:solidFill>
                            <a:schemeClr val="tx1"/>
                          </a:solidFill>
                        </a:rPr>
                        <a:t>73.3%</a:t>
                      </a:r>
                      <a:endParaRPr kumimoji="1" lang="ja-JP" altLang="en-US" sz="2200" b="1" dirty="0">
                        <a:solidFill>
                          <a:schemeClr val="tx1"/>
                        </a:solidFill>
                      </a:endParaRPr>
                    </a:p>
                  </a:txBody>
                  <a:tcPr anchor="ctr"/>
                </a:tc>
                <a:tc>
                  <a:txBody>
                    <a:bodyPr/>
                    <a:lstStyle/>
                    <a:p>
                      <a:pPr algn="ctr"/>
                      <a:r>
                        <a:rPr kumimoji="1" lang="en-US" altLang="ja-JP" sz="2200" b="1" dirty="0" smtClean="0">
                          <a:solidFill>
                            <a:schemeClr val="tx1"/>
                          </a:solidFill>
                        </a:rPr>
                        <a:t>72.6%</a:t>
                      </a:r>
                      <a:endParaRPr kumimoji="1" lang="ja-JP" altLang="en-US" sz="2200" b="1" dirty="0">
                        <a:solidFill>
                          <a:schemeClr val="tx1"/>
                        </a:solidFill>
                      </a:endParaRPr>
                    </a:p>
                  </a:txBody>
                  <a:tcPr anchor="ctr"/>
                </a:tc>
              </a:tr>
              <a:tr h="465290">
                <a:tc>
                  <a:txBody>
                    <a:bodyPr/>
                    <a:lstStyle/>
                    <a:p>
                      <a:r>
                        <a:rPr kumimoji="1" lang="ja-JP" altLang="en-US" sz="2200" dirty="0" smtClean="0"/>
                        <a:t>自分自身を罰したかった</a:t>
                      </a:r>
                      <a:endParaRPr kumimoji="1" lang="ja-JP" altLang="en-US" sz="2200" dirty="0"/>
                    </a:p>
                  </a:txBody>
                  <a:tcPr anchor="ctr"/>
                </a:tc>
                <a:tc>
                  <a:txBody>
                    <a:bodyPr/>
                    <a:lstStyle/>
                    <a:p>
                      <a:pPr algn="ctr"/>
                      <a:r>
                        <a:rPr kumimoji="1" lang="en-US" altLang="ja-JP" sz="2200" dirty="0" smtClean="0"/>
                        <a:t>45.0%</a:t>
                      </a:r>
                      <a:endParaRPr kumimoji="1" lang="ja-JP" altLang="en-US" sz="2200" dirty="0"/>
                    </a:p>
                  </a:txBody>
                  <a:tcPr anchor="ctr"/>
                </a:tc>
                <a:tc>
                  <a:txBody>
                    <a:bodyPr/>
                    <a:lstStyle/>
                    <a:p>
                      <a:pPr algn="ctr"/>
                      <a:r>
                        <a:rPr kumimoji="1" lang="en-US" altLang="ja-JP" sz="2200" dirty="0" smtClean="0"/>
                        <a:t>38.5%</a:t>
                      </a:r>
                    </a:p>
                  </a:txBody>
                  <a:tcPr anchor="ctr"/>
                </a:tc>
              </a:tr>
              <a:tr h="465290">
                <a:tc>
                  <a:txBody>
                    <a:bodyPr/>
                    <a:lstStyle/>
                    <a:p>
                      <a:r>
                        <a:rPr kumimoji="1" lang="ja-JP" altLang="en-US" sz="2200" dirty="0" smtClean="0"/>
                        <a:t>死にたかった</a:t>
                      </a:r>
                      <a:endParaRPr kumimoji="1" lang="ja-JP" altLang="en-US" sz="2200" dirty="0"/>
                    </a:p>
                  </a:txBody>
                  <a:tcPr anchor="ctr"/>
                </a:tc>
                <a:tc>
                  <a:txBody>
                    <a:bodyPr/>
                    <a:lstStyle/>
                    <a:p>
                      <a:pPr algn="ctr"/>
                      <a:r>
                        <a:rPr kumimoji="1" lang="en-US" altLang="ja-JP" sz="2200" dirty="0" smtClean="0"/>
                        <a:t>40.2%</a:t>
                      </a:r>
                      <a:endParaRPr kumimoji="1" lang="ja-JP" altLang="en-US" sz="2200" dirty="0"/>
                    </a:p>
                  </a:txBody>
                  <a:tcPr anchor="ctr"/>
                </a:tc>
                <a:tc>
                  <a:txBody>
                    <a:bodyPr/>
                    <a:lstStyle/>
                    <a:p>
                      <a:pPr algn="ctr"/>
                      <a:r>
                        <a:rPr kumimoji="1" lang="en-US" altLang="ja-JP" sz="2200" b="0" dirty="0" smtClean="0">
                          <a:solidFill>
                            <a:schemeClr val="tx1"/>
                          </a:solidFill>
                        </a:rPr>
                        <a:t>66.7%</a:t>
                      </a:r>
                      <a:endParaRPr kumimoji="1" lang="ja-JP" altLang="en-US" sz="2200" b="0" dirty="0">
                        <a:solidFill>
                          <a:schemeClr val="tx1"/>
                        </a:solidFill>
                      </a:endParaRPr>
                    </a:p>
                  </a:txBody>
                  <a:tcPr anchor="ctr"/>
                </a:tc>
              </a:tr>
              <a:tr h="465290">
                <a:tc>
                  <a:txBody>
                    <a:bodyPr/>
                    <a:lstStyle/>
                    <a:p>
                      <a:r>
                        <a:rPr kumimoji="1" lang="ja-JP" altLang="en-US" sz="2200" b="1" dirty="0" smtClean="0">
                          <a:solidFill>
                            <a:srgbClr val="FF0000"/>
                          </a:solidFill>
                        </a:rPr>
                        <a:t>自分がどれくらい絶望しているか示したかった</a:t>
                      </a:r>
                      <a:endParaRPr kumimoji="1" lang="ja-JP" altLang="en-US" sz="2200" b="1" dirty="0">
                        <a:solidFill>
                          <a:srgbClr val="FF0000"/>
                        </a:solidFill>
                      </a:endParaRPr>
                    </a:p>
                  </a:txBody>
                  <a:tcPr anchor="ctr"/>
                </a:tc>
                <a:tc>
                  <a:txBody>
                    <a:bodyPr/>
                    <a:lstStyle/>
                    <a:p>
                      <a:pPr algn="ctr"/>
                      <a:r>
                        <a:rPr kumimoji="1" lang="en-US" altLang="ja-JP" sz="2200" b="1" dirty="0" smtClean="0">
                          <a:solidFill>
                            <a:srgbClr val="FF0000"/>
                          </a:solidFill>
                        </a:rPr>
                        <a:t>37.6%</a:t>
                      </a:r>
                      <a:endParaRPr kumimoji="1" lang="ja-JP" altLang="en-US" sz="2200" b="1" dirty="0">
                        <a:solidFill>
                          <a:srgbClr val="FF0000"/>
                        </a:solidFill>
                      </a:endParaRPr>
                    </a:p>
                  </a:txBody>
                  <a:tcPr anchor="ctr"/>
                </a:tc>
                <a:tc>
                  <a:txBody>
                    <a:bodyPr/>
                    <a:lstStyle/>
                    <a:p>
                      <a:pPr algn="ctr"/>
                      <a:r>
                        <a:rPr kumimoji="1" lang="en-US" altLang="ja-JP" sz="2200" b="1" dirty="0" smtClean="0">
                          <a:solidFill>
                            <a:srgbClr val="FF0000"/>
                          </a:solidFill>
                        </a:rPr>
                        <a:t>43.9%</a:t>
                      </a:r>
                      <a:endParaRPr kumimoji="1" lang="ja-JP" altLang="en-US" sz="2200" b="1" dirty="0">
                        <a:solidFill>
                          <a:srgbClr val="FF0000"/>
                        </a:solidFill>
                      </a:endParaRPr>
                    </a:p>
                  </a:txBody>
                  <a:tcPr anchor="ctr"/>
                </a:tc>
              </a:tr>
              <a:tr h="465290">
                <a:tc>
                  <a:txBody>
                    <a:bodyPr/>
                    <a:lstStyle/>
                    <a:p>
                      <a:r>
                        <a:rPr kumimoji="1" lang="ja-JP" altLang="en-US" sz="2200" b="1" dirty="0" smtClean="0">
                          <a:solidFill>
                            <a:srgbClr val="FF0000"/>
                          </a:solidFill>
                        </a:rPr>
                        <a:t>自分が本当に愛されているのかどうかを知りたかった</a:t>
                      </a:r>
                      <a:endParaRPr kumimoji="1" lang="ja-JP" altLang="en-US" sz="2200" b="1" dirty="0">
                        <a:solidFill>
                          <a:srgbClr val="FF0000"/>
                        </a:solidFill>
                      </a:endParaRPr>
                    </a:p>
                  </a:txBody>
                  <a:tcPr anchor="ctr"/>
                </a:tc>
                <a:tc>
                  <a:txBody>
                    <a:bodyPr/>
                    <a:lstStyle/>
                    <a:p>
                      <a:pPr algn="ctr"/>
                      <a:r>
                        <a:rPr kumimoji="1" lang="en-US" altLang="ja-JP" sz="2200" b="1" dirty="0" smtClean="0">
                          <a:solidFill>
                            <a:srgbClr val="FF0000"/>
                          </a:solidFill>
                        </a:rPr>
                        <a:t>27.8%</a:t>
                      </a:r>
                      <a:endParaRPr kumimoji="1" lang="ja-JP" altLang="en-US" sz="2200" b="1" dirty="0">
                        <a:solidFill>
                          <a:srgbClr val="FF0000"/>
                        </a:solidFill>
                      </a:endParaRPr>
                    </a:p>
                  </a:txBody>
                  <a:tcPr anchor="ctr"/>
                </a:tc>
                <a:tc>
                  <a:txBody>
                    <a:bodyPr/>
                    <a:lstStyle/>
                    <a:p>
                      <a:pPr algn="ctr"/>
                      <a:r>
                        <a:rPr kumimoji="1" lang="en-US" altLang="ja-JP" sz="2200" b="1" dirty="0" smtClean="0">
                          <a:solidFill>
                            <a:srgbClr val="FF0000"/>
                          </a:solidFill>
                        </a:rPr>
                        <a:t>41.2%</a:t>
                      </a:r>
                      <a:endParaRPr kumimoji="1" lang="ja-JP" altLang="en-US" sz="2200" b="1" dirty="0">
                        <a:solidFill>
                          <a:srgbClr val="FF0000"/>
                        </a:solidFill>
                      </a:endParaRPr>
                    </a:p>
                  </a:txBody>
                  <a:tcPr anchor="ctr"/>
                </a:tc>
              </a:tr>
              <a:tr h="465290">
                <a:tc>
                  <a:txBody>
                    <a:bodyPr/>
                    <a:lstStyle/>
                    <a:p>
                      <a:r>
                        <a:rPr kumimoji="1" lang="ja-JP" altLang="en-US" sz="2200" b="1" dirty="0" smtClean="0">
                          <a:solidFill>
                            <a:srgbClr val="FF0000"/>
                          </a:solidFill>
                        </a:rPr>
                        <a:t>周囲の注意を引きたかった</a:t>
                      </a:r>
                      <a:endParaRPr kumimoji="1" lang="ja-JP" altLang="en-US" sz="2200" b="1" dirty="0">
                        <a:solidFill>
                          <a:srgbClr val="FF0000"/>
                        </a:solidFill>
                      </a:endParaRPr>
                    </a:p>
                  </a:txBody>
                  <a:tcPr anchor="ctr"/>
                </a:tc>
                <a:tc>
                  <a:txBody>
                    <a:bodyPr/>
                    <a:lstStyle/>
                    <a:p>
                      <a:pPr algn="ctr"/>
                      <a:r>
                        <a:rPr kumimoji="1" lang="en-US" altLang="ja-JP" sz="2200" b="1" dirty="0" smtClean="0">
                          <a:solidFill>
                            <a:srgbClr val="FF0000"/>
                          </a:solidFill>
                        </a:rPr>
                        <a:t>21.7%</a:t>
                      </a:r>
                      <a:endParaRPr kumimoji="1" lang="ja-JP" altLang="en-US" sz="2200" b="1" dirty="0">
                        <a:solidFill>
                          <a:srgbClr val="FF0000"/>
                        </a:solidFill>
                      </a:endParaRPr>
                    </a:p>
                  </a:txBody>
                  <a:tcPr anchor="ctr"/>
                </a:tc>
                <a:tc>
                  <a:txBody>
                    <a:bodyPr/>
                    <a:lstStyle/>
                    <a:p>
                      <a:pPr algn="ctr"/>
                      <a:r>
                        <a:rPr kumimoji="1" lang="en-US" altLang="ja-JP" sz="2200" b="1" dirty="0" smtClean="0">
                          <a:solidFill>
                            <a:srgbClr val="FF0000"/>
                          </a:solidFill>
                        </a:rPr>
                        <a:t>28.8%</a:t>
                      </a:r>
                      <a:endParaRPr kumimoji="1" lang="ja-JP" altLang="en-US" sz="2200" b="1" dirty="0">
                        <a:solidFill>
                          <a:srgbClr val="FF0000"/>
                        </a:solidFill>
                      </a:endParaRPr>
                    </a:p>
                  </a:txBody>
                  <a:tcPr anchor="ctr"/>
                </a:tc>
              </a:tr>
              <a:tr h="465290">
                <a:tc>
                  <a:txBody>
                    <a:bodyPr/>
                    <a:lstStyle/>
                    <a:p>
                      <a:r>
                        <a:rPr kumimoji="1" lang="ja-JP" altLang="en-US" sz="2200" b="1" dirty="0" smtClean="0">
                          <a:solidFill>
                            <a:srgbClr val="FF0000"/>
                          </a:solidFill>
                        </a:rPr>
                        <a:t>驚かせたかった</a:t>
                      </a:r>
                      <a:endParaRPr kumimoji="1" lang="ja-JP" altLang="en-US" sz="2200" b="1" dirty="0">
                        <a:solidFill>
                          <a:srgbClr val="FF0000"/>
                        </a:solidFill>
                      </a:endParaRPr>
                    </a:p>
                  </a:txBody>
                  <a:tcPr anchor="ctr"/>
                </a:tc>
                <a:tc>
                  <a:txBody>
                    <a:bodyPr/>
                    <a:lstStyle/>
                    <a:p>
                      <a:pPr algn="ctr"/>
                      <a:r>
                        <a:rPr kumimoji="1" lang="en-US" altLang="ja-JP" sz="2200" b="1" dirty="0" smtClean="0">
                          <a:solidFill>
                            <a:srgbClr val="FF0000"/>
                          </a:solidFill>
                        </a:rPr>
                        <a:t>18.6%</a:t>
                      </a:r>
                      <a:endParaRPr kumimoji="1" lang="ja-JP" altLang="en-US" sz="2200" b="1" dirty="0">
                        <a:solidFill>
                          <a:srgbClr val="FF0000"/>
                        </a:solidFill>
                      </a:endParaRPr>
                    </a:p>
                  </a:txBody>
                  <a:tcPr anchor="ctr"/>
                </a:tc>
                <a:tc>
                  <a:txBody>
                    <a:bodyPr/>
                    <a:lstStyle/>
                    <a:p>
                      <a:pPr algn="ctr"/>
                      <a:r>
                        <a:rPr kumimoji="1" lang="en-US" altLang="ja-JP" sz="2200" b="1" dirty="0" smtClean="0">
                          <a:solidFill>
                            <a:srgbClr val="FF0000"/>
                          </a:solidFill>
                        </a:rPr>
                        <a:t>24.6%</a:t>
                      </a:r>
                      <a:endParaRPr kumimoji="1" lang="ja-JP" altLang="en-US" sz="2200" b="1" dirty="0">
                        <a:solidFill>
                          <a:srgbClr val="FF0000"/>
                        </a:solidFill>
                      </a:endParaRPr>
                    </a:p>
                  </a:txBody>
                  <a:tcPr anchor="ctr"/>
                </a:tc>
              </a:tr>
              <a:tr h="465290">
                <a:tc>
                  <a:txBody>
                    <a:bodyPr/>
                    <a:lstStyle/>
                    <a:p>
                      <a:r>
                        <a:rPr kumimoji="1" lang="ja-JP" altLang="en-US" sz="2200" dirty="0" smtClean="0"/>
                        <a:t>仕返しをしたかった</a:t>
                      </a:r>
                      <a:endParaRPr kumimoji="1" lang="ja-JP" altLang="en-US" sz="2200" dirty="0"/>
                    </a:p>
                  </a:txBody>
                  <a:tcPr anchor="ctr"/>
                </a:tc>
                <a:tc>
                  <a:txBody>
                    <a:bodyPr/>
                    <a:lstStyle/>
                    <a:p>
                      <a:pPr algn="ctr"/>
                      <a:r>
                        <a:rPr kumimoji="1" lang="en-US" altLang="ja-JP" sz="2200" dirty="0" smtClean="0"/>
                        <a:t>12.5%</a:t>
                      </a:r>
                      <a:endParaRPr kumimoji="1" lang="ja-JP" altLang="en-US" sz="2200" dirty="0"/>
                    </a:p>
                  </a:txBody>
                  <a:tcPr anchor="ctr"/>
                </a:tc>
                <a:tc>
                  <a:txBody>
                    <a:bodyPr/>
                    <a:lstStyle/>
                    <a:p>
                      <a:pPr algn="ctr"/>
                      <a:r>
                        <a:rPr kumimoji="1" lang="en-US" altLang="ja-JP" sz="2200" dirty="0" smtClean="0"/>
                        <a:t>17.2%</a:t>
                      </a:r>
                      <a:endParaRPr kumimoji="1" lang="ja-JP" altLang="en-US" sz="2200" dirty="0"/>
                    </a:p>
                  </a:txBody>
                  <a:tcPr anchor="ctr"/>
                </a:tc>
              </a:tr>
            </a:tbl>
          </a:graphicData>
        </a:graphic>
      </p:graphicFrame>
      <p:sp>
        <p:nvSpPr>
          <p:cNvPr id="5" name="テキスト ボックス 4"/>
          <p:cNvSpPr txBox="1"/>
          <p:nvPr/>
        </p:nvSpPr>
        <p:spPr>
          <a:xfrm>
            <a:off x="1240234" y="5807011"/>
            <a:ext cx="10371750" cy="369332"/>
          </a:xfrm>
          <a:prstGeom prst="rect">
            <a:avLst/>
          </a:prstGeom>
          <a:noFill/>
        </p:spPr>
        <p:txBody>
          <a:bodyPr wrap="none" rtlCol="0">
            <a:spAutoFit/>
          </a:bodyPr>
          <a:lstStyle/>
          <a:p>
            <a:r>
              <a:rPr kumimoji="1" lang="en-US" altLang="ja-JP" dirty="0" smtClean="0"/>
              <a:t>Rodham, </a:t>
            </a:r>
            <a:r>
              <a:rPr kumimoji="1" lang="en-US" altLang="ja-JP" dirty="0" err="1" smtClean="0"/>
              <a:t>K.,et</a:t>
            </a:r>
            <a:r>
              <a:rPr kumimoji="1" lang="en-US" altLang="ja-JP" dirty="0" smtClean="0"/>
              <a:t> al. </a:t>
            </a:r>
            <a:r>
              <a:rPr lang="en-US" altLang="ja-JP" dirty="0"/>
              <a:t>2004  Journal of the American Academy of Child &amp; Adolescent </a:t>
            </a:r>
            <a:r>
              <a:rPr lang="en-US" altLang="ja-JP" dirty="0" smtClean="0"/>
              <a:t>Psychiatry 43(1) </a:t>
            </a:r>
            <a:endParaRPr kumimoji="1" lang="ja-JP" altLang="en-US" dirty="0"/>
          </a:p>
        </p:txBody>
      </p:sp>
    </p:spTree>
    <p:extLst>
      <p:ext uri="{BB962C8B-B14F-4D97-AF65-F5344CB8AC3E}">
        <p14:creationId xmlns:p14="http://schemas.microsoft.com/office/powerpoint/2010/main" val="3249898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事例　Ａの場合　</a:t>
            </a:r>
            <a:r>
              <a:rPr kumimoji="1" lang="en-US" altLang="ja-JP" dirty="0" smtClean="0"/>
              <a:t>episode 1</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5</a:t>
            </a:fld>
            <a:endParaRPr lang="ja-JP" altLang="en-US"/>
          </a:p>
        </p:txBody>
      </p:sp>
      <p:sp>
        <p:nvSpPr>
          <p:cNvPr id="4" name="テキスト ボックス 3"/>
          <p:cNvSpPr txBox="1"/>
          <p:nvPr/>
        </p:nvSpPr>
        <p:spPr>
          <a:xfrm>
            <a:off x="1109382" y="1317813"/>
            <a:ext cx="9973235" cy="4606389"/>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a:t>
            </a:r>
            <a:r>
              <a:rPr lang="ja-JP" altLang="en-US" sz="2400" dirty="0" smtClean="0"/>
              <a:t>ふと気づくとＡは自室のクローゼットの中を見つめていた。手には頑丈そうなロープが握りしめられていた。物置</a:t>
            </a:r>
            <a:r>
              <a:rPr lang="ja-JP" altLang="en-US" sz="2400" dirty="0"/>
              <a:t>において</a:t>
            </a:r>
            <a:r>
              <a:rPr lang="ja-JP" altLang="en-US" sz="2400" dirty="0" smtClean="0"/>
              <a:t>あったロープを　</a:t>
            </a:r>
            <a:r>
              <a:rPr lang="en-US" altLang="ja-JP" sz="2400" dirty="0" smtClean="0"/>
              <a:t>1</a:t>
            </a:r>
            <a:r>
              <a:rPr lang="ja-JP" altLang="en-US" sz="2400" dirty="0" smtClean="0"/>
              <a:t>週間前にこっそり部屋に持ち込んで机の引き出し奥深くに隠しておいたのも、そこから取り出してハンガー掛けのパイプにしっかり縛り付けたのも、もちろんＡ自身だったが、なぜかあまり自分でやったという実感が湧かない。</a:t>
            </a:r>
            <a:endParaRPr lang="en-US" altLang="ja-JP" sz="2400" dirty="0" smtClean="0"/>
          </a:p>
          <a:p>
            <a:pPr>
              <a:lnSpc>
                <a:spcPts val="3400"/>
              </a:lnSpc>
              <a:spcAft>
                <a:spcPts val="1200"/>
              </a:spcAft>
            </a:pPr>
            <a:r>
              <a:rPr lang="ja-JP" altLang="en-US" sz="2400" dirty="0" smtClean="0"/>
              <a:t>　Ａは今日初めて体調が悪いと言って塾を休んだ。部屋の時計は</a:t>
            </a:r>
            <a:r>
              <a:rPr lang="ja-JP" altLang="en-US" sz="2400" dirty="0"/>
              <a:t>もう</a:t>
            </a:r>
            <a:r>
              <a:rPr lang="ja-JP" altLang="en-US" sz="2400" dirty="0" smtClean="0"/>
              <a:t>すぐ</a:t>
            </a:r>
            <a:r>
              <a:rPr lang="en-US" altLang="ja-JP" sz="2400" dirty="0" smtClean="0"/>
              <a:t>5</a:t>
            </a:r>
            <a:r>
              <a:rPr lang="ja-JP" altLang="en-US" sz="2400" dirty="0" smtClean="0"/>
              <a:t>時を指し示すところだ。母は</a:t>
            </a:r>
            <a:r>
              <a:rPr lang="en-US" altLang="ja-JP" sz="2400" dirty="0" smtClean="0"/>
              <a:t>6</a:t>
            </a:r>
            <a:r>
              <a:rPr lang="ja-JP" altLang="en-US" sz="2400" dirty="0" smtClean="0"/>
              <a:t>時半にならないと帰ってこないし、弟も学童に行っている。今しかない。Ａはゆっくり深呼吸をした。「勇気をください」Ａは信じてもいない神様みたいなものに祈った。</a:t>
            </a:r>
            <a:r>
              <a:rPr kumimoji="1" lang="ja-JP" altLang="en-US" sz="2000" dirty="0" smtClean="0"/>
              <a:t>　</a:t>
            </a:r>
            <a:endParaRPr kumimoji="1" lang="ja-JP" altLang="en-US" sz="2000" dirty="0"/>
          </a:p>
        </p:txBody>
      </p:sp>
    </p:spTree>
    <p:extLst>
      <p:ext uri="{BB962C8B-B14F-4D97-AF65-F5344CB8AC3E}">
        <p14:creationId xmlns:p14="http://schemas.microsoft.com/office/powerpoint/2010/main" val="244615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93028"/>
          </a:xfrm>
        </p:spPr>
        <p:txBody>
          <a:bodyPr/>
          <a:lstStyle/>
          <a:p>
            <a:r>
              <a:rPr kumimoji="1" lang="ja-JP" altLang="en-US" dirty="0" smtClean="0"/>
              <a:t>子どもの自殺の実態①　</a:t>
            </a:r>
            <a:r>
              <a:rPr kumimoji="1" lang="ja-JP" altLang="en-US" sz="2400" dirty="0" smtClean="0"/>
              <a:t>小中高生の自殺者数の推移</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6</a:t>
            </a:fld>
            <a:endParaRPr lang="ja-JP" altLang="en-US"/>
          </a:p>
        </p:txBody>
      </p:sp>
      <p:pic>
        <p:nvPicPr>
          <p:cNvPr id="4" name="図 3"/>
          <p:cNvPicPr>
            <a:picLocks noChangeAspect="1"/>
          </p:cNvPicPr>
          <p:nvPr/>
        </p:nvPicPr>
        <p:blipFill rotWithShape="1">
          <a:blip r:embed="rId3"/>
          <a:srcRect l="2443" t="1332"/>
          <a:stretch/>
        </p:blipFill>
        <p:spPr>
          <a:xfrm>
            <a:off x="1752600" y="1129554"/>
            <a:ext cx="8269940" cy="5106953"/>
          </a:xfrm>
          <a:prstGeom prst="rect">
            <a:avLst/>
          </a:prstGeom>
          <a:ln>
            <a:noFill/>
          </a:ln>
          <a:effectLst>
            <a:softEdge rad="112500"/>
          </a:effectLst>
        </p:spPr>
      </p:pic>
      <p:sp>
        <p:nvSpPr>
          <p:cNvPr id="5" name="テキスト ボックス 4"/>
          <p:cNvSpPr txBox="1"/>
          <p:nvPr/>
        </p:nvSpPr>
        <p:spPr>
          <a:xfrm>
            <a:off x="1640542" y="6236507"/>
            <a:ext cx="8135469" cy="307777"/>
          </a:xfrm>
          <a:prstGeom prst="rect">
            <a:avLst/>
          </a:prstGeom>
          <a:noFill/>
        </p:spPr>
        <p:txBody>
          <a:bodyPr wrap="square" rtlCol="0">
            <a:spAutoFit/>
          </a:bodyPr>
          <a:lstStyle/>
          <a:p>
            <a:pPr algn="ctr"/>
            <a:r>
              <a:rPr lang="zh-TW" altLang="en-US" sz="1400" dirty="0"/>
              <a:t>厚生労働省自殺対策</a:t>
            </a:r>
            <a:r>
              <a:rPr lang="zh-TW" altLang="en-US" sz="1400" dirty="0" smtClean="0"/>
              <a:t>推進室</a:t>
            </a:r>
            <a:r>
              <a:rPr lang="ja-JP" altLang="en-US" sz="1400" dirty="0" smtClean="0"/>
              <a:t>・</a:t>
            </a:r>
            <a:r>
              <a:rPr lang="zh-TW" altLang="en-US" sz="1400" dirty="0" smtClean="0"/>
              <a:t>警察庁</a:t>
            </a:r>
            <a:r>
              <a:rPr lang="zh-TW" altLang="en-US" sz="1400" dirty="0"/>
              <a:t>生活安全局生活安全</a:t>
            </a:r>
            <a:r>
              <a:rPr lang="zh-TW" altLang="en-US" sz="1400" dirty="0" smtClean="0"/>
              <a:t>企画</a:t>
            </a:r>
            <a:r>
              <a:rPr lang="ja-JP" altLang="en-US" sz="1400" dirty="0" smtClean="0"/>
              <a:t>課「令和</a:t>
            </a:r>
            <a:r>
              <a:rPr lang="ja-JP" altLang="en-US" sz="1400" dirty="0"/>
              <a:t>６年中における自殺の</a:t>
            </a:r>
            <a:r>
              <a:rPr lang="ja-JP" altLang="en-US" sz="1400" dirty="0" smtClean="0"/>
              <a:t>状況」</a:t>
            </a:r>
            <a:endParaRPr kumimoji="1" lang="ja-JP" altLang="en-US" sz="1400" dirty="0"/>
          </a:p>
        </p:txBody>
      </p:sp>
    </p:spTree>
    <p:extLst>
      <p:ext uri="{BB962C8B-B14F-4D97-AF65-F5344CB8AC3E}">
        <p14:creationId xmlns:p14="http://schemas.microsoft.com/office/powerpoint/2010/main" val="626629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674"/>
            <a:ext cx="10515600" cy="1065806"/>
          </a:xfrm>
        </p:spPr>
        <p:txBody>
          <a:bodyPr/>
          <a:lstStyle/>
          <a:p>
            <a:r>
              <a:rPr kumimoji="1" lang="ja-JP" altLang="en-US" dirty="0" smtClean="0"/>
              <a:t>子どもの自殺の実態</a:t>
            </a:r>
            <a:r>
              <a:rPr lang="ja-JP" altLang="en-US" dirty="0"/>
              <a:t>②　</a:t>
            </a:r>
            <a:endParaRPr kumimoji="1" lang="ja-JP" altLang="en-US" sz="2400"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7</a:t>
            </a:fld>
            <a:endParaRPr lang="ja-JP" altLang="en-US"/>
          </a:p>
        </p:txBody>
      </p:sp>
      <p:sp>
        <p:nvSpPr>
          <p:cNvPr id="5" name="テキスト ボックス 4"/>
          <p:cNvSpPr txBox="1"/>
          <p:nvPr/>
        </p:nvSpPr>
        <p:spPr>
          <a:xfrm>
            <a:off x="1057555" y="6506627"/>
            <a:ext cx="9533964" cy="307777"/>
          </a:xfrm>
          <a:prstGeom prst="rect">
            <a:avLst/>
          </a:prstGeom>
          <a:noFill/>
        </p:spPr>
        <p:txBody>
          <a:bodyPr wrap="square" rtlCol="0">
            <a:spAutoFit/>
          </a:bodyPr>
          <a:lstStyle/>
          <a:p>
            <a:pPr algn="ctr"/>
            <a:r>
              <a:rPr lang="zh-TW" altLang="en-US" sz="1400" dirty="0"/>
              <a:t>厚生</a:t>
            </a:r>
            <a:r>
              <a:rPr lang="zh-TW" altLang="en-US" sz="1400" dirty="0" smtClean="0"/>
              <a:t>労働省</a:t>
            </a:r>
            <a:r>
              <a:rPr lang="ja-JP" altLang="en-US" sz="1400" dirty="0" smtClean="0"/>
              <a:t>「</a:t>
            </a:r>
            <a:r>
              <a:rPr lang="zh-TW" altLang="en-US" sz="1400" dirty="0"/>
              <a:t>令和６年版自殺対策白書</a:t>
            </a:r>
            <a:r>
              <a:rPr lang="ja-JP" altLang="en-US" sz="1400" dirty="0" smtClean="0"/>
              <a:t>」</a:t>
            </a:r>
            <a:endParaRPr kumimoji="1" lang="ja-JP" altLang="en-US" sz="1400" dirty="0"/>
          </a:p>
        </p:txBody>
      </p:sp>
      <p:sp>
        <p:nvSpPr>
          <p:cNvPr id="6" name="テキスト ボックス 5"/>
          <p:cNvSpPr txBox="1"/>
          <p:nvPr/>
        </p:nvSpPr>
        <p:spPr>
          <a:xfrm>
            <a:off x="6844553" y="211533"/>
            <a:ext cx="4625788" cy="461665"/>
          </a:xfrm>
          <a:prstGeom prst="rect">
            <a:avLst/>
          </a:prstGeom>
          <a:noFill/>
        </p:spPr>
        <p:txBody>
          <a:bodyPr wrap="square" rtlCol="0">
            <a:spAutoFit/>
          </a:bodyPr>
          <a:lstStyle/>
          <a:p>
            <a:pPr algn="ctr"/>
            <a:r>
              <a:rPr lang="ja-JP" altLang="en-US" sz="2400" dirty="0">
                <a:latin typeface="+mj-ea"/>
                <a:ea typeface="+mj-ea"/>
              </a:rPr>
              <a:t>小中高生の自殺の原因・</a:t>
            </a:r>
            <a:r>
              <a:rPr lang="ja-JP" altLang="en-US" sz="2400" dirty="0" smtClean="0">
                <a:latin typeface="+mj-ea"/>
                <a:ea typeface="+mj-ea"/>
              </a:rPr>
              <a:t>動機</a:t>
            </a:r>
            <a:endParaRPr kumimoji="1" lang="ja-JP" altLang="en-US" sz="2400" dirty="0">
              <a:latin typeface="+mj-ea"/>
              <a:ea typeface="+mj-ea"/>
            </a:endParaRPr>
          </a:p>
        </p:txBody>
      </p:sp>
      <p:pic>
        <p:nvPicPr>
          <p:cNvPr id="7" name="図 6"/>
          <p:cNvPicPr>
            <a:picLocks noChangeAspect="1"/>
          </p:cNvPicPr>
          <p:nvPr/>
        </p:nvPicPr>
        <p:blipFill>
          <a:blip r:embed="rId3"/>
          <a:stretch>
            <a:fillRect/>
          </a:stretch>
        </p:blipFill>
        <p:spPr>
          <a:xfrm>
            <a:off x="2514600" y="859538"/>
            <a:ext cx="6619875" cy="4824830"/>
          </a:xfrm>
          <a:prstGeom prst="rect">
            <a:avLst/>
          </a:prstGeom>
        </p:spPr>
      </p:pic>
      <p:pic>
        <p:nvPicPr>
          <p:cNvPr id="8" name="図 7"/>
          <p:cNvPicPr>
            <a:picLocks noChangeAspect="1"/>
          </p:cNvPicPr>
          <p:nvPr/>
        </p:nvPicPr>
        <p:blipFill>
          <a:blip r:embed="rId4"/>
          <a:stretch>
            <a:fillRect/>
          </a:stretch>
        </p:blipFill>
        <p:spPr>
          <a:xfrm>
            <a:off x="3033712" y="5701274"/>
            <a:ext cx="5581650" cy="800100"/>
          </a:xfrm>
          <a:prstGeom prst="rect">
            <a:avLst/>
          </a:prstGeom>
        </p:spPr>
      </p:pic>
    </p:spTree>
    <p:extLst>
      <p:ext uri="{BB962C8B-B14F-4D97-AF65-F5344CB8AC3E}">
        <p14:creationId xmlns:p14="http://schemas.microsoft.com/office/powerpoint/2010/main" val="3086022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事例　Ａの場合　</a:t>
            </a:r>
            <a:r>
              <a:rPr kumimoji="1" lang="en-US" altLang="ja-JP" dirty="0" smtClean="0"/>
              <a:t>episode 2</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8</a:t>
            </a:fld>
            <a:endParaRPr lang="ja-JP" altLang="en-US"/>
          </a:p>
        </p:txBody>
      </p:sp>
      <p:sp>
        <p:nvSpPr>
          <p:cNvPr id="4" name="テキスト ボックス 3"/>
          <p:cNvSpPr txBox="1"/>
          <p:nvPr/>
        </p:nvSpPr>
        <p:spPr>
          <a:xfrm>
            <a:off x="1109382" y="1452283"/>
            <a:ext cx="9973235" cy="4606389"/>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母は弟の学童への届け物があったので、その日はたまたま仕事</a:t>
            </a:r>
            <a:r>
              <a:rPr lang="ja-JP" altLang="en-US" sz="2400" dirty="0"/>
              <a:t>を</a:t>
            </a:r>
            <a:r>
              <a:rPr kumimoji="1" lang="ja-JP" altLang="en-US" sz="2400" dirty="0" smtClean="0"/>
              <a:t>早く切り上げ、弟を連れて</a:t>
            </a:r>
            <a:r>
              <a:rPr kumimoji="1" lang="en-US" altLang="ja-JP" sz="2400" dirty="0" smtClean="0"/>
              <a:t>5</a:t>
            </a:r>
            <a:r>
              <a:rPr kumimoji="1" lang="ja-JP" altLang="en-US" sz="2400" dirty="0" smtClean="0"/>
              <a:t>時半頃自宅へ帰った。母は玄関先に</a:t>
            </a:r>
            <a:r>
              <a:rPr lang="ja-JP" altLang="en-US" sz="2400" dirty="0" smtClean="0"/>
              <a:t>Ａの靴があることに気づいた。塾に行ってないのかな？と思い、Ａの部屋に向かった。ドアを開けると、クローゼットの服の中に埋もれてぐったりしているＡを発見した。ロープが首にかかっている。呼吸はある。心臓も動いて</a:t>
            </a:r>
            <a:r>
              <a:rPr lang="ja-JP" altLang="en-US" sz="2400" dirty="0"/>
              <a:t>いる</a:t>
            </a:r>
            <a:r>
              <a:rPr lang="ja-JP" altLang="en-US" sz="2400" dirty="0" smtClean="0"/>
              <a:t>。でも呼びかけて</a:t>
            </a:r>
            <a:r>
              <a:rPr lang="ja-JP" altLang="en-US" sz="2400" dirty="0"/>
              <a:t>も反応がない。大</a:t>
            </a:r>
            <a:r>
              <a:rPr lang="ja-JP" altLang="en-US" sz="2400" dirty="0" smtClean="0"/>
              <a:t>慌てで救急車を呼んだ。</a:t>
            </a:r>
            <a:endParaRPr lang="en-US" altLang="ja-JP" sz="2400" dirty="0" smtClean="0"/>
          </a:p>
          <a:p>
            <a:pPr>
              <a:lnSpc>
                <a:spcPts val="3400"/>
              </a:lnSpc>
              <a:spcAft>
                <a:spcPts val="1200"/>
              </a:spcAft>
            </a:pPr>
            <a:r>
              <a:rPr kumimoji="1" lang="ja-JP" altLang="en-US" sz="2400" dirty="0"/>
              <a:t>　</a:t>
            </a:r>
            <a:r>
              <a:rPr kumimoji="1" lang="ja-JP" altLang="en-US" sz="2400" dirty="0" smtClean="0"/>
              <a:t>母が真っ先に思い浮かんだのは、この状況を夫である父にどう伝えるか、だった。夫の携帯に電話するが繋がらない。仕方なく職場に電話した。取り次がれた夫は迷惑そうな声だった。その声を聞いて、母は「Ａが体調不良で救急搬送された」とだけ伝えた。</a:t>
            </a:r>
            <a:endParaRPr kumimoji="1" lang="ja-JP" altLang="en-US" sz="2000" dirty="0"/>
          </a:p>
        </p:txBody>
      </p:sp>
    </p:spTree>
    <p:extLst>
      <p:ext uri="{BB962C8B-B14F-4D97-AF65-F5344CB8AC3E}">
        <p14:creationId xmlns:p14="http://schemas.microsoft.com/office/powerpoint/2010/main" val="1724432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90314"/>
            <a:ext cx="10515600" cy="1325563"/>
          </a:xfrm>
        </p:spPr>
        <p:txBody>
          <a:bodyPr/>
          <a:lstStyle/>
          <a:p>
            <a:r>
              <a:rPr kumimoji="1" lang="ja-JP" altLang="en-US" dirty="0" smtClean="0"/>
              <a:t>事例　Ａの場合　</a:t>
            </a:r>
            <a:r>
              <a:rPr kumimoji="1" lang="en-US" altLang="ja-JP" dirty="0" smtClean="0"/>
              <a:t>episode </a:t>
            </a:r>
            <a:r>
              <a:rPr lang="en-US" altLang="ja-JP" dirty="0"/>
              <a:t>3</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9</a:t>
            </a:fld>
            <a:endParaRPr lang="ja-JP" altLang="en-US"/>
          </a:p>
        </p:txBody>
      </p:sp>
      <p:sp>
        <p:nvSpPr>
          <p:cNvPr id="4" name="テキスト ボックス 3"/>
          <p:cNvSpPr txBox="1"/>
          <p:nvPr/>
        </p:nvSpPr>
        <p:spPr>
          <a:xfrm>
            <a:off x="1295400" y="1308634"/>
            <a:ext cx="9601200" cy="4170372"/>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a:t>
            </a:r>
            <a:r>
              <a:rPr lang="ja-JP" altLang="en-US" sz="2400" dirty="0"/>
              <a:t>搬送先</a:t>
            </a:r>
            <a:r>
              <a:rPr lang="ja-JP" altLang="en-US" sz="2400" dirty="0" smtClean="0"/>
              <a:t>の病院に着いてすぐにＡは意識を取り戻した。初めはストレッチャーに横になっていたが、すぐに自力で起き上がり、自分の足で歩いた。診察や検査を待つ間、Ａも母も何を話してよいかわからず黙っていた。弟も状況を察してか、今日図書室で借りてきたばかりの本を黙って読んでいた。</a:t>
            </a:r>
            <a:endParaRPr lang="en-US" altLang="ja-JP" sz="2400" dirty="0" smtClean="0"/>
          </a:p>
          <a:p>
            <a:pPr>
              <a:lnSpc>
                <a:spcPts val="3400"/>
              </a:lnSpc>
              <a:spcAft>
                <a:spcPts val="1200"/>
              </a:spcAft>
            </a:pPr>
            <a:r>
              <a:rPr lang="ja-JP" altLang="en-US" sz="2400" dirty="0"/>
              <a:t>　</a:t>
            </a:r>
            <a:r>
              <a:rPr lang="ja-JP" altLang="en-US" sz="2400" dirty="0" smtClean="0"/>
              <a:t>夜</a:t>
            </a:r>
            <a:r>
              <a:rPr lang="en-US" altLang="ja-JP" sz="2400" dirty="0" smtClean="0"/>
              <a:t>7</a:t>
            </a:r>
            <a:r>
              <a:rPr lang="ja-JP" altLang="en-US" sz="2400" dirty="0" smtClean="0"/>
              <a:t>時過ぎに父が病院を訪れた。父は残業を無理に切り上げて帰ってきたようで不機嫌にしていた。母もＡも誰も父に事情を話さなかった。父も特に何も聞かず、ただ不機嫌そうに黙って待合室に座っていた。</a:t>
            </a:r>
            <a:r>
              <a:rPr kumimoji="1" lang="ja-JP" altLang="en-US" sz="2400" dirty="0" smtClean="0"/>
              <a:t>　</a:t>
            </a:r>
            <a:endParaRPr kumimoji="1" lang="ja-JP" altLang="en-US" sz="2000" dirty="0"/>
          </a:p>
        </p:txBody>
      </p:sp>
    </p:spTree>
    <p:extLst>
      <p:ext uri="{BB962C8B-B14F-4D97-AF65-F5344CB8AC3E}">
        <p14:creationId xmlns:p14="http://schemas.microsoft.com/office/powerpoint/2010/main" val="3389020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4">
      <a:majorFont>
        <a:latin typeface="Noto Sans JP Black"/>
        <a:ea typeface="Noto Sans JP Black"/>
        <a:cs typeface=""/>
      </a:majorFont>
      <a:minorFont>
        <a:latin typeface="Noto Sans JP"/>
        <a:ea typeface="Noto Sans J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3E7916579E48942A578B93BD249C02F" ma:contentTypeVersion="18" ma:contentTypeDescription="新しいドキュメントを作成します。" ma:contentTypeScope="" ma:versionID="d16532155229906ac694c7e61d3841f0">
  <xsd:schema xmlns:xsd="http://www.w3.org/2001/XMLSchema" xmlns:xs="http://www.w3.org/2001/XMLSchema" xmlns:p="http://schemas.microsoft.com/office/2006/metadata/properties" xmlns:ns2="1f739fab-6d78-413b-bdfb-b8e4b081b506" xmlns:ns3="0cfd19f7-9a31-48f1-a827-fb01c45dd146" targetNamespace="http://schemas.microsoft.com/office/2006/metadata/properties" ma:root="true" ma:fieldsID="0653240cc7594a95c6104f03643cc144" ns2:_="" ns3:_="">
    <xsd:import namespace="1f739fab-6d78-413b-bdfb-b8e4b081b506"/>
    <xsd:import namespace="0cfd19f7-9a31-48f1-a827-fb01c45dd14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2:TaxCatchAll" minOccurs="0"/>
                <xsd:element ref="ns3:MediaServiceGenerationTime" minOccurs="0"/>
                <xsd:element ref="ns3:MediaServiceEventHashCode" minOccurs="0"/>
                <xsd:element ref="ns3:lcf76f155ced4ddcb4097134ff3c332f" minOccurs="0"/>
                <xsd:element ref="ns3:MediaServiceOCR"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739fab-6d78-413b-bdfb-b8e4b081b506"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14" nillable="true" ma:displayName="Taxonomy Catch All Column" ma:hidden="true" ma:list="{eb220b93-50e7-4b3f-9b7b-fcdd0378adff}" ma:internalName="TaxCatchAll" ma:showField="CatchAllData" ma:web="1f739fab-6d78-413b-bdfb-b8e4b081b50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cfd19f7-9a31-48f1-a827-fb01c45dd14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462c662f-fcd5-4c16-8282-839128f5194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f739fab-6d78-413b-bdfb-b8e4b081b506" xsi:nil="true"/>
    <lcf76f155ced4ddcb4097134ff3c332f xmlns="0cfd19f7-9a31-48f1-a827-fb01c45dd14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BE826D2-FA80-4AFE-AB10-E2FF2DD3C57B}"/>
</file>

<file path=customXml/itemProps2.xml><?xml version="1.0" encoding="utf-8"?>
<ds:datastoreItem xmlns:ds="http://schemas.openxmlformats.org/officeDocument/2006/customXml" ds:itemID="{797C3EB8-4743-42BD-8F6E-EB3E789D1486}"/>
</file>

<file path=customXml/itemProps3.xml><?xml version="1.0" encoding="utf-8"?>
<ds:datastoreItem xmlns:ds="http://schemas.openxmlformats.org/officeDocument/2006/customXml" ds:itemID="{A2BF5AF4-C322-4D33-81C4-239D8B5394B7}"/>
</file>

<file path=docProps/app.xml><?xml version="1.0" encoding="utf-8"?>
<Properties xmlns="http://schemas.openxmlformats.org/officeDocument/2006/extended-properties" xmlns:vt="http://schemas.openxmlformats.org/officeDocument/2006/docPropsVTypes">
  <TotalTime>6407</TotalTime>
  <Words>3679</Words>
  <Application>Microsoft Office PowerPoint</Application>
  <PresentationFormat>ワイド画面</PresentationFormat>
  <Paragraphs>354</Paragraphs>
  <Slides>27</Slides>
  <Notes>24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27</vt:i4>
      </vt:variant>
    </vt:vector>
  </HeadingPairs>
  <TitlesOfParts>
    <vt:vector size="35" baseType="lpstr">
      <vt:lpstr>Meiryo UI</vt:lpstr>
      <vt:lpstr>ＭＳ Ｐゴシック</vt:lpstr>
      <vt:lpstr>Noto Sans JP</vt:lpstr>
      <vt:lpstr>Noto Sans JP Black</vt:lpstr>
      <vt:lpstr>Arial</vt:lpstr>
      <vt:lpstr>Calibri</vt:lpstr>
      <vt:lpstr>Wingdings</vt:lpstr>
      <vt:lpstr>Office テーマ</vt:lpstr>
      <vt:lpstr>子どものSOSに向き合う ～存在の自己肯定 と だけどの愛～</vt:lpstr>
      <vt:lpstr>はじめに</vt:lpstr>
      <vt:lpstr>子どものＳＯＳサイン</vt:lpstr>
      <vt:lpstr>自傷と過量服薬というＳＯＳ</vt:lpstr>
      <vt:lpstr>事例　Ａの場合　episode 1</vt:lpstr>
      <vt:lpstr>子どもの自殺の実態①　小中高生の自殺者数の推移</vt:lpstr>
      <vt:lpstr>子どもの自殺の実態②　</vt:lpstr>
      <vt:lpstr>事例　Ａの場合　episode 2</vt:lpstr>
      <vt:lpstr>事例　Ａの場合　episode 3</vt:lpstr>
      <vt:lpstr>自殺の対人関係理論（Joiner,T.E et al., 2009）</vt:lpstr>
      <vt:lpstr>事例　Ａの場合　episode 4</vt:lpstr>
      <vt:lpstr>３人組で考える ～家族内コミュニケーション～</vt:lpstr>
      <vt:lpstr>家族内コミュニケーション</vt:lpstr>
      <vt:lpstr>察し合うコミュニケーション</vt:lpstr>
      <vt:lpstr>事例　Ａの場合　episode 5</vt:lpstr>
      <vt:lpstr>社会的交換理論と家族内コミュニケーション</vt:lpstr>
      <vt:lpstr>事例　Ａの場合　episode 6</vt:lpstr>
      <vt:lpstr>家庭の負担が大きくなる社会</vt:lpstr>
      <vt:lpstr>事例　Ａの場合　episode 7</vt:lpstr>
      <vt:lpstr>事例　Ａの場合　episode 8</vt:lpstr>
      <vt:lpstr>２つの自己肯定</vt:lpstr>
      <vt:lpstr>２つの自己肯定</vt:lpstr>
      <vt:lpstr>だからの愛／だけどの愛</vt:lpstr>
      <vt:lpstr>事例　Ａの場合　episode 9</vt:lpstr>
      <vt:lpstr>だけどの愛と反抗期</vt:lpstr>
      <vt:lpstr>事例　Ａの場合　episode 10</vt:lpstr>
      <vt:lpstr>存在レベルの自己肯定に必要なもの</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子どもの自殺予防</dc:title>
  <dc:creator>畠山 正文</dc:creator>
  <cp:lastModifiedBy>畠山 正文</cp:lastModifiedBy>
  <cp:revision>181</cp:revision>
  <dcterms:created xsi:type="dcterms:W3CDTF">2025-05-22T21:12:38Z</dcterms:created>
  <dcterms:modified xsi:type="dcterms:W3CDTF">2026-02-01T08:36:05Z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0x010100B3E7916579E48942A578B93BD249C02F</vt:lpwstr>
  </property>
</Properties>
</file>