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7" r:id="rId3"/>
    <p:sldId id="302" r:id="rId4"/>
    <p:sldId id="267" r:id="rId5"/>
    <p:sldId id="265" r:id="rId6"/>
    <p:sldId id="259" r:id="rId7"/>
    <p:sldId id="260" r:id="rId8"/>
    <p:sldId id="277" r:id="rId9"/>
    <p:sldId id="280" r:id="rId10"/>
    <p:sldId id="279" r:id="rId11"/>
    <p:sldId id="281" r:id="rId12"/>
    <p:sldId id="282" r:id="rId13"/>
    <p:sldId id="287" r:id="rId14"/>
    <p:sldId id="288" r:id="rId15"/>
    <p:sldId id="299" r:id="rId16"/>
    <p:sldId id="289" r:id="rId17"/>
    <p:sldId id="300" r:id="rId18"/>
    <p:sldId id="290" r:id="rId19"/>
    <p:sldId id="294" r:id="rId20"/>
    <p:sldId id="292" r:id="rId21"/>
    <p:sldId id="301" r:id="rId22"/>
    <p:sldId id="274" r:id="rId23"/>
    <p:sldId id="295" r:id="rId24"/>
    <p:sldId id="297" r:id="rId25"/>
    <p:sldId id="296" r:id="rId26"/>
    <p:sldId id="293"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6699"/>
    <a:srgbClr val="FF3399"/>
    <a:srgbClr val="FFCCFF"/>
    <a:srgbClr val="9DC3E6"/>
    <a:srgbClr val="FF99CC"/>
    <a:srgbClr val="0070C0"/>
    <a:srgbClr val="CC0066"/>
    <a:srgbClr val="F4B18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2025/11/9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2025/11/9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2025/11/9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2025/11/9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2025/11/9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2025/11/9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a:t>
            </a:r>
            <a:r>
              <a:rPr lang="en-US" altLang="ja-JP" dirty="0" smtClean="0"/>
              <a:t>SOS</a:t>
            </a:r>
            <a:r>
              <a:rPr lang="ja-JP" altLang="en-US" dirty="0" smtClean="0"/>
              <a:t>に向き合う</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lang="ja-JP" altLang="en-US" sz="3200" dirty="0"/>
              <a:t>保護者</a:t>
            </a:r>
            <a:r>
              <a:rPr kumimoji="1" lang="ja-JP" altLang="en-US" sz="3200" dirty="0" smtClean="0"/>
              <a:t>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4" name="テキスト ボックス 3"/>
          <p:cNvSpPr txBox="1"/>
          <p:nvPr/>
        </p:nvSpPr>
        <p:spPr>
          <a:xfrm>
            <a:off x="972671" y="138504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病院</a:t>
            </a:r>
            <a:r>
              <a:rPr lang="ja-JP" altLang="en-US" sz="2400" dirty="0" smtClean="0"/>
              <a:t>の診察に同席して初めて父は、Ａが自殺を図ったのだと知った。念のためＡは</a:t>
            </a:r>
            <a:r>
              <a:rPr lang="en-US" altLang="ja-JP" sz="2400" dirty="0" smtClean="0"/>
              <a:t>2</a:t>
            </a:r>
            <a:r>
              <a:rPr lang="ja-JP" altLang="en-US" sz="2400" dirty="0" smtClean="0"/>
              <a:t>日ほど検査入院をすることに決まった。入院準備のため、母が病院に残り、父と弟は帰宅することにした。</a:t>
            </a:r>
            <a:endParaRPr lang="en-US" altLang="ja-JP" sz="2400" dirty="0" smtClean="0"/>
          </a:p>
          <a:p>
            <a:pPr>
              <a:lnSpc>
                <a:spcPts val="3400"/>
              </a:lnSpc>
              <a:spcAft>
                <a:spcPts val="1200"/>
              </a:spcAft>
            </a:pPr>
            <a:r>
              <a:rPr lang="ja-JP" altLang="en-US" sz="2400" dirty="0"/>
              <a:t>　</a:t>
            </a:r>
            <a:r>
              <a:rPr lang="ja-JP" altLang="en-US" sz="2400" dirty="0" smtClean="0"/>
              <a:t>家に帰ると夜</a:t>
            </a:r>
            <a:r>
              <a:rPr lang="en-US" altLang="ja-JP" sz="2400" dirty="0" smtClean="0"/>
              <a:t>9</a:t>
            </a:r>
            <a:r>
              <a:rPr lang="ja-JP" altLang="en-US" sz="2400" dirty="0" smtClean="0"/>
              <a:t>時になろうとしていた。父の携帯の着信履歴に同じ電話番号からのものが３件ほどあり、最初の着信には留守番電話のメッセージも残っていた。Ａの学校の教頭先生からのものだった。父はかけ直し、医師から伝えられた話をそのまま教頭先生に伝えた。</a:t>
            </a:r>
            <a:endParaRPr lang="en-US" altLang="ja-JP" sz="2400" dirty="0" smtClean="0"/>
          </a:p>
          <a:p>
            <a:pPr>
              <a:lnSpc>
                <a:spcPts val="3400"/>
              </a:lnSpc>
              <a:spcAft>
                <a:spcPts val="1200"/>
              </a:spcAft>
            </a:pPr>
            <a:r>
              <a:rPr lang="ja-JP" altLang="en-US" sz="2400" dirty="0"/>
              <a:t>　</a:t>
            </a:r>
            <a:r>
              <a:rPr lang="ja-JP" altLang="en-US" sz="2400" dirty="0" smtClean="0"/>
              <a:t>内心の混乱を装って、冷静に対応できるのは父の特技だ。教頭にも冷静かつ丁寧に対応した。</a:t>
            </a:r>
            <a:endParaRPr lang="en-US" altLang="ja-JP" sz="2400" dirty="0" smtClean="0"/>
          </a:p>
        </p:txBody>
      </p:sp>
    </p:spTree>
    <p:extLst>
      <p:ext uri="{BB962C8B-B14F-4D97-AF65-F5344CB8AC3E}">
        <p14:creationId xmlns:p14="http://schemas.microsoft.com/office/powerpoint/2010/main" val="5208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6"/>
            <a:ext cx="11183471" cy="967872"/>
          </a:xfrm>
        </p:spPr>
        <p:txBody>
          <a:bodyPr>
            <a:normAutofit/>
          </a:bodyPr>
          <a:lstStyle/>
          <a:p>
            <a:r>
              <a:rPr kumimoji="1" lang="ja-JP" altLang="en-US" dirty="0" smtClean="0"/>
              <a:t>３人組で考える </a:t>
            </a:r>
            <a:r>
              <a:rPr kumimoji="1" lang="ja-JP" altLang="en-US" sz="3600" dirty="0" smtClean="0"/>
              <a:t>～</a:t>
            </a:r>
            <a:r>
              <a:rPr lang="ja-JP" altLang="en-US" sz="3600" dirty="0" smtClean="0"/>
              <a:t>家族内コミュニケーション</a:t>
            </a:r>
            <a:r>
              <a:rPr kumimoji="1"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6" name="テキスト ボックス 5"/>
          <p:cNvSpPr txBox="1"/>
          <p:nvPr/>
        </p:nvSpPr>
        <p:spPr>
          <a:xfrm>
            <a:off x="995081" y="1410427"/>
            <a:ext cx="10251141" cy="4321110"/>
          </a:xfrm>
          <a:prstGeom prst="rect">
            <a:avLst/>
          </a:prstGeom>
          <a:solidFill>
            <a:schemeClr val="bg1"/>
          </a:solidFill>
          <a:ln>
            <a:noFill/>
          </a:ln>
          <a:effectLst>
            <a:softEdge rad="127000"/>
          </a:effectLst>
        </p:spPr>
        <p:txBody>
          <a:bodyPr wrap="square" lIns="360000" tIns="288000" rIns="360000" bIns="288000" rtlCol="0">
            <a:spAutoFit/>
          </a:bodyPr>
          <a:lstStyle/>
          <a:p>
            <a:pPr indent="268288">
              <a:spcAft>
                <a:spcPts val="3000"/>
              </a:spcAft>
            </a:pPr>
            <a:r>
              <a:rPr lang="ja-JP" altLang="en-US" sz="2800" dirty="0"/>
              <a:t>あなたは、ここまでの「</a:t>
            </a:r>
            <a:r>
              <a:rPr lang="ja-JP" altLang="en-US" sz="2800" dirty="0" smtClean="0"/>
              <a:t>事例　</a:t>
            </a:r>
            <a:r>
              <a:rPr lang="ja-JP" altLang="en-US" sz="2800" dirty="0"/>
              <a:t>Ａ</a:t>
            </a:r>
            <a:r>
              <a:rPr lang="ja-JP" altLang="en-US" sz="2800" dirty="0" smtClean="0"/>
              <a:t>の</a:t>
            </a:r>
            <a:r>
              <a:rPr lang="ja-JP" altLang="en-US" sz="2800" dirty="0"/>
              <a:t>場合」を読んで</a:t>
            </a:r>
            <a:r>
              <a:rPr lang="ja-JP" altLang="en-US" sz="2800" dirty="0" smtClean="0"/>
              <a:t>、　　</a:t>
            </a:r>
            <a:r>
              <a:rPr lang="ja-JP" altLang="en-US" sz="2800" b="1" u="sng" dirty="0"/>
              <a:t>Ａ</a:t>
            </a:r>
            <a:r>
              <a:rPr lang="ja-JP" altLang="en-US" sz="2800" b="1" u="sng" dirty="0" smtClean="0"/>
              <a:t>の</a:t>
            </a:r>
            <a:r>
              <a:rPr lang="ja-JP" altLang="en-US" sz="2800" b="1" u="sng" dirty="0"/>
              <a:t>家族のコミュニケーションに違和感</a:t>
            </a:r>
            <a:r>
              <a:rPr lang="ja-JP" altLang="en-US" sz="2800" dirty="0"/>
              <a:t>を覚えましたか？</a:t>
            </a:r>
          </a:p>
          <a:p>
            <a:pPr indent="268288">
              <a:spcAft>
                <a:spcPts val="3000"/>
              </a:spcAft>
            </a:pPr>
            <a:r>
              <a:rPr lang="ja-JP" altLang="en-US" sz="2800" dirty="0"/>
              <a:t>違和感があったとしたら、どんな違和感がありましたか？</a:t>
            </a:r>
          </a:p>
          <a:p>
            <a:pPr indent="268288">
              <a:spcAft>
                <a:spcPts val="3000"/>
              </a:spcAft>
            </a:pPr>
            <a:r>
              <a:rPr lang="ja-JP" altLang="en-US" sz="2800" dirty="0"/>
              <a:t>違和感を覚えた箇所をできるだけたくさんリストアップしてみてください。</a:t>
            </a:r>
          </a:p>
          <a:p>
            <a:pPr indent="268288">
              <a:spcAft>
                <a:spcPts val="3000"/>
              </a:spcAft>
            </a:pPr>
            <a:r>
              <a:rPr lang="ja-JP" altLang="en-US" sz="2800" dirty="0"/>
              <a:t>３人一組になって、考えましょう。</a:t>
            </a:r>
          </a:p>
        </p:txBody>
      </p:sp>
    </p:spTree>
    <p:extLst>
      <p:ext uri="{BB962C8B-B14F-4D97-AF65-F5344CB8AC3E}">
        <p14:creationId xmlns:p14="http://schemas.microsoft.com/office/powerpoint/2010/main" val="305775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2660" y="365126"/>
            <a:ext cx="10044954" cy="912346"/>
          </a:xfrm>
        </p:spPr>
        <p:txBody>
          <a:bodyPr>
            <a:normAutofit/>
          </a:bodyPr>
          <a:lstStyle/>
          <a:p>
            <a:r>
              <a:rPr kumimoji="1" lang="ja-JP" altLang="en-US" spc="-300" dirty="0" smtClean="0"/>
              <a:t>察し合うコミュニケーション</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dirty="0"/>
          </a:p>
        </p:txBody>
      </p:sp>
      <p:sp>
        <p:nvSpPr>
          <p:cNvPr id="5" name="テキスト ボックス 4"/>
          <p:cNvSpPr txBox="1"/>
          <p:nvPr/>
        </p:nvSpPr>
        <p:spPr>
          <a:xfrm>
            <a:off x="1385048" y="1600200"/>
            <a:ext cx="4249271" cy="4477871"/>
          </a:xfrm>
          <a:prstGeom prst="rect">
            <a:avLst/>
          </a:prstGeom>
          <a:solidFill>
            <a:srgbClr val="FF99CC"/>
          </a:solidFill>
          <a:ln w="76200">
            <a:solidFill>
              <a:srgbClr val="CC0066"/>
            </a:solidFill>
          </a:ln>
        </p:spPr>
        <p:txBody>
          <a:bodyPr wrap="square" rtlCol="0">
            <a:spAutoFit/>
          </a:bodyPr>
          <a:lstStyle/>
          <a:p>
            <a:endParaRPr kumimoji="1" lang="ja-JP" altLang="en-US" dirty="0"/>
          </a:p>
        </p:txBody>
      </p:sp>
      <p:sp>
        <p:nvSpPr>
          <p:cNvPr id="6" name="テキスト ボックス 5"/>
          <p:cNvSpPr txBox="1"/>
          <p:nvPr/>
        </p:nvSpPr>
        <p:spPr>
          <a:xfrm>
            <a:off x="6297706" y="1600200"/>
            <a:ext cx="4249271" cy="4477871"/>
          </a:xfrm>
          <a:prstGeom prst="rect">
            <a:avLst/>
          </a:prstGeom>
          <a:solidFill>
            <a:schemeClr val="accent4">
              <a:lumMod val="40000"/>
              <a:lumOff val="60000"/>
            </a:schemeClr>
          </a:solidFill>
          <a:ln w="76200">
            <a:solidFill>
              <a:srgbClr val="FFC000"/>
            </a:solidFill>
          </a:ln>
        </p:spPr>
        <p:txBody>
          <a:bodyPr wrap="square" rtlCol="0">
            <a:spAutoFit/>
          </a:bodyPr>
          <a:lstStyle/>
          <a:p>
            <a:endParaRPr kumimoji="1" lang="ja-JP" altLang="en-US" dirty="0"/>
          </a:p>
        </p:txBody>
      </p:sp>
      <p:sp>
        <p:nvSpPr>
          <p:cNvPr id="7" name="テキスト ボックス 6"/>
          <p:cNvSpPr txBox="1"/>
          <p:nvPr/>
        </p:nvSpPr>
        <p:spPr>
          <a:xfrm>
            <a:off x="1492624" y="1748118"/>
            <a:ext cx="258183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良</a:t>
            </a:r>
            <a:r>
              <a:rPr kumimoji="1" lang="ja-JP" altLang="en-US" sz="3200" b="1" dirty="0" smtClean="0">
                <a:latin typeface="Meiryo UI" panose="020B0604030504040204" pitchFamily="50" charset="-128"/>
                <a:ea typeface="Meiryo UI" panose="020B0604030504040204" pitchFamily="50" charset="-128"/>
              </a:rPr>
              <a:t>いところ</a:t>
            </a:r>
            <a:endParaRPr kumimoji="1" lang="ja-JP" altLang="en-US" sz="32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91835" y="1748117"/>
            <a:ext cx="2581835" cy="769441"/>
          </a:xfrm>
          <a:prstGeom prst="rect">
            <a:avLst/>
          </a:prstGeom>
          <a:noFill/>
        </p:spPr>
        <p:txBody>
          <a:bodyPr wrap="square" rtlCol="0">
            <a:spAutoFit/>
          </a:bodyPr>
          <a:lstStyle/>
          <a:p>
            <a:r>
              <a:rPr lang="ja-JP" altLang="en-US" sz="4400" b="1" dirty="0">
                <a:latin typeface="Meiryo UI" panose="020B0604030504040204" pitchFamily="50" charset="-128"/>
                <a:ea typeface="Meiryo UI" panose="020B0604030504040204" pitchFamily="50" charset="-128"/>
              </a:rPr>
              <a:t>注</a:t>
            </a:r>
            <a:r>
              <a:rPr lang="ja-JP" altLang="en-US" sz="3200" b="1" dirty="0">
                <a:latin typeface="Meiryo UI" panose="020B0604030504040204" pitchFamily="50" charset="-128"/>
                <a:ea typeface="Meiryo UI" panose="020B0604030504040204" pitchFamily="50" charset="-128"/>
              </a:rPr>
              <a:t>意点</a:t>
            </a:r>
            <a:endParaRPr kumimoji="1" lang="ja-JP" altLang="en-US" sz="20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92624" y="2689412"/>
            <a:ext cx="414169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日本で伝統的に大切にされてきた関わり方</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言葉</a:t>
            </a:r>
            <a:r>
              <a:rPr lang="ja-JP" altLang="en-US" sz="2400" dirty="0" smtClean="0">
                <a:latin typeface="Meiryo UI" panose="020B0604030504040204" pitchFamily="50" charset="-128"/>
                <a:ea typeface="Meiryo UI" panose="020B0604030504040204" pitchFamily="50" charset="-128"/>
              </a:rPr>
              <a:t>にしなくても「わかってくれている」という安心感</a:t>
            </a:r>
            <a:endParaRPr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a:latin typeface="Meiryo UI" panose="020B0604030504040204" pitchFamily="50" charset="-128"/>
                <a:ea typeface="Meiryo UI" panose="020B0604030504040204" pitchFamily="50" charset="-128"/>
              </a:rPr>
              <a:t>信頼関係</a:t>
            </a:r>
            <a:r>
              <a:rPr kumimoji="1" lang="ja-JP" altLang="en-US" sz="2400" dirty="0" smtClean="0">
                <a:latin typeface="Meiryo UI" panose="020B0604030504040204" pitchFamily="50" charset="-128"/>
                <a:ea typeface="Meiryo UI" panose="020B0604030504040204" pitchFamily="50" charset="-128"/>
              </a:rPr>
              <a:t>があれば、心強い支えになる</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364942" y="2689412"/>
            <a:ext cx="4182035" cy="2616101"/>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言わなくても伝わって</a:t>
            </a:r>
            <a:r>
              <a:rPr lang="ja-JP" altLang="en-US" sz="2400" dirty="0" smtClean="0">
                <a:latin typeface="Meiryo UI" panose="020B0604030504040204" pitchFamily="50" charset="-128"/>
                <a:ea typeface="Meiryo UI" panose="020B0604030504040204" pitchFamily="50" charset="-128"/>
              </a:rPr>
              <a:t>いるつもりが実は伝わっていないこともある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kumimoji="1" lang="ja-JP" altLang="en-US" sz="2400" dirty="0" smtClean="0">
                <a:latin typeface="Meiryo UI" panose="020B0604030504040204" pitchFamily="50" charset="-128"/>
                <a:ea typeface="Meiryo UI" panose="020B0604030504040204" pitchFamily="50" charset="-128"/>
              </a:rPr>
              <a:t>空気や文脈が読めない場合、孤立につながる</a:t>
            </a:r>
            <a:endParaRPr kumimoji="1" lang="en-US" altLang="ja-JP" sz="2400" dirty="0" smtClean="0">
              <a:latin typeface="Meiryo UI" panose="020B0604030504040204" pitchFamily="50" charset="-128"/>
              <a:ea typeface="Meiryo UI" panose="020B0604030504040204" pitchFamily="50" charset="-128"/>
            </a:endParaRPr>
          </a:p>
          <a:p>
            <a:pPr marL="285750" indent="-285750">
              <a:spcAft>
                <a:spcPts val="12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沈黙</a:t>
            </a:r>
            <a:r>
              <a:rPr lang="ja-JP" altLang="en-US" sz="2400" dirty="0" smtClean="0">
                <a:latin typeface="Meiryo UI" panose="020B0604030504040204" pitchFamily="50" charset="-128"/>
                <a:ea typeface="Meiryo UI" panose="020B0604030504040204" pitchFamily="50" charset="-128"/>
              </a:rPr>
              <a:t>が安心ではなく、プレッシャーになることも</a:t>
            </a:r>
            <a:r>
              <a:rPr lang="ja-JP" altLang="en-US" sz="2400" dirty="0">
                <a:latin typeface="Meiryo UI" panose="020B0604030504040204" pitchFamily="50" charset="-128"/>
                <a:ea typeface="Meiryo UI" panose="020B0604030504040204" pitchFamily="50" charset="-128"/>
              </a:rPr>
              <a:t>多い</a:t>
            </a:r>
            <a:endParaRPr kumimoji="1" lang="en-US" altLang="ja-JP" sz="2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073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a:p>
        </p:txBody>
      </p:sp>
      <p:sp>
        <p:nvSpPr>
          <p:cNvPr id="4" name="テキスト ボックス 3"/>
          <p:cNvSpPr txBox="1"/>
          <p:nvPr/>
        </p:nvSpPr>
        <p:spPr>
          <a:xfrm>
            <a:off x="1293692" y="1425388"/>
            <a:ext cx="960461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Ａは退院した翌週から登校を再開した。数日後、Ａの両親は学校に呼ばれた。母親は前もっていくつか菓子折りを用意し学校へ向かった。学校へ向かう途中も両親の会話は全くなかった。</a:t>
            </a:r>
            <a:endParaRPr kumimoji="1" lang="en-US" altLang="ja-JP" sz="2400" dirty="0" smtClean="0"/>
          </a:p>
          <a:p>
            <a:pPr>
              <a:lnSpc>
                <a:spcPts val="3400"/>
              </a:lnSpc>
              <a:spcAft>
                <a:spcPts val="1200"/>
              </a:spcAft>
            </a:pPr>
            <a:r>
              <a:rPr lang="ja-JP" altLang="en-US" sz="2400" dirty="0"/>
              <a:t>　</a:t>
            </a:r>
            <a:r>
              <a:rPr lang="ja-JP" altLang="en-US" sz="2400" dirty="0" smtClean="0"/>
              <a:t>学校に着いてすぐ玄関先で父親は神妙な面持ちで深々と頭を下げた。</a:t>
            </a:r>
            <a:r>
              <a:rPr kumimoji="1" lang="ja-JP" altLang="en-US" sz="2400" dirty="0" smtClean="0"/>
              <a:t>「この度は、ご迷惑をおかけし、</a:t>
            </a:r>
            <a:r>
              <a:rPr lang="ja-JP" altLang="en-US" sz="2400" dirty="0"/>
              <a:t>本当に</a:t>
            </a:r>
            <a:r>
              <a:rPr kumimoji="1" lang="ja-JP" altLang="en-US" sz="2400" dirty="0" smtClean="0"/>
              <a:t>申し訳ありませんでした。」母親も</a:t>
            </a:r>
            <a:r>
              <a:rPr lang="ja-JP" altLang="en-US" sz="2400" dirty="0"/>
              <a:t>それを</a:t>
            </a:r>
            <a:r>
              <a:rPr lang="ja-JP" altLang="en-US" sz="2400" dirty="0" smtClean="0"/>
              <a:t>見て慌てて頭を下げた。</a:t>
            </a:r>
            <a:endParaRPr lang="en-US" altLang="ja-JP" sz="2400" dirty="0" smtClean="0"/>
          </a:p>
          <a:p>
            <a:pPr>
              <a:lnSpc>
                <a:spcPts val="3400"/>
              </a:lnSpc>
              <a:spcAft>
                <a:spcPts val="1200"/>
              </a:spcAft>
            </a:pPr>
            <a:r>
              <a:rPr kumimoji="1" lang="ja-JP" altLang="en-US" sz="2400" dirty="0"/>
              <a:t>　</a:t>
            </a:r>
            <a:r>
              <a:rPr kumimoji="1" lang="ja-JP" altLang="en-US" sz="2400" dirty="0" smtClean="0"/>
              <a:t>両親は校長室に通され、先生方と話しをするが、その間中ずっと硬い表情で下を向き、ひたすら謝るばかりだった。母親は何も言わず父親の隣で頭を下げ続けていた。</a:t>
            </a:r>
            <a:r>
              <a:rPr lang="ja-JP" altLang="en-US" sz="2400" dirty="0"/>
              <a:t>　</a:t>
            </a:r>
            <a:endParaRPr kumimoji="1" lang="ja-JP" altLang="en-US" sz="2000" dirty="0"/>
          </a:p>
        </p:txBody>
      </p:sp>
    </p:spTree>
    <p:extLst>
      <p:ext uri="{BB962C8B-B14F-4D97-AF65-F5344CB8AC3E}">
        <p14:creationId xmlns:p14="http://schemas.microsoft.com/office/powerpoint/2010/main" val="3642148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45254"/>
            <a:ext cx="11537085" cy="1325563"/>
          </a:xfrm>
        </p:spPr>
        <p:txBody>
          <a:bodyPr>
            <a:normAutofit/>
          </a:bodyPr>
          <a:lstStyle/>
          <a:p>
            <a:r>
              <a:rPr lang="ja-JP" altLang="en-US" dirty="0"/>
              <a:t>社会的交換理論</a:t>
            </a:r>
            <a:r>
              <a:rPr lang="ja-JP" altLang="en-US" dirty="0" smtClean="0"/>
              <a:t>と家族内コミュニケーション</a:t>
            </a:r>
            <a:endParaRPr kumimoji="1" lang="ja-JP" altLang="en-US" dirty="0"/>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15</a:t>
            </a:fld>
            <a:endParaRPr kumimoji="1" lang="ja-JP" altLang="en-US"/>
          </a:p>
        </p:txBody>
      </p:sp>
      <p:sp>
        <p:nvSpPr>
          <p:cNvPr id="5" name="テキスト ボックス 4"/>
          <p:cNvSpPr txBox="1"/>
          <p:nvPr/>
        </p:nvSpPr>
        <p:spPr>
          <a:xfrm>
            <a:off x="121024" y="1237900"/>
            <a:ext cx="2353235" cy="461665"/>
          </a:xfrm>
          <a:prstGeom prst="rect">
            <a:avLst/>
          </a:prstGeom>
          <a:noFill/>
        </p:spPr>
        <p:txBody>
          <a:bodyPr wrap="square" rtlCol="0">
            <a:spAutoFit/>
          </a:bodyPr>
          <a:lstStyle/>
          <a:p>
            <a:pPr algn="ctr"/>
            <a:r>
              <a:rPr kumimoji="1" lang="ja-JP" altLang="en-US" sz="2400" b="1" dirty="0"/>
              <a:t>投資関係</a:t>
            </a:r>
          </a:p>
        </p:txBody>
      </p:sp>
      <p:sp>
        <p:nvSpPr>
          <p:cNvPr id="6" name="テキスト ボックス 5"/>
          <p:cNvSpPr txBox="1"/>
          <p:nvPr/>
        </p:nvSpPr>
        <p:spPr>
          <a:xfrm>
            <a:off x="9569986" y="1222671"/>
            <a:ext cx="2353235" cy="461665"/>
          </a:xfrm>
          <a:prstGeom prst="rect">
            <a:avLst/>
          </a:prstGeom>
          <a:noFill/>
        </p:spPr>
        <p:txBody>
          <a:bodyPr wrap="square" rtlCol="0">
            <a:spAutoFit/>
          </a:bodyPr>
          <a:lstStyle/>
          <a:p>
            <a:pPr algn="ctr"/>
            <a:r>
              <a:rPr kumimoji="1" lang="ja-JP" altLang="en-US" sz="2400" b="1" dirty="0"/>
              <a:t>共同関係</a:t>
            </a:r>
          </a:p>
        </p:txBody>
      </p:sp>
      <p:sp>
        <p:nvSpPr>
          <p:cNvPr id="7" name="角丸四角形 6"/>
          <p:cNvSpPr/>
          <p:nvPr/>
        </p:nvSpPr>
        <p:spPr>
          <a:xfrm>
            <a:off x="265355" y="1773074"/>
            <a:ext cx="2675965" cy="2365260"/>
          </a:xfrm>
          <a:prstGeom prst="roundRect">
            <a:avLst>
              <a:gd name="adj" fmla="val 6364"/>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2084294" y="1249298"/>
            <a:ext cx="7960659" cy="435665"/>
          </a:xfrm>
          <a:prstGeom prst="leftRightArrow">
            <a:avLst>
              <a:gd name="adj1" fmla="val 50000"/>
              <a:gd name="adj2" fmla="val 114818"/>
            </a:avLst>
          </a:prstGeom>
          <a:gradFill>
            <a:gsLst>
              <a:gs pos="0">
                <a:srgbClr val="0070C0"/>
              </a:gs>
              <a:gs pos="100000">
                <a:srgbClr val="FF33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259322" y="1773074"/>
            <a:ext cx="2675965" cy="2365260"/>
          </a:xfrm>
          <a:prstGeom prst="roundRect">
            <a:avLst>
              <a:gd name="adj" fmla="val 6364"/>
            </a:avLst>
          </a:prstGeom>
          <a:solidFill>
            <a:srgbClr val="9DC3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a:xfrm>
            <a:off x="6253289" y="1773074"/>
            <a:ext cx="2675965" cy="2365260"/>
          </a:xfrm>
          <a:prstGeom prst="roundRect">
            <a:avLst>
              <a:gd name="adj" fmla="val 6364"/>
            </a:avLst>
          </a:prstGeom>
          <a:solidFill>
            <a:srgbClr val="FFCC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p:cNvSpPr/>
          <p:nvPr/>
        </p:nvSpPr>
        <p:spPr>
          <a:xfrm>
            <a:off x="9247256" y="1773074"/>
            <a:ext cx="2675965" cy="2365260"/>
          </a:xfrm>
          <a:prstGeom prst="roundRect">
            <a:avLst>
              <a:gd name="adj" fmla="val 6364"/>
            </a:avLst>
          </a:prstGeom>
          <a:solidFill>
            <a:srgbClr val="FF99CC"/>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0029" y="1892715"/>
            <a:ext cx="2353235" cy="461665"/>
          </a:xfrm>
          <a:prstGeom prst="rect">
            <a:avLst/>
          </a:prstGeom>
          <a:noFill/>
        </p:spPr>
        <p:txBody>
          <a:bodyPr wrap="square" rtlCol="0">
            <a:spAutoFit/>
          </a:bodyPr>
          <a:lstStyle/>
          <a:p>
            <a:pPr algn="ctr"/>
            <a:r>
              <a:rPr kumimoji="1" lang="ja-JP" altLang="en-US" sz="2400" b="1" u="sng" dirty="0">
                <a:solidFill>
                  <a:schemeClr val="bg1"/>
                </a:solidFill>
              </a:rPr>
              <a:t>投資関係</a:t>
            </a:r>
            <a:endParaRPr kumimoji="1" lang="ja-JP" altLang="en-US" b="1" u="sng" dirty="0">
              <a:solidFill>
                <a:schemeClr val="bg1"/>
              </a:solidFill>
            </a:endParaRPr>
          </a:p>
        </p:txBody>
      </p:sp>
      <p:sp>
        <p:nvSpPr>
          <p:cNvPr id="13" name="テキスト ボックス 12"/>
          <p:cNvSpPr txBox="1"/>
          <p:nvPr/>
        </p:nvSpPr>
        <p:spPr>
          <a:xfrm>
            <a:off x="450029" y="2493413"/>
            <a:ext cx="2353235" cy="1562607"/>
          </a:xfrm>
          <a:prstGeom prst="rect">
            <a:avLst/>
          </a:prstGeom>
          <a:noFill/>
        </p:spPr>
        <p:txBody>
          <a:bodyPr wrap="square" rtlCol="0">
            <a:spAutoFit/>
          </a:bodyPr>
          <a:lstStyle/>
          <a:p>
            <a:pPr algn="ctr">
              <a:lnSpc>
                <a:spcPts val="1900"/>
              </a:lnSpc>
            </a:pPr>
            <a:r>
              <a:rPr kumimoji="1" lang="ja-JP" altLang="en-US" dirty="0">
                <a:solidFill>
                  <a:schemeClr val="bg1"/>
                </a:solidFill>
              </a:rPr>
              <a:t>満足度</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これまでの投資</a:t>
            </a:r>
            <a:endParaRPr kumimoji="1" lang="en-US" altLang="ja-JP" dirty="0">
              <a:solidFill>
                <a:schemeClr val="bg1"/>
              </a:solidFill>
            </a:endParaRPr>
          </a:p>
          <a:p>
            <a:pPr algn="ctr">
              <a:lnSpc>
                <a:spcPts val="1900"/>
              </a:lnSpc>
            </a:pPr>
            <a:r>
              <a:rPr kumimoji="1" lang="en-US" altLang="ja-JP" dirty="0">
                <a:solidFill>
                  <a:schemeClr val="bg1"/>
                </a:solidFill>
              </a:rPr>
              <a:t>×</a:t>
            </a:r>
          </a:p>
          <a:p>
            <a:pPr algn="ctr">
              <a:lnSpc>
                <a:spcPts val="1900"/>
              </a:lnSpc>
            </a:pPr>
            <a:r>
              <a:rPr kumimoji="1" lang="ja-JP" altLang="en-US" dirty="0">
                <a:solidFill>
                  <a:schemeClr val="bg1"/>
                </a:solidFill>
              </a:rPr>
              <a:t>魅力的な代替関係の有無</a:t>
            </a:r>
          </a:p>
        </p:txBody>
      </p:sp>
      <p:sp>
        <p:nvSpPr>
          <p:cNvPr id="14" name="テキスト ボックス 13"/>
          <p:cNvSpPr txBox="1"/>
          <p:nvPr/>
        </p:nvSpPr>
        <p:spPr>
          <a:xfrm>
            <a:off x="3420686" y="1892715"/>
            <a:ext cx="2353235" cy="461665"/>
          </a:xfrm>
          <a:prstGeom prst="rect">
            <a:avLst/>
          </a:prstGeom>
          <a:noFill/>
        </p:spPr>
        <p:txBody>
          <a:bodyPr wrap="square" rtlCol="0">
            <a:spAutoFit/>
          </a:bodyPr>
          <a:lstStyle/>
          <a:p>
            <a:pPr algn="ctr"/>
            <a:r>
              <a:rPr kumimoji="1" lang="ja-JP" altLang="en-US" sz="2400" b="1" u="sng" dirty="0"/>
              <a:t>衡平関係</a:t>
            </a:r>
            <a:endParaRPr kumimoji="1" lang="ja-JP" altLang="en-US" b="1" u="sng" dirty="0"/>
          </a:p>
        </p:txBody>
      </p:sp>
      <p:sp>
        <p:nvSpPr>
          <p:cNvPr id="15" name="テキスト ボックス 14"/>
          <p:cNvSpPr txBox="1"/>
          <p:nvPr/>
        </p:nvSpPr>
        <p:spPr>
          <a:xfrm>
            <a:off x="3420685" y="2799138"/>
            <a:ext cx="2353235" cy="707886"/>
          </a:xfrm>
          <a:prstGeom prst="rect">
            <a:avLst/>
          </a:prstGeom>
          <a:noFill/>
        </p:spPr>
        <p:txBody>
          <a:bodyPr wrap="square" rtlCol="0">
            <a:spAutoFit/>
          </a:bodyPr>
          <a:lstStyle/>
          <a:p>
            <a:pPr algn="ctr"/>
            <a:r>
              <a:rPr kumimoji="1" lang="en-US" altLang="ja-JP" sz="2000" dirty="0" err="1"/>
              <a:t>Win×Win</a:t>
            </a:r>
            <a:r>
              <a:rPr kumimoji="1" lang="ja-JP" altLang="en-US" sz="2000" dirty="0"/>
              <a:t>の関係</a:t>
            </a:r>
            <a:endParaRPr kumimoji="1" lang="en-US" altLang="ja-JP" sz="2000" dirty="0"/>
          </a:p>
          <a:p>
            <a:pPr algn="ctr"/>
            <a:r>
              <a:rPr kumimoji="1" lang="ja-JP" altLang="en-US" sz="2000" dirty="0"/>
              <a:t>かどうか</a:t>
            </a:r>
          </a:p>
        </p:txBody>
      </p:sp>
      <p:sp>
        <p:nvSpPr>
          <p:cNvPr id="16" name="テキスト ボックス 15"/>
          <p:cNvSpPr txBox="1"/>
          <p:nvPr/>
        </p:nvSpPr>
        <p:spPr>
          <a:xfrm>
            <a:off x="6414653" y="1915575"/>
            <a:ext cx="2353235" cy="461665"/>
          </a:xfrm>
          <a:prstGeom prst="rect">
            <a:avLst/>
          </a:prstGeom>
          <a:noFill/>
        </p:spPr>
        <p:txBody>
          <a:bodyPr wrap="square" rtlCol="0">
            <a:spAutoFit/>
          </a:bodyPr>
          <a:lstStyle/>
          <a:p>
            <a:pPr algn="ctr"/>
            <a:r>
              <a:rPr kumimoji="1" lang="ja-JP" altLang="en-US" sz="2400" b="1" u="sng" dirty="0"/>
              <a:t>互恵関係</a:t>
            </a:r>
            <a:endParaRPr kumimoji="1" lang="ja-JP" altLang="en-US" b="1" u="sng" dirty="0"/>
          </a:p>
        </p:txBody>
      </p:sp>
      <p:sp>
        <p:nvSpPr>
          <p:cNvPr id="17" name="テキスト ボックス 16"/>
          <p:cNvSpPr txBox="1"/>
          <p:nvPr/>
        </p:nvSpPr>
        <p:spPr>
          <a:xfrm>
            <a:off x="6585430" y="2799138"/>
            <a:ext cx="2011680" cy="707886"/>
          </a:xfrm>
          <a:prstGeom prst="rect">
            <a:avLst/>
          </a:prstGeom>
          <a:noFill/>
        </p:spPr>
        <p:txBody>
          <a:bodyPr wrap="square" rtlCol="0">
            <a:spAutoFit/>
          </a:bodyPr>
          <a:lstStyle/>
          <a:p>
            <a:pPr algn="ctr"/>
            <a:r>
              <a:rPr kumimoji="1" lang="ja-JP" altLang="en-US" sz="2000" dirty="0"/>
              <a:t>恩義と返礼の</a:t>
            </a:r>
            <a:endParaRPr kumimoji="1" lang="en-US" altLang="ja-JP" sz="2000" dirty="0"/>
          </a:p>
          <a:p>
            <a:pPr algn="ctr"/>
            <a:r>
              <a:rPr kumimoji="1" lang="ja-JP" altLang="en-US" sz="2000" dirty="0"/>
              <a:t>関係</a:t>
            </a:r>
          </a:p>
        </p:txBody>
      </p:sp>
      <p:sp>
        <p:nvSpPr>
          <p:cNvPr id="18" name="テキスト ボックス 17"/>
          <p:cNvSpPr txBox="1"/>
          <p:nvPr/>
        </p:nvSpPr>
        <p:spPr>
          <a:xfrm>
            <a:off x="9458618" y="2645250"/>
            <a:ext cx="2343823" cy="1015663"/>
          </a:xfrm>
          <a:prstGeom prst="rect">
            <a:avLst/>
          </a:prstGeom>
          <a:noFill/>
        </p:spPr>
        <p:txBody>
          <a:bodyPr wrap="square" rtlCol="0">
            <a:spAutoFit/>
          </a:bodyPr>
          <a:lstStyle/>
          <a:p>
            <a:pPr algn="ctr"/>
            <a:r>
              <a:rPr kumimoji="1" lang="ja-JP" altLang="en-US" sz="2000" dirty="0"/>
              <a:t>見返りを</a:t>
            </a:r>
            <a:endParaRPr kumimoji="1" lang="en-US" altLang="ja-JP" sz="2000" dirty="0"/>
          </a:p>
          <a:p>
            <a:pPr algn="ctr"/>
            <a:r>
              <a:rPr kumimoji="1" lang="ja-JP" altLang="en-US" sz="2000" dirty="0"/>
              <a:t>求めない</a:t>
            </a:r>
            <a:endParaRPr kumimoji="1" lang="en-US" altLang="ja-JP" sz="2000" dirty="0"/>
          </a:p>
          <a:p>
            <a:pPr algn="ctr"/>
            <a:r>
              <a:rPr kumimoji="1" lang="ja-JP" altLang="en-US" sz="2000" dirty="0"/>
              <a:t>奉仕の関係</a:t>
            </a:r>
          </a:p>
        </p:txBody>
      </p:sp>
      <p:sp>
        <p:nvSpPr>
          <p:cNvPr id="19" name="テキスト ボックス 18"/>
          <p:cNvSpPr txBox="1"/>
          <p:nvPr/>
        </p:nvSpPr>
        <p:spPr>
          <a:xfrm>
            <a:off x="9458618" y="1915575"/>
            <a:ext cx="2353235" cy="461665"/>
          </a:xfrm>
          <a:prstGeom prst="rect">
            <a:avLst/>
          </a:prstGeom>
          <a:noFill/>
        </p:spPr>
        <p:txBody>
          <a:bodyPr wrap="square" rtlCol="0">
            <a:spAutoFit/>
          </a:bodyPr>
          <a:lstStyle/>
          <a:p>
            <a:pPr algn="ctr"/>
            <a:r>
              <a:rPr kumimoji="1" lang="ja-JP" altLang="en-US" sz="2400" b="1" u="sng" dirty="0"/>
              <a:t>共同関係</a:t>
            </a:r>
            <a:endParaRPr kumimoji="1" lang="ja-JP" altLang="en-US" b="1" u="sng" dirty="0"/>
          </a:p>
        </p:txBody>
      </p:sp>
      <p:sp>
        <p:nvSpPr>
          <p:cNvPr id="23" name="ホームベース 22"/>
          <p:cNvSpPr/>
          <p:nvPr/>
        </p:nvSpPr>
        <p:spPr>
          <a:xfrm flipH="1">
            <a:off x="1097279" y="4314026"/>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1">
            <a:gsLst>
              <a:gs pos="0">
                <a:srgbClr val="FF3399"/>
              </a:gs>
              <a:gs pos="36000">
                <a:srgbClr val="FFCCFF"/>
              </a:gs>
              <a:gs pos="83000">
                <a:srgbClr val="9DC3E6"/>
              </a:gs>
              <a:gs pos="10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54393" y="4395818"/>
            <a:ext cx="3345973" cy="584775"/>
          </a:xfrm>
          <a:prstGeom prst="rect">
            <a:avLst/>
          </a:prstGeom>
          <a:noFill/>
        </p:spPr>
        <p:txBody>
          <a:bodyPr wrap="square" rtlCol="0">
            <a:spAutoFit/>
          </a:bodyPr>
          <a:lstStyle/>
          <a:p>
            <a:r>
              <a:rPr kumimoji="1" lang="ja-JP" altLang="en-US" sz="3200" dirty="0" smtClean="0"/>
              <a:t>社会全体の</a:t>
            </a:r>
            <a:r>
              <a:rPr kumimoji="1" lang="ja-JP" altLang="en-US" sz="3200" dirty="0"/>
              <a:t>変化</a:t>
            </a:r>
            <a:endParaRPr kumimoji="1" lang="ja-JP" altLang="en-US" sz="2400" dirty="0"/>
          </a:p>
        </p:txBody>
      </p:sp>
      <p:sp>
        <p:nvSpPr>
          <p:cNvPr id="26" name="ホームベース 22"/>
          <p:cNvSpPr/>
          <p:nvPr/>
        </p:nvSpPr>
        <p:spPr>
          <a:xfrm>
            <a:off x="1213356" y="4907413"/>
            <a:ext cx="9533247" cy="748358"/>
          </a:xfrm>
          <a:custGeom>
            <a:avLst/>
            <a:gdLst>
              <a:gd name="connsiteX0" fmla="*/ 0 w 11352412"/>
              <a:gd name="connsiteY0" fmla="*/ 0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0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563057 h 563057"/>
              <a:gd name="connsiteX5" fmla="*/ 0 w 11352412"/>
              <a:gd name="connsiteY5" fmla="*/ 282388 h 563057"/>
              <a:gd name="connsiteX0" fmla="*/ 0 w 11352412"/>
              <a:gd name="connsiteY0" fmla="*/ 282388 h 563057"/>
              <a:gd name="connsiteX1" fmla="*/ 10507827 w 11352412"/>
              <a:gd name="connsiteY1" fmla="*/ 0 h 563057"/>
              <a:gd name="connsiteX2" fmla="*/ 11352412 w 11352412"/>
              <a:gd name="connsiteY2" fmla="*/ 281529 h 563057"/>
              <a:gd name="connsiteX3" fmla="*/ 10507827 w 11352412"/>
              <a:gd name="connsiteY3" fmla="*/ 563057 h 563057"/>
              <a:gd name="connsiteX4" fmla="*/ 0 w 11352412"/>
              <a:gd name="connsiteY4" fmla="*/ 294116 h 563057"/>
              <a:gd name="connsiteX5" fmla="*/ 0 w 11352412"/>
              <a:gd name="connsiteY5" fmla="*/ 282388 h 5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2412" h="563057">
                <a:moveTo>
                  <a:pt x="0" y="282388"/>
                </a:moveTo>
                <a:lnTo>
                  <a:pt x="10507827" y="0"/>
                </a:lnTo>
                <a:lnTo>
                  <a:pt x="11352412" y="281529"/>
                </a:lnTo>
                <a:lnTo>
                  <a:pt x="10507827" y="563057"/>
                </a:lnTo>
                <a:lnTo>
                  <a:pt x="0" y="294116"/>
                </a:lnTo>
                <a:lnTo>
                  <a:pt x="0" y="282388"/>
                </a:lnTo>
                <a:close/>
              </a:path>
            </a:pathLst>
          </a:custGeom>
          <a:gradFill flip="none" rotWithShape="0">
            <a:gsLst>
              <a:gs pos="0">
                <a:srgbClr val="0070C0"/>
              </a:gs>
              <a:gs pos="36000">
                <a:srgbClr val="9DC3E6"/>
              </a:gs>
              <a:gs pos="83000">
                <a:srgbClr val="FFCCFF"/>
              </a:gs>
              <a:gs pos="100000">
                <a:srgbClr val="FF33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620871" y="5032161"/>
            <a:ext cx="4605227" cy="584775"/>
          </a:xfrm>
          <a:prstGeom prst="rect">
            <a:avLst/>
          </a:prstGeom>
          <a:noFill/>
        </p:spPr>
        <p:txBody>
          <a:bodyPr wrap="square" rtlCol="0">
            <a:spAutoFit/>
          </a:bodyPr>
          <a:lstStyle/>
          <a:p>
            <a:pPr algn="r"/>
            <a:r>
              <a:rPr kumimoji="1" lang="ja-JP" altLang="en-US" sz="3200" dirty="0" smtClean="0"/>
              <a:t>家庭に求められるもの</a:t>
            </a:r>
            <a:endParaRPr kumimoji="1" lang="ja-JP" altLang="en-US" sz="2400" dirty="0"/>
          </a:p>
        </p:txBody>
      </p:sp>
    </p:spTree>
    <p:extLst>
      <p:ext uri="{BB962C8B-B14F-4D97-AF65-F5344CB8AC3E}">
        <p14:creationId xmlns:p14="http://schemas.microsoft.com/office/powerpoint/2010/main" val="478937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674159" y="1591816"/>
            <a:ext cx="8843681"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後日</a:t>
            </a:r>
            <a:r>
              <a:rPr lang="ja-JP" altLang="en-US" sz="2400" dirty="0" smtClean="0"/>
              <a:t>、Ａの担任の先生から母親宛てに連絡があり、スクールカウンセラーへの相談を勧められた。母親は内心抵抗があったが、あまりにも熱心に勧められたので、渋々同意した。</a:t>
            </a:r>
            <a:endParaRPr lang="en-US" altLang="ja-JP" sz="2400" dirty="0" smtClean="0"/>
          </a:p>
          <a:p>
            <a:pPr>
              <a:lnSpc>
                <a:spcPts val="3400"/>
              </a:lnSpc>
              <a:spcAft>
                <a:spcPts val="1200"/>
              </a:spcAft>
            </a:pPr>
            <a:r>
              <a:rPr lang="ja-JP" altLang="en-US" sz="2400" dirty="0"/>
              <a:t>　予約した</a:t>
            </a:r>
            <a:r>
              <a:rPr lang="ja-JP" altLang="en-US" sz="2400" dirty="0" smtClean="0"/>
              <a:t>日となり、母親は緊張しながらスクールカウンセラーのもとを訪れた。母親はＡが起こした騒動について「学校に迷惑をかけて申し訳ない」と謝罪をした。スクールカウンセラーは、「お母さんも、本当に大変な思いをされましたね。」と言った。その温かい声と眼差しに触れ、母親の目からなぜか涙があふれてきた。</a:t>
            </a:r>
            <a:endParaRPr lang="en-US" altLang="ja-JP" sz="2400" dirty="0" smtClean="0"/>
          </a:p>
        </p:txBody>
      </p:sp>
    </p:spTree>
    <p:extLst>
      <p:ext uri="{BB962C8B-B14F-4D97-AF65-F5344CB8AC3E}">
        <p14:creationId xmlns:p14="http://schemas.microsoft.com/office/powerpoint/2010/main" val="550787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73710"/>
          </a:xfrm>
        </p:spPr>
        <p:txBody>
          <a:bodyPr/>
          <a:lstStyle/>
          <a:p>
            <a:r>
              <a:rPr lang="ja-JP" altLang="en-US" dirty="0" smtClean="0"/>
              <a:t>家庭の負担が大きくなる社会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dirty="0"/>
          </a:p>
        </p:txBody>
      </p:sp>
      <p:grpSp>
        <p:nvGrpSpPr>
          <p:cNvPr id="4" name="グループ化 3"/>
          <p:cNvGrpSpPr/>
          <p:nvPr/>
        </p:nvGrpSpPr>
        <p:grpSpPr>
          <a:xfrm>
            <a:off x="1269127" y="1397048"/>
            <a:ext cx="5029144" cy="5029144"/>
            <a:chOff x="1255059" y="1368912"/>
            <a:chExt cx="5029144" cy="5029144"/>
          </a:xfrm>
        </p:grpSpPr>
        <p:sp>
          <p:nvSpPr>
            <p:cNvPr id="10" name="円/楕円 9"/>
            <p:cNvSpPr/>
            <p:nvPr/>
          </p:nvSpPr>
          <p:spPr>
            <a:xfrm>
              <a:off x="1255059" y="1368912"/>
              <a:ext cx="5029144" cy="5029144"/>
            </a:xfrm>
            <a:prstGeom prst="ellipse">
              <a:avLst/>
            </a:prstGeom>
            <a:gradFill flip="none" rotWithShape="1">
              <a:gsLst>
                <a:gs pos="0">
                  <a:srgbClr val="FFCCFF"/>
                </a:gs>
                <a:gs pos="14000">
                  <a:srgbClr val="FFCCFF"/>
                </a:gs>
                <a:gs pos="36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8" name="円/楕円 7"/>
            <p:cNvSpPr/>
            <p:nvPr/>
          </p:nvSpPr>
          <p:spPr>
            <a:xfrm>
              <a:off x="2021513" y="2135366"/>
              <a:ext cx="3496236" cy="3496236"/>
            </a:xfrm>
            <a:prstGeom prst="ellipse">
              <a:avLst/>
            </a:prstGeom>
            <a:gradFill flip="none" rotWithShape="1">
              <a:gsLst>
                <a:gs pos="0">
                  <a:srgbClr val="FFCCFF"/>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6" name="円/楕円 5"/>
            <p:cNvSpPr/>
            <p:nvPr/>
          </p:nvSpPr>
          <p:spPr>
            <a:xfrm>
              <a:off x="2772756" y="2886609"/>
              <a:ext cx="1993751" cy="1993751"/>
            </a:xfrm>
            <a:prstGeom prst="ellipse">
              <a:avLst/>
            </a:prstGeom>
            <a:gradFill flip="none" rotWithShape="1">
              <a:gsLst>
                <a:gs pos="0">
                  <a:srgbClr val="FF99CC"/>
                </a:gs>
                <a:gs pos="55000">
                  <a:srgbClr val="FFCCFF"/>
                </a:gs>
                <a:gs pos="79000">
                  <a:schemeClr val="accent1">
                    <a:lumMod val="45000"/>
                    <a:lumOff val="55000"/>
                  </a:schemeClr>
                </a:gs>
                <a:gs pos="100000">
                  <a:schemeClr val="accent1">
                    <a:lumMod val="30000"/>
                    <a:lumOff val="70000"/>
                  </a:schemeClr>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5" name="円/楕円 4"/>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7" name="テキスト ボックス 6"/>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9" name="テキスト ボックス 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11" name="テキスト ボックス 10"/>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
        <p:nvSpPr>
          <p:cNvPr id="12" name="テキスト ボックス 11"/>
          <p:cNvSpPr txBox="1"/>
          <p:nvPr/>
        </p:nvSpPr>
        <p:spPr>
          <a:xfrm>
            <a:off x="6452796" y="1370499"/>
            <a:ext cx="5096435" cy="2439501"/>
          </a:xfrm>
          <a:prstGeom prst="wedgeRectCallout">
            <a:avLst>
              <a:gd name="adj1" fmla="val -55749"/>
              <a:gd name="adj2" fmla="val 73622"/>
            </a:avLst>
          </a:prstGeom>
          <a:solidFill>
            <a:schemeClr val="bg1"/>
          </a:solidFill>
          <a:ln w="38100">
            <a:solidFill>
              <a:schemeClr val="tx1"/>
            </a:solidFill>
          </a:ln>
        </p:spPr>
        <p:txBody>
          <a:bodyPr wrap="square" lIns="360000" rIns="360000" rtlCol="0" anchor="ctr" anchorCtr="0">
            <a:noAutofit/>
          </a:bodyPr>
          <a:lstStyle/>
          <a:p>
            <a:r>
              <a:rPr kumimoji="1" lang="ja-JP" altLang="en-US" sz="2400" dirty="0" smtClean="0">
                <a:latin typeface="Meiryo UI" panose="020B0604030504040204" pitchFamily="50" charset="-128"/>
                <a:ea typeface="Meiryo UI" panose="020B0604030504040204" pitchFamily="50" charset="-128"/>
              </a:rPr>
              <a:t>多くの地域や学校から、徐々に共同関係</a:t>
            </a:r>
            <a:r>
              <a:rPr lang="ja-JP" altLang="en-US" sz="2400" dirty="0">
                <a:latin typeface="Meiryo UI" panose="020B0604030504040204" pitchFamily="50" charset="-128"/>
                <a:ea typeface="Meiryo UI" panose="020B0604030504040204" pitchFamily="50" charset="-128"/>
              </a:rPr>
              <a:t>としての</a:t>
            </a:r>
            <a:r>
              <a:rPr kumimoji="1" lang="ja-JP" altLang="en-US" sz="2400" dirty="0" smtClean="0">
                <a:latin typeface="Meiryo UI" panose="020B0604030504040204" pitchFamily="50" charset="-128"/>
                <a:ea typeface="Meiryo UI" panose="020B0604030504040204" pitchFamily="50" charset="-128"/>
              </a:rPr>
              <a:t>情緒的つながりを失いつつある中で、家庭のみが唯一子どもとの情緒的つながりを維持しなければならない。</a:t>
            </a:r>
            <a:endParaRPr kumimoji="1" lang="ja-JP" altLang="en-US" sz="24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1275285" y="1380084"/>
            <a:ext cx="5029144" cy="5029144"/>
            <a:chOff x="1255059" y="1368912"/>
            <a:chExt cx="5029144" cy="5029144"/>
          </a:xfrm>
        </p:grpSpPr>
        <p:sp>
          <p:nvSpPr>
            <p:cNvPr id="14" name="円/楕円 13"/>
            <p:cNvSpPr/>
            <p:nvPr/>
          </p:nvSpPr>
          <p:spPr>
            <a:xfrm>
              <a:off x="1255059" y="1368912"/>
              <a:ext cx="5029144" cy="5029144"/>
            </a:xfrm>
            <a:prstGeom prst="ellipse">
              <a:avLst/>
            </a:prstGeom>
            <a:gradFill flip="none" rotWithShape="1">
              <a:gsLst>
                <a:gs pos="0">
                  <a:srgbClr val="FF6699"/>
                </a:gs>
                <a:gs pos="77000">
                  <a:srgbClr val="FFCCFF"/>
                </a:gs>
                <a:gs pos="91000">
                  <a:schemeClr val="accent1">
                    <a:lumMod val="45000"/>
                    <a:lumOff val="55000"/>
                  </a:schemeClr>
                </a:gs>
                <a:gs pos="100000">
                  <a:srgbClr val="0070C0"/>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5" name="円/楕円 14"/>
            <p:cNvSpPr/>
            <p:nvPr/>
          </p:nvSpPr>
          <p:spPr>
            <a:xfrm>
              <a:off x="2021513" y="2135366"/>
              <a:ext cx="3496236" cy="3496236"/>
            </a:xfrm>
            <a:prstGeom prst="ellipse">
              <a:avLst/>
            </a:prstGeom>
            <a:gradFill flip="none" rotWithShape="1">
              <a:gsLst>
                <a:gs pos="0">
                  <a:srgbClr val="9DC3E6"/>
                </a:gs>
                <a:gs pos="35000">
                  <a:schemeClr val="accent1">
                    <a:lumMod val="45000"/>
                    <a:lumOff val="55000"/>
                  </a:schemeClr>
                </a:gs>
                <a:gs pos="58000">
                  <a:srgbClr val="FFCCFF"/>
                </a:gs>
                <a:gs pos="100000">
                  <a:srgbClr val="FF66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6" name="円/楕円 15"/>
            <p:cNvSpPr/>
            <p:nvPr/>
          </p:nvSpPr>
          <p:spPr>
            <a:xfrm>
              <a:off x="2772756" y="2886609"/>
              <a:ext cx="1993751" cy="1993751"/>
            </a:xfrm>
            <a:prstGeom prst="ellipse">
              <a:avLst/>
            </a:prstGeom>
            <a:gradFill flip="none" rotWithShape="1">
              <a:gsLst>
                <a:gs pos="0">
                  <a:srgbClr val="FFCCFF"/>
                </a:gs>
                <a:gs pos="24000">
                  <a:srgbClr val="FFCCFF"/>
                </a:gs>
                <a:gs pos="63000">
                  <a:srgbClr val="FF6699"/>
                </a:gs>
                <a:gs pos="100000">
                  <a:srgbClr val="FF3399"/>
                </a:gs>
              </a:gsLst>
              <a:path path="circle">
                <a:fillToRect l="50000" t="50000" r="50000" b="50000"/>
              </a:path>
              <a:tileRect/>
            </a:gra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600" b="1" dirty="0">
                <a:solidFill>
                  <a:schemeClr val="bg1">
                    <a:lumMod val="50000"/>
                  </a:schemeClr>
                </a:solidFill>
              </a:endParaRPr>
            </a:p>
          </p:txBody>
        </p:sp>
        <p:sp>
          <p:nvSpPr>
            <p:cNvPr id="17" name="円/楕円 16"/>
            <p:cNvSpPr/>
            <p:nvPr/>
          </p:nvSpPr>
          <p:spPr>
            <a:xfrm>
              <a:off x="3343808" y="3457661"/>
              <a:ext cx="851647" cy="851647"/>
            </a:xfrm>
            <a:prstGeom prst="ellipse">
              <a:avLst/>
            </a:prstGeom>
            <a:solidFill>
              <a:srgbClr val="FF99CC"/>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tx1"/>
                  </a:solidFill>
                </a:rPr>
                <a:t>子ども</a:t>
              </a:r>
              <a:endParaRPr kumimoji="1" lang="ja-JP" altLang="en-US" sz="1400" b="1" dirty="0">
                <a:solidFill>
                  <a:schemeClr val="tx1"/>
                </a:solidFill>
              </a:endParaRPr>
            </a:p>
          </p:txBody>
        </p:sp>
        <p:sp>
          <p:nvSpPr>
            <p:cNvPr id="18" name="テキスト ボックス 17"/>
            <p:cNvSpPr txBox="1"/>
            <p:nvPr/>
          </p:nvSpPr>
          <p:spPr>
            <a:xfrm>
              <a:off x="3163617" y="2987469"/>
              <a:ext cx="1212028" cy="400110"/>
            </a:xfrm>
            <a:prstGeom prst="rect">
              <a:avLst/>
            </a:prstGeom>
            <a:noFill/>
          </p:spPr>
          <p:txBody>
            <a:bodyPr wrap="square" rtlCol="0">
              <a:spAutoFit/>
            </a:bodyPr>
            <a:lstStyle/>
            <a:p>
              <a:pPr algn="ctr"/>
              <a:r>
                <a:rPr kumimoji="1" lang="ja-JP" altLang="en-US" sz="2000" b="1" dirty="0" smtClean="0"/>
                <a:t>家族</a:t>
              </a:r>
              <a:endParaRPr kumimoji="1" lang="ja-JP" altLang="en-US" sz="2000" b="1" dirty="0"/>
            </a:p>
          </p:txBody>
        </p:sp>
        <p:sp>
          <p:nvSpPr>
            <p:cNvPr id="19" name="テキスト ボックス 18"/>
            <p:cNvSpPr txBox="1"/>
            <p:nvPr/>
          </p:nvSpPr>
          <p:spPr>
            <a:xfrm>
              <a:off x="3163617" y="2346286"/>
              <a:ext cx="1212028" cy="400110"/>
            </a:xfrm>
            <a:prstGeom prst="rect">
              <a:avLst/>
            </a:prstGeom>
            <a:noFill/>
          </p:spPr>
          <p:txBody>
            <a:bodyPr wrap="square" rtlCol="0">
              <a:spAutoFit/>
            </a:bodyPr>
            <a:lstStyle/>
            <a:p>
              <a:pPr algn="ctr"/>
              <a:r>
                <a:rPr kumimoji="1" lang="ja-JP" altLang="en-US" sz="2000" b="1" dirty="0" smtClean="0"/>
                <a:t>学校</a:t>
              </a:r>
              <a:endParaRPr kumimoji="1" lang="ja-JP" altLang="en-US" sz="2000" b="1" dirty="0"/>
            </a:p>
          </p:txBody>
        </p:sp>
        <p:sp>
          <p:nvSpPr>
            <p:cNvPr id="20" name="テキスト ボックス 19"/>
            <p:cNvSpPr txBox="1"/>
            <p:nvPr/>
          </p:nvSpPr>
          <p:spPr>
            <a:xfrm>
              <a:off x="3163617" y="1570555"/>
              <a:ext cx="1212028" cy="400110"/>
            </a:xfrm>
            <a:prstGeom prst="rect">
              <a:avLst/>
            </a:prstGeom>
            <a:noFill/>
          </p:spPr>
          <p:txBody>
            <a:bodyPr wrap="square" rtlCol="0">
              <a:spAutoFit/>
            </a:bodyPr>
            <a:lstStyle/>
            <a:p>
              <a:pPr algn="ctr"/>
              <a:r>
                <a:rPr kumimoji="1" lang="ja-JP" altLang="en-US" sz="2000" b="1" dirty="0" smtClean="0"/>
                <a:t>地域</a:t>
              </a:r>
              <a:endParaRPr kumimoji="1" lang="ja-JP" altLang="en-US" sz="2000" b="1" dirty="0"/>
            </a:p>
          </p:txBody>
        </p:sp>
      </p:grpSp>
    </p:spTree>
    <p:extLst>
      <p:ext uri="{BB962C8B-B14F-4D97-AF65-F5344CB8AC3E}">
        <p14:creationId xmlns:p14="http://schemas.microsoft.com/office/powerpoint/2010/main" val="856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4" name="テキスト ボックス 3"/>
          <p:cNvSpPr txBox="1"/>
          <p:nvPr/>
        </p:nvSpPr>
        <p:spPr>
          <a:xfrm>
            <a:off x="1290918" y="1524430"/>
            <a:ext cx="9076765" cy="4247317"/>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母は、スクールカウンセラーにいろいろな話をした。</a:t>
            </a:r>
            <a:endParaRPr kumimoji="1" lang="en-US" altLang="ja-JP" sz="2400" dirty="0" smtClean="0"/>
          </a:p>
          <a:p>
            <a:pPr>
              <a:lnSpc>
                <a:spcPts val="3000"/>
              </a:lnSpc>
              <a:spcAft>
                <a:spcPts val="1200"/>
              </a:spcAft>
            </a:pPr>
            <a:r>
              <a:rPr lang="ja-JP" altLang="en-US" sz="2400" dirty="0"/>
              <a:t>　</a:t>
            </a:r>
            <a:r>
              <a:rPr lang="ja-JP" altLang="en-US" sz="2400" dirty="0" smtClean="0"/>
              <a:t>Ａが赤ちゃんの頃から父親はすぐに不機嫌になって、母親に冷淡に応対していたこと。母親はいつも父親の顔色をうかがうようになっていったこと。そんな様子を見て育ったからか、ＡとＡの弟もまた父の顔色をうかがったり、さらに母が困らないように気を遣って生活していること。こういう状況がよくないことはわかっているが、どうにもならないこと</a:t>
            </a:r>
            <a:r>
              <a:rPr lang="en-US" altLang="ja-JP" sz="2400" dirty="0" smtClean="0"/>
              <a:t>…</a:t>
            </a:r>
            <a:r>
              <a:rPr lang="ja-JP" altLang="en-US" sz="2400" dirty="0" err="1" smtClean="0"/>
              <a:t>。</a:t>
            </a:r>
            <a:endParaRPr lang="en-US" altLang="ja-JP" sz="2400" dirty="0" smtClean="0"/>
          </a:p>
          <a:p>
            <a:pPr>
              <a:lnSpc>
                <a:spcPts val="3000"/>
              </a:lnSpc>
              <a:spcAft>
                <a:spcPts val="1200"/>
              </a:spcAft>
            </a:pPr>
            <a:r>
              <a:rPr lang="ja-JP" altLang="en-US" sz="2400" dirty="0"/>
              <a:t>　これまで</a:t>
            </a:r>
            <a:r>
              <a:rPr lang="ja-JP" altLang="en-US" sz="2400" dirty="0" smtClean="0"/>
              <a:t>の母の苦しさは切実だった。スクールカウンセラーは、ただじっくりとその息苦しさや窮屈さに耳を傾け、その体験の肌触りを味わっていた。</a:t>
            </a:r>
            <a:endParaRPr lang="en-US" altLang="ja-JP" sz="2400" dirty="0" smtClean="0"/>
          </a:p>
        </p:txBody>
      </p:sp>
    </p:spTree>
    <p:extLst>
      <p:ext uri="{BB962C8B-B14F-4D97-AF65-F5344CB8AC3E}">
        <p14:creationId xmlns:p14="http://schemas.microsoft.com/office/powerpoint/2010/main" val="3335884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4" name="テキスト ボックス 3"/>
          <p:cNvSpPr txBox="1"/>
          <p:nvPr/>
        </p:nvSpPr>
        <p:spPr>
          <a:xfrm>
            <a:off x="1325706" y="1533461"/>
            <a:ext cx="9087536" cy="4847481"/>
          </a:xfrm>
          <a:prstGeom prst="rect">
            <a:avLst/>
          </a:prstGeom>
          <a:pattFill prst="lgGrid">
            <a:fgClr>
              <a:schemeClr val="bg1">
                <a:lumMod val="95000"/>
              </a:schemeClr>
            </a:fgClr>
            <a:bgClr>
              <a:schemeClr val="bg1"/>
            </a:bgClr>
          </a:pattFill>
        </p:spPr>
        <p:txBody>
          <a:bodyPr wrap="square" rtlCol="0">
            <a:spAutoFit/>
          </a:bodyPr>
          <a:lstStyle/>
          <a:p>
            <a:pPr>
              <a:spcAft>
                <a:spcPts val="1800"/>
              </a:spcAft>
            </a:pPr>
            <a:r>
              <a:rPr kumimoji="1" lang="ja-JP" altLang="en-US" sz="2400" dirty="0" smtClean="0"/>
              <a:t>　</a:t>
            </a:r>
            <a:r>
              <a:rPr lang="ja-JP" altLang="en-US" sz="2400" dirty="0" smtClean="0"/>
              <a:t>母親はスクールカウンセラーに、さらにこんな話もし始めた。</a:t>
            </a:r>
            <a:endParaRPr lang="en-US" altLang="ja-JP" sz="2400" dirty="0" smtClean="0"/>
          </a:p>
          <a:p>
            <a:pPr>
              <a:spcAft>
                <a:spcPts val="1800"/>
              </a:spcAft>
            </a:pPr>
            <a:r>
              <a:rPr lang="ja-JP" altLang="en-US" sz="2400" dirty="0" smtClean="0"/>
              <a:t>　「私は子どもの頃から自信がありませんでした。勉強だけはできましたが、それ以外が全くダメでした。父や母は商売をしていたので、社交的で明るい人でした。兄や妹もみんな明るくて、私だけが大人しく内気な性格で。だから、いつも家族からネクラだと言われ続けてい</a:t>
            </a:r>
            <a:r>
              <a:rPr lang="ja-JP" altLang="en-US" sz="2400" dirty="0"/>
              <a:t>ました</a:t>
            </a:r>
            <a:r>
              <a:rPr lang="ja-JP" altLang="en-US" sz="2400" dirty="0" smtClean="0"/>
              <a:t>。」</a:t>
            </a:r>
            <a:endParaRPr lang="en-US" altLang="ja-JP" sz="2400" dirty="0" smtClean="0"/>
          </a:p>
          <a:p>
            <a:pPr>
              <a:spcAft>
                <a:spcPts val="1800"/>
              </a:spcAft>
            </a:pPr>
            <a:r>
              <a:rPr lang="ja-JP" altLang="en-US" sz="2400" dirty="0" smtClean="0"/>
              <a:t>　それからふと遠い目をして、母親はこう続けた。</a:t>
            </a:r>
            <a:endParaRPr lang="en-US" altLang="ja-JP" sz="2400" dirty="0" smtClean="0"/>
          </a:p>
          <a:p>
            <a:pPr>
              <a:spcAft>
                <a:spcPts val="1800"/>
              </a:spcAft>
            </a:pPr>
            <a:r>
              <a:rPr lang="ja-JP" altLang="en-US" sz="2400" dirty="0"/>
              <a:t>　</a:t>
            </a:r>
            <a:r>
              <a:rPr lang="ja-JP" altLang="en-US" sz="2400" dirty="0" smtClean="0"/>
              <a:t>「結婚してからも、同じでした。私は夫からずっと下に見られている感じがしています。だから、私は一度も夫に反対意見を言ったことがありません。Ａも同じです。勉強はすごくできますが、自信はないんじゃないかな。」</a:t>
            </a:r>
            <a:endParaRPr lang="en-US" altLang="ja-JP" sz="2400" dirty="0" smtClean="0"/>
          </a:p>
        </p:txBody>
      </p:sp>
    </p:spTree>
    <p:extLst>
      <p:ext uri="{BB962C8B-B14F-4D97-AF65-F5344CB8AC3E}">
        <p14:creationId xmlns:p14="http://schemas.microsoft.com/office/powerpoint/2010/main" val="358198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1828800" y="1339760"/>
            <a:ext cx="8767482" cy="4555093"/>
          </a:xfrm>
          <a:prstGeom prst="rect">
            <a:avLst/>
          </a:prstGeom>
          <a:noFill/>
        </p:spPr>
        <p:txBody>
          <a:bodyPr wrap="square" rtlCol="0">
            <a:spAutoFit/>
          </a:bodyPr>
          <a:lstStyle/>
          <a:p>
            <a:pPr indent="268288">
              <a:lnSpc>
                <a:spcPts val="2600"/>
              </a:lnSpc>
              <a:spcAft>
                <a:spcPts val="1200"/>
              </a:spcAft>
            </a:pPr>
            <a:r>
              <a:rPr lang="ja-JP" altLang="en-US" sz="2000" dirty="0" smtClean="0"/>
              <a:t>子ども</a:t>
            </a:r>
            <a:r>
              <a:rPr kumimoji="1" lang="ja-JP" altLang="en-US" sz="2000" dirty="0" smtClean="0"/>
              <a:t>はいろいろな形で心の中のつらさや苦しさを</a:t>
            </a:r>
            <a:r>
              <a:rPr kumimoji="1" lang="en-US" altLang="ja-JP" sz="2000" dirty="0" smtClean="0"/>
              <a:t>SOS</a:t>
            </a:r>
            <a:r>
              <a:rPr lang="ja-JP" altLang="en-US" sz="2000" dirty="0"/>
              <a:t>と</a:t>
            </a:r>
            <a:r>
              <a:rPr lang="ja-JP" altLang="en-US" sz="2000" dirty="0" smtClean="0"/>
              <a:t>して表現</a:t>
            </a:r>
            <a:r>
              <a:rPr kumimoji="1" lang="ja-JP" altLang="en-US" sz="2000" dirty="0" smtClean="0"/>
              <a:t>している場合があります。その一方で、周囲には全く表現せず、たった一人で苦しんでいる場合もあります。</a:t>
            </a:r>
            <a:endParaRPr kumimoji="1" lang="en-US" altLang="ja-JP" sz="2000" dirty="0" smtClean="0"/>
          </a:p>
          <a:p>
            <a:pPr indent="268288">
              <a:lnSpc>
                <a:spcPts val="2600"/>
              </a:lnSpc>
              <a:spcAft>
                <a:spcPts val="1200"/>
              </a:spcAft>
            </a:pPr>
            <a:r>
              <a:rPr lang="ja-JP" altLang="en-US" sz="2000" dirty="0" smtClean="0"/>
              <a:t>私たち大人が、子どもたちの声なき声としての</a:t>
            </a:r>
            <a:r>
              <a:rPr lang="en-US" altLang="ja-JP" sz="2000" dirty="0" smtClean="0"/>
              <a:t>SOS</a:t>
            </a:r>
            <a:r>
              <a:rPr lang="ja-JP" altLang="en-US" sz="2000" dirty="0" smtClean="0"/>
              <a:t>にどのように向き合ったらよいのか、一緒に考える機会にしていただけたらと思います。</a:t>
            </a:r>
            <a:endParaRPr lang="en-US" altLang="ja-JP" sz="2000" dirty="0" smtClean="0"/>
          </a:p>
          <a:p>
            <a:pPr indent="268288">
              <a:lnSpc>
                <a:spcPts val="2600"/>
              </a:lnSpc>
              <a:spcAft>
                <a:spcPts val="1200"/>
              </a:spcAft>
            </a:pPr>
            <a:r>
              <a:rPr lang="ja-JP" altLang="en-US" sz="2000" dirty="0"/>
              <a:t>今回</a:t>
            </a:r>
            <a:r>
              <a:rPr lang="ja-JP" altLang="en-US" sz="2000" dirty="0" smtClean="0"/>
              <a:t>は子どものもっとも切実な</a:t>
            </a:r>
            <a:r>
              <a:rPr lang="en-US" altLang="ja-JP" sz="2000" dirty="0" smtClean="0"/>
              <a:t>SOS</a:t>
            </a:r>
            <a:r>
              <a:rPr lang="ja-JP" altLang="en-US" sz="2000" dirty="0" smtClean="0"/>
              <a:t>である、自傷や自殺を題材にします。少しショッキングな</a:t>
            </a:r>
            <a:r>
              <a:rPr lang="ja-JP" altLang="en-US" sz="2000" dirty="0" smtClean="0"/>
              <a:t>事例もご紹介</a:t>
            </a:r>
            <a:r>
              <a:rPr lang="ja-JP" altLang="en-US" sz="2000" dirty="0" smtClean="0"/>
              <a:t>しますが、こうした現実は実際にあり得るということも</a:t>
            </a:r>
            <a:r>
              <a:rPr lang="ja-JP" altLang="en-US" sz="2000" dirty="0"/>
              <a:t>ぜひ</a:t>
            </a:r>
            <a:r>
              <a:rPr lang="ja-JP" altLang="en-US" sz="2000" dirty="0" smtClean="0"/>
              <a:t>知っていただき、私たち大人が向き合うべきことに関する考えを深めてください。</a:t>
            </a:r>
            <a:endParaRPr lang="en-US" altLang="ja-JP" sz="2000" dirty="0"/>
          </a:p>
          <a:p>
            <a:pPr indent="268288">
              <a:lnSpc>
                <a:spcPts val="2600"/>
              </a:lnSpc>
              <a:spcAft>
                <a:spcPts val="1200"/>
              </a:spcAft>
            </a:pPr>
            <a:r>
              <a:rPr kumimoji="1" lang="ja-JP" altLang="en-US" sz="2000" dirty="0" smtClean="0"/>
              <a:t>子どもの</a:t>
            </a:r>
            <a:r>
              <a:rPr kumimoji="1" lang="en-US" altLang="ja-JP" sz="2000" dirty="0" smtClean="0"/>
              <a:t>SOS</a:t>
            </a:r>
            <a:r>
              <a:rPr kumimoji="1" lang="ja-JP" altLang="en-US" sz="2000" dirty="0" smtClean="0"/>
              <a:t>との向き合いは</a:t>
            </a:r>
            <a:r>
              <a:rPr kumimoji="1" lang="ja-JP" altLang="en-US" sz="2000" dirty="0" smtClean="0"/>
              <a:t>、</a:t>
            </a:r>
            <a:r>
              <a:rPr lang="ja-JP" altLang="en-US" sz="2000" dirty="0"/>
              <a:t>私たち</a:t>
            </a:r>
            <a:r>
              <a:rPr kumimoji="1" lang="ja-JP" altLang="en-US" sz="2000" dirty="0" smtClean="0"/>
              <a:t>自身</a:t>
            </a:r>
            <a:r>
              <a:rPr kumimoji="1" lang="ja-JP" altLang="en-US" sz="2000" dirty="0" smtClean="0"/>
              <a:t>の存在としての在り方、生き方を見つめ</a:t>
            </a:r>
            <a:r>
              <a:rPr lang="ja-JP" altLang="en-US" sz="2000" dirty="0" smtClean="0"/>
              <a:t>、向き合うことと</a:t>
            </a:r>
            <a:r>
              <a:rPr lang="ja-JP" altLang="en-US" sz="2000" dirty="0" smtClean="0"/>
              <a:t>つながります</a:t>
            </a:r>
            <a:r>
              <a:rPr kumimoji="1" lang="ja-JP" altLang="en-US" sz="2000" dirty="0" smtClean="0"/>
              <a:t>。そのことが、子どもたちの傷ついた心の手当てへの可能性にきっと開かれていくことでしょう。</a:t>
            </a:r>
            <a:endParaRPr kumimoji="1" lang="ja-JP" altLang="en-US" sz="2000" dirty="0"/>
          </a:p>
        </p:txBody>
      </p:sp>
    </p:spTree>
    <p:extLst>
      <p:ext uri="{BB962C8B-B14F-4D97-AF65-F5344CB8AC3E}">
        <p14:creationId xmlns:p14="http://schemas.microsoft.com/office/powerpoint/2010/main" val="35917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a:p>
        </p:txBody>
      </p:sp>
      <p:sp>
        <p:nvSpPr>
          <p:cNvPr id="14" name="二等辺三角形 13"/>
          <p:cNvSpPr/>
          <p:nvPr/>
        </p:nvSpPr>
        <p:spPr>
          <a:xfrm>
            <a:off x="2738336"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2197517"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453012"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2453012"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4" name="右矢印 3"/>
          <p:cNvSpPr/>
          <p:nvPr/>
        </p:nvSpPr>
        <p:spPr>
          <a:xfrm>
            <a:off x="2301380" y="3938299"/>
            <a:ext cx="436956" cy="662274"/>
          </a:xfrm>
          <a:prstGeom prst="rightArrow">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75593" y="3741522"/>
            <a:ext cx="1861127" cy="1055828"/>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共同関係的な</a:t>
            </a:r>
            <a:endParaRPr kumimoji="1" lang="en-US" altLang="ja-JP" sz="2000" b="1" dirty="0" smtClean="0">
              <a:latin typeface="Meiryo UI" panose="020B0604030504040204" pitchFamily="50" charset="-128"/>
              <a:ea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rPr>
              <a:t>情緒交流</a:t>
            </a:r>
            <a:endParaRPr kumimoji="1" lang="ja-JP" altLang="en-US" b="1" dirty="0">
              <a:latin typeface="Meiryo UI" panose="020B0604030504040204" pitchFamily="50" charset="-128"/>
              <a:ea typeface="Meiryo UI" panose="020B0604030504040204" pitchFamily="50" charset="-128"/>
            </a:endParaRPr>
          </a:p>
        </p:txBody>
      </p:sp>
      <p:sp>
        <p:nvSpPr>
          <p:cNvPr id="20" name="台形 19"/>
          <p:cNvSpPr/>
          <p:nvPr/>
        </p:nvSpPr>
        <p:spPr>
          <a:xfrm>
            <a:off x="8153821" y="3543043"/>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072351" y="4019310"/>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2" name="二等辺三角形 21"/>
          <p:cNvSpPr/>
          <p:nvPr/>
        </p:nvSpPr>
        <p:spPr>
          <a:xfrm>
            <a:off x="6809013" y="1249218"/>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072351" y="2466176"/>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角丸四角形吹き出し 5"/>
          <p:cNvSpPr/>
          <p:nvPr/>
        </p:nvSpPr>
        <p:spPr>
          <a:xfrm>
            <a:off x="6428095" y="5048384"/>
            <a:ext cx="1725725" cy="970280"/>
          </a:xfrm>
          <a:prstGeom prst="wedgeRoundRectCallout">
            <a:avLst>
              <a:gd name="adj1" fmla="val 44454"/>
              <a:gd name="adj2" fmla="val -64503"/>
              <a:gd name="adj3" fmla="val 16667"/>
            </a:avLst>
          </a:prstGeom>
          <a:solidFill>
            <a:schemeClr val="bg1"/>
          </a:solidFill>
          <a:ln w="762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家族からネクラと言われ続ける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6" name="角丸四角形吹き出し 25"/>
          <p:cNvSpPr/>
          <p:nvPr/>
        </p:nvSpPr>
        <p:spPr>
          <a:xfrm>
            <a:off x="6428095" y="1525090"/>
            <a:ext cx="1375450" cy="970280"/>
          </a:xfrm>
          <a:prstGeom prst="wedgeRoundRectCallout">
            <a:avLst>
              <a:gd name="adj1" fmla="val 67388"/>
              <a:gd name="adj2" fmla="val 38177"/>
              <a:gd name="adj3" fmla="val 16667"/>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勉強だけはできていた</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68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1618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82383"/>
            <a:ext cx="10018260" cy="5016758"/>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カウンセリングに通い始めて半年後、Ａの母は初めて夫であるＡの父とケンカをしたのだと言う。</a:t>
            </a:r>
            <a:endParaRPr kumimoji="1" lang="en-US" altLang="ja-JP" sz="2400" dirty="0" smtClean="0"/>
          </a:p>
          <a:p>
            <a:pPr>
              <a:lnSpc>
                <a:spcPts val="3000"/>
              </a:lnSpc>
              <a:spcAft>
                <a:spcPts val="1200"/>
              </a:spcAft>
            </a:pPr>
            <a:r>
              <a:rPr lang="ja-JP" altLang="en-US" sz="2400" dirty="0" smtClean="0"/>
              <a:t>　「私が少し仕事で忙しくしていて家事が滞ると、夫はいつも無言で圧をかけてくるんです。いつもだったら夫の機嫌がそれ以上悪くならないように、さっさと家事を片付けてしまうんですけど</a:t>
            </a:r>
            <a:r>
              <a:rPr lang="ja-JP" altLang="en-US" sz="2400" dirty="0"/>
              <a:t>、</a:t>
            </a:r>
            <a:r>
              <a:rPr lang="ja-JP" altLang="en-US" sz="2400" dirty="0" smtClean="0"/>
              <a:t>その日はどうしても我慢ができなくて。それで、思い切り感情任せに大きな声で言ってしまいました。</a:t>
            </a:r>
            <a:r>
              <a:rPr lang="en-US" altLang="ja-JP" sz="2400" dirty="0" smtClean="0"/>
              <a:t>『</a:t>
            </a:r>
            <a:r>
              <a:rPr lang="ja-JP" altLang="en-US" sz="2400" dirty="0" smtClean="0"/>
              <a:t>言いたいことがあるなら、はっきり言ってよ！！</a:t>
            </a:r>
            <a:r>
              <a:rPr lang="en-US" altLang="ja-JP" sz="2400" dirty="0" smtClean="0"/>
              <a:t>』</a:t>
            </a:r>
            <a:r>
              <a:rPr lang="ja-JP" altLang="en-US" sz="2400" dirty="0" smtClean="0"/>
              <a:t>って。夫は突然私が大きな声を出したものだからビックリしたみたい。その後も夫は相変わらずだけど、私はすごく楽になりました。これからは言いたいことをちゃんと言えるようになろうって。」</a:t>
            </a:r>
            <a:endParaRPr lang="en-US" altLang="ja-JP" sz="2400" dirty="0" smtClean="0"/>
          </a:p>
          <a:p>
            <a:pPr>
              <a:lnSpc>
                <a:spcPts val="3000"/>
              </a:lnSpc>
              <a:spcAft>
                <a:spcPts val="1200"/>
              </a:spcAft>
            </a:pPr>
            <a:r>
              <a:rPr lang="ja-JP" altLang="en-US" sz="2400" dirty="0"/>
              <a:t>　</a:t>
            </a:r>
            <a:r>
              <a:rPr lang="ja-JP" altLang="en-US" sz="2400" dirty="0" smtClean="0"/>
              <a:t>それからしばらくして、母は若い頃に大好きだった山登りに、一人で、時には仲間と出かけるようになった。</a:t>
            </a:r>
            <a:endParaRPr lang="en-US" altLang="ja-JP" sz="2400" dirty="0"/>
          </a:p>
        </p:txBody>
      </p:sp>
    </p:spTree>
    <p:extLst>
      <p:ext uri="{BB962C8B-B14F-4D97-AF65-F5344CB8AC3E}">
        <p14:creationId xmlns:p14="http://schemas.microsoft.com/office/powerpoint/2010/main" val="2954908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sp>
        <p:nvSpPr>
          <p:cNvPr id="4" name="テキスト ボックス 3"/>
          <p:cNvSpPr txBox="1"/>
          <p:nvPr/>
        </p:nvSpPr>
        <p:spPr>
          <a:xfrm>
            <a:off x="1182404" y="1220832"/>
            <a:ext cx="9827191" cy="5170646"/>
          </a:xfrm>
          <a:prstGeom prst="rect">
            <a:avLst/>
          </a:prstGeom>
          <a:pattFill prst="lgGrid">
            <a:fgClr>
              <a:schemeClr val="bg1">
                <a:lumMod val="95000"/>
              </a:schemeClr>
            </a:fgClr>
            <a:bgClr>
              <a:schemeClr val="bg1"/>
            </a:bgClr>
          </a:pattFill>
        </p:spPr>
        <p:txBody>
          <a:bodyPr wrap="square" rtlCol="0" anchor="ctr" anchorCtr="0">
            <a:spAutoFit/>
          </a:bodyPr>
          <a:lstStyle/>
          <a:p>
            <a:pPr>
              <a:spcAft>
                <a:spcPts val="1200"/>
              </a:spcAft>
            </a:pPr>
            <a:r>
              <a:rPr kumimoji="1" lang="ja-JP" altLang="en-US" sz="2400" dirty="0" smtClean="0"/>
              <a:t>　</a:t>
            </a:r>
            <a:r>
              <a:rPr lang="ja-JP" altLang="en-US" sz="2200" dirty="0" smtClean="0"/>
              <a:t>Ａの母は、ある日のカウンセリングで嬉しそうな表情をしながら報告した。</a:t>
            </a:r>
            <a:endParaRPr lang="en-US" altLang="ja-JP" sz="2200" dirty="0" smtClean="0"/>
          </a:p>
          <a:p>
            <a:pPr>
              <a:spcAft>
                <a:spcPts val="1200"/>
              </a:spcAft>
            </a:pPr>
            <a:r>
              <a:rPr lang="ja-JP" altLang="en-US" sz="2200" dirty="0"/>
              <a:t>　</a:t>
            </a:r>
            <a:r>
              <a:rPr lang="ja-JP" altLang="en-US" sz="2200" dirty="0" smtClean="0"/>
              <a:t>「聞いてください！初めてＡが父親に反抗したんですよ！初めてのことです！最近Ａはあまり勉強しなくなっていて、家では割と好きなゲームとかをするようになったんです。友だちと楽しそうにやっているから、私はそれはいいなと思ってたんですけど、父親は気に入らなかったみたいで。父親がネチネチ嫌味を言うんです。</a:t>
            </a:r>
            <a:r>
              <a:rPr lang="en-US" altLang="ja-JP" sz="2200" dirty="0" smtClean="0"/>
              <a:t>『</a:t>
            </a:r>
            <a:r>
              <a:rPr lang="ja-JP" altLang="en-US" sz="2200" dirty="0" smtClean="0"/>
              <a:t>あんな成績とっておいて、ずいぶん優雅なもんだな</a:t>
            </a:r>
            <a:r>
              <a:rPr lang="en-US" altLang="ja-JP" sz="2200" dirty="0" smtClean="0"/>
              <a:t>』</a:t>
            </a:r>
            <a:r>
              <a:rPr lang="ja-JP" altLang="en-US" sz="2200" dirty="0"/>
              <a:t>とか</a:t>
            </a:r>
            <a:r>
              <a:rPr lang="ja-JP" altLang="en-US" sz="2200" dirty="0" smtClean="0"/>
              <a:t>。しかもしつこく何度も言うんですよ。私も聞いていてすごく不愉快でした。そしたら、Ａが</a:t>
            </a:r>
            <a:r>
              <a:rPr lang="en-US" altLang="ja-JP" sz="2200" dirty="0" smtClean="0"/>
              <a:t>『</a:t>
            </a:r>
            <a:r>
              <a:rPr lang="ja-JP" altLang="en-US" sz="2200" dirty="0" smtClean="0"/>
              <a:t>オレはすべきことはちゃんとしている！でも楽しいことを全然しなかったら死にたくなったんだ。</a:t>
            </a:r>
            <a:r>
              <a:rPr lang="ja-JP" altLang="en-US" sz="2200" dirty="0"/>
              <a:t>今は</a:t>
            </a:r>
            <a:r>
              <a:rPr lang="ja-JP" altLang="en-US" sz="2200" dirty="0" smtClean="0"/>
              <a:t>楽しいことも大切にしようと思ってる。</a:t>
            </a:r>
            <a:r>
              <a:rPr lang="en-US" altLang="ja-JP" sz="2200" dirty="0" smtClean="0"/>
              <a:t>』</a:t>
            </a:r>
            <a:r>
              <a:rPr lang="ja-JP" altLang="en-US" sz="2200" dirty="0" smtClean="0"/>
              <a:t>って。私、涙が出そうになりました。自分の気持ち、ちゃんと言えてすごいって。私はＡから大切なことを教わりました。」</a:t>
            </a:r>
            <a:endParaRPr lang="en-US" altLang="ja-JP" sz="2200" dirty="0" smtClean="0"/>
          </a:p>
          <a:p>
            <a:pPr>
              <a:spcAft>
                <a:spcPts val="1200"/>
              </a:spcAft>
            </a:pPr>
            <a:r>
              <a:rPr lang="ja-JP" altLang="en-US" sz="2200" dirty="0"/>
              <a:t>　</a:t>
            </a:r>
            <a:r>
              <a:rPr lang="ja-JP" altLang="en-US" sz="2200" dirty="0" smtClean="0"/>
              <a:t>その後、Ａの母と父は、久しぶりにゆっくり話をしたと言う。父もまた仕事や家庭の中で孤独を抱えていたことが初めて判ったと、Ａの母はしみじみと語った。</a:t>
            </a:r>
            <a:endParaRPr lang="en-US" altLang="ja-JP" sz="2200" dirty="0" smtClean="0"/>
          </a:p>
        </p:txBody>
      </p:sp>
    </p:spTree>
    <p:extLst>
      <p:ext uri="{BB962C8B-B14F-4D97-AF65-F5344CB8AC3E}">
        <p14:creationId xmlns:p14="http://schemas.microsoft.com/office/powerpoint/2010/main" val="235720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存在レベルの自己肯定に必要なもの</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dirty="0"/>
          </a:p>
        </p:txBody>
      </p:sp>
      <p:sp>
        <p:nvSpPr>
          <p:cNvPr id="5" name="テキスト ボックス 4"/>
          <p:cNvSpPr txBox="1"/>
          <p:nvPr/>
        </p:nvSpPr>
        <p:spPr>
          <a:xfrm>
            <a:off x="1304365" y="1491821"/>
            <a:ext cx="9439835" cy="1569660"/>
          </a:xfrm>
          <a:prstGeom prst="rect">
            <a:avLst/>
          </a:prstGeom>
          <a:noFill/>
        </p:spPr>
        <p:txBody>
          <a:bodyPr wrap="square" rtlCol="0">
            <a:spAutoFit/>
          </a:bodyPr>
          <a:lstStyle/>
          <a:p>
            <a:r>
              <a:rPr kumimoji="1" lang="ja-JP" altLang="en-US" sz="3200" dirty="0" smtClean="0"/>
              <a:t>存在レベルの自己肯定は、手段</a:t>
            </a:r>
            <a:r>
              <a:rPr kumimoji="1" lang="en-US" altLang="ja-JP" sz="3200" dirty="0" smtClean="0"/>
              <a:t>―</a:t>
            </a:r>
            <a:r>
              <a:rPr kumimoji="1" lang="ja-JP" altLang="en-US" sz="3200" dirty="0" smtClean="0"/>
              <a:t>目的の連鎖から解き放たれ、存在していることそのものの喜びが感じられる瞬間への価値づけによって育まれる。</a:t>
            </a:r>
            <a:endParaRPr kumimoji="1" lang="ja-JP" altLang="en-US" sz="32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64" y="3235086"/>
            <a:ext cx="3600000" cy="2400000"/>
          </a:xfrm>
          <a:prstGeom prst="ellipse">
            <a:avLst/>
          </a:prstGeom>
          <a:ln>
            <a:noFill/>
          </a:ln>
          <a:effectLst>
            <a:softEdge rad="112500"/>
          </a:effec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0811" y="3237178"/>
            <a:ext cx="3600000" cy="2395816"/>
          </a:xfrm>
          <a:prstGeom prst="ellipse">
            <a:avLst/>
          </a:prstGeom>
          <a:ln>
            <a:noFill/>
          </a:ln>
          <a:effectLst>
            <a:softEdge rad="112500"/>
          </a:effectLst>
        </p:spPr>
      </p:pic>
      <p:sp>
        <p:nvSpPr>
          <p:cNvPr id="9" name="テキスト ボックス 8"/>
          <p:cNvSpPr txBox="1"/>
          <p:nvPr/>
        </p:nvSpPr>
        <p:spPr>
          <a:xfrm>
            <a:off x="1097280" y="5623649"/>
            <a:ext cx="2493085" cy="707886"/>
          </a:xfrm>
          <a:prstGeom prst="rect">
            <a:avLst/>
          </a:prstGeom>
          <a:noFill/>
        </p:spPr>
        <p:txBody>
          <a:bodyPr wrap="square" rtlCol="0">
            <a:spAutoFit/>
          </a:bodyPr>
          <a:lstStyle/>
          <a:p>
            <a:pPr algn="ctr"/>
            <a:r>
              <a:rPr kumimoji="1" lang="ja-JP" altLang="en-US" sz="4000" b="1" dirty="0" smtClean="0"/>
              <a:t>安心</a:t>
            </a:r>
            <a:endParaRPr kumimoji="1" lang="ja-JP" altLang="en-US" sz="4000" b="1" dirty="0"/>
          </a:p>
        </p:txBody>
      </p:sp>
      <p:sp>
        <p:nvSpPr>
          <p:cNvPr id="10" name="テキスト ボックス 9"/>
          <p:cNvSpPr txBox="1"/>
          <p:nvPr/>
        </p:nvSpPr>
        <p:spPr>
          <a:xfrm>
            <a:off x="4777739" y="5623649"/>
            <a:ext cx="2493085" cy="707886"/>
          </a:xfrm>
          <a:prstGeom prst="rect">
            <a:avLst/>
          </a:prstGeom>
          <a:noFill/>
        </p:spPr>
        <p:txBody>
          <a:bodyPr wrap="square" rtlCol="0">
            <a:spAutoFit/>
          </a:bodyPr>
          <a:lstStyle/>
          <a:p>
            <a:pPr algn="ctr"/>
            <a:r>
              <a:rPr kumimoji="1" lang="ja-JP" altLang="en-US" sz="4000" b="1" dirty="0"/>
              <a:t>遊び</a:t>
            </a:r>
          </a:p>
        </p:txBody>
      </p:sp>
      <p:sp>
        <p:nvSpPr>
          <p:cNvPr id="11" name="テキスト ボックス 10"/>
          <p:cNvSpPr txBox="1"/>
          <p:nvPr/>
        </p:nvSpPr>
        <p:spPr>
          <a:xfrm>
            <a:off x="8653915" y="5623649"/>
            <a:ext cx="2493085" cy="707886"/>
          </a:xfrm>
          <a:prstGeom prst="rect">
            <a:avLst/>
          </a:prstGeom>
          <a:noFill/>
        </p:spPr>
        <p:txBody>
          <a:bodyPr wrap="square" rtlCol="0">
            <a:spAutoFit/>
          </a:bodyPr>
          <a:lstStyle/>
          <a:p>
            <a:pPr algn="ctr"/>
            <a:r>
              <a:rPr kumimoji="1" lang="ja-JP" altLang="en-US" sz="4000" b="1" dirty="0" smtClean="0"/>
              <a:t>自由</a:t>
            </a:r>
            <a:endParaRPr kumimoji="1" lang="ja-JP" altLang="en-US" sz="4000" b="1" dirty="0"/>
          </a:p>
        </p:txBody>
      </p:sp>
      <p:pic>
        <p:nvPicPr>
          <p:cNvPr id="12" name="図 11"/>
          <p:cNvPicPr>
            <a:picLocks noChangeAspect="1"/>
          </p:cNvPicPr>
          <p:nvPr/>
        </p:nvPicPr>
        <p:blipFill rotWithShape="1">
          <a:blip r:embed="rId4" cstate="print">
            <a:extLst>
              <a:ext uri="{28A0092B-C50C-407E-A947-70E740481C1C}">
                <a14:useLocalDpi xmlns:a14="http://schemas.microsoft.com/office/drawing/2010/main" val="0"/>
              </a:ext>
            </a:extLst>
          </a:blip>
          <a:srcRect t="6750" b="4876"/>
          <a:stretch/>
        </p:blipFill>
        <p:spPr>
          <a:xfrm>
            <a:off x="8100458" y="3243010"/>
            <a:ext cx="3600000" cy="2384152"/>
          </a:xfrm>
          <a:prstGeom prst="ellipse">
            <a:avLst/>
          </a:prstGeom>
          <a:ln>
            <a:noFill/>
          </a:ln>
          <a:effectLst>
            <a:softEdge rad="112500"/>
          </a:effectLst>
        </p:spPr>
      </p:pic>
    </p:spTree>
    <p:extLst>
      <p:ext uri="{BB962C8B-B14F-4D97-AF65-F5344CB8AC3E}">
        <p14:creationId xmlns:p14="http://schemas.microsoft.com/office/powerpoint/2010/main" val="316457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子</a:t>
            </a:r>
            <a:r>
              <a:rPr kumimoji="1" lang="ja-JP" altLang="en-US" dirty="0" smtClean="0"/>
              <a:t>どものＳＯＳサイン</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dirty="0"/>
          </a:p>
        </p:txBody>
      </p:sp>
      <p:sp>
        <p:nvSpPr>
          <p:cNvPr id="4" name="Oval 6"/>
          <p:cNvSpPr>
            <a:spLocks noChangeAspect="1" noChangeArrowheads="1"/>
          </p:cNvSpPr>
          <p:nvPr/>
        </p:nvSpPr>
        <p:spPr bwMode="auto">
          <a:xfrm>
            <a:off x="3784692" y="4125913"/>
            <a:ext cx="1943100" cy="1946275"/>
          </a:xfrm>
          <a:prstGeom prst="ellipse">
            <a:avLst/>
          </a:prstGeom>
          <a:solidFill>
            <a:srgbClr val="FFFF99"/>
          </a:solidFill>
          <a:ln>
            <a:noFill/>
          </a:ln>
          <a:effectLst>
            <a:outerShdw dist="762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a:solidFill>
                  <a:srgbClr val="000000"/>
                </a:solidFill>
                <a:latin typeface="+mn-ea"/>
              </a:rPr>
              <a:t>体調</a:t>
            </a:r>
            <a:endParaRPr lang="ja-JP" altLang="en-US" sz="3200" dirty="0">
              <a:effectLst>
                <a:outerShdw blurRad="38100" dist="38100" dir="2700000" algn="tl">
                  <a:srgbClr val="FFFFFF"/>
                </a:outerShdw>
              </a:effectLst>
              <a:latin typeface="+mn-ea"/>
            </a:endParaRPr>
          </a:p>
        </p:txBody>
      </p:sp>
      <p:sp>
        <p:nvSpPr>
          <p:cNvPr id="5" name="Oval 7"/>
          <p:cNvSpPr>
            <a:spLocks noChangeAspect="1" noChangeArrowheads="1"/>
          </p:cNvSpPr>
          <p:nvPr/>
        </p:nvSpPr>
        <p:spPr bwMode="auto">
          <a:xfrm>
            <a:off x="6464392" y="4125913"/>
            <a:ext cx="1946275" cy="1946275"/>
          </a:xfrm>
          <a:prstGeom prst="ellipse">
            <a:avLst/>
          </a:prstGeom>
          <a:solidFill>
            <a:srgbClr val="FFCCFF"/>
          </a:solidFill>
          <a:ln>
            <a:noFill/>
          </a:ln>
          <a:effectLst>
            <a:outerShdw dist="63500" dir="5400000" algn="ctr" rotWithShape="0">
              <a:srgbClr val="808080">
                <a:alpha val="50000"/>
              </a:srgbClr>
            </a:outerShdw>
          </a:effectLst>
        </p:spPr>
        <p:txBody>
          <a:bodyPr lIns="0" tIns="36000" rIns="0" bIns="35662" anchor="ctr"/>
          <a:lstStyle/>
          <a:p>
            <a:pPr algn="ctr">
              <a:spcBef>
                <a:spcPts val="1200"/>
              </a:spcBef>
              <a:defRPr/>
            </a:pPr>
            <a:r>
              <a:rPr lang="ja-JP" altLang="en-US" sz="3200" dirty="0" smtClean="0">
                <a:solidFill>
                  <a:srgbClr val="000000"/>
                </a:solidFill>
                <a:latin typeface="+mn-ea"/>
              </a:rPr>
              <a:t>行動</a:t>
            </a:r>
            <a:endParaRPr lang="ja-JP" altLang="en-US" sz="3200" dirty="0">
              <a:effectLst>
                <a:outerShdw blurRad="38100" dist="38100" dir="2700000" algn="tl">
                  <a:srgbClr val="FFFFFF"/>
                </a:outerShdw>
              </a:effectLst>
              <a:latin typeface="+mn-ea"/>
            </a:endParaRPr>
          </a:p>
        </p:txBody>
      </p:sp>
      <p:sp>
        <p:nvSpPr>
          <p:cNvPr id="6" name="Oval 8"/>
          <p:cNvSpPr>
            <a:spLocks noChangeAspect="1" noChangeArrowheads="1"/>
          </p:cNvSpPr>
          <p:nvPr/>
        </p:nvSpPr>
        <p:spPr bwMode="auto">
          <a:xfrm>
            <a:off x="3783105" y="1585120"/>
            <a:ext cx="1946275" cy="1943100"/>
          </a:xfrm>
          <a:prstGeom prst="ellipse">
            <a:avLst/>
          </a:prstGeom>
          <a:solidFill>
            <a:srgbClr val="CCFFFF"/>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a:solidFill>
                  <a:srgbClr val="000000"/>
                </a:solidFill>
                <a:latin typeface="+mn-ea"/>
              </a:rPr>
              <a:t>睡眠</a:t>
            </a:r>
            <a:endParaRPr lang="ja-JP" altLang="en-US" sz="3200" dirty="0">
              <a:effectLst>
                <a:outerShdw blurRad="38100" dist="38100" dir="2700000" algn="tl">
                  <a:srgbClr val="FFFFFF"/>
                </a:outerShdw>
              </a:effectLst>
              <a:latin typeface="+mn-ea"/>
            </a:endParaRPr>
          </a:p>
        </p:txBody>
      </p:sp>
      <p:sp>
        <p:nvSpPr>
          <p:cNvPr id="7" name="AutoShape 12"/>
          <p:cNvSpPr>
            <a:spLocks noChangeArrowheads="1"/>
          </p:cNvSpPr>
          <p:nvPr/>
        </p:nvSpPr>
        <p:spPr bwMode="auto">
          <a:xfrm>
            <a:off x="228599" y="1506351"/>
            <a:ext cx="3312000" cy="1907409"/>
          </a:xfrm>
          <a:prstGeom prst="wedgeRoundRectCallout">
            <a:avLst>
              <a:gd name="adj1" fmla="val 62985"/>
              <a:gd name="adj2" fmla="val -2954"/>
              <a:gd name="adj3" fmla="val 16667"/>
            </a:avLst>
          </a:prstGeom>
          <a:solidFill>
            <a:srgbClr val="CCFFFF"/>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布団に入っても、なかなか寝つけないようだ。</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遅くまで夜更かししている。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朝、起きるのがつらそう、なかなか起きられない。</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睡眠のリズムがくずれている。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眠れないと言う。</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寝すぎる。</a:t>
            </a:r>
            <a:endParaRPr lang="ja-JP" altLang="en-US" sz="1400" dirty="0">
              <a:effectLst>
                <a:outerShdw blurRad="38100" dist="38100" dir="2700000" algn="tl">
                  <a:srgbClr val="FFFFFF"/>
                </a:outerShdw>
              </a:effectLst>
              <a:latin typeface="+mn-ea"/>
              <a:ea typeface="+mn-ea"/>
            </a:endParaRPr>
          </a:p>
        </p:txBody>
      </p:sp>
      <p:sp>
        <p:nvSpPr>
          <p:cNvPr id="8" name="AutoShape 13"/>
          <p:cNvSpPr>
            <a:spLocks noChangeArrowheads="1"/>
          </p:cNvSpPr>
          <p:nvPr/>
        </p:nvSpPr>
        <p:spPr bwMode="auto">
          <a:xfrm>
            <a:off x="228599" y="3779520"/>
            <a:ext cx="3312000" cy="1641000"/>
          </a:xfrm>
          <a:prstGeom prst="wedgeRoundRectCallout">
            <a:avLst>
              <a:gd name="adj1" fmla="val 65218"/>
              <a:gd name="adj2" fmla="val -3876"/>
              <a:gd name="adj3" fmla="val 16667"/>
            </a:avLst>
          </a:prstGeom>
          <a:solidFill>
            <a:srgbClr val="FFFF99"/>
          </a:solidFill>
          <a:ln w="9525">
            <a:solidFill>
              <a:srgbClr val="000000"/>
            </a:solidFill>
            <a:miter lim="800000"/>
            <a:headEnd/>
            <a:tailEnd/>
          </a:ln>
        </p:spPr>
        <p:txBody>
          <a:bodyPr lIns="71323" tIns="72000" rIns="71323" bIns="72000" anchor="ctr" anchorCtr="1"/>
          <a:lstStyle/>
          <a:p>
            <a:pPr marL="379413" indent="-285750" algn="just">
              <a:buFont typeface="Wingdings" panose="05000000000000000000" pitchFamily="2" charset="2"/>
              <a:buChar char="p"/>
              <a:tabLst>
                <a:tab pos="3590925" algn="l"/>
              </a:tabLst>
            </a:pPr>
            <a:r>
              <a:rPr lang="ja-JP" altLang="en-US" sz="1400" dirty="0">
                <a:latin typeface="+mn-ea"/>
              </a:rPr>
              <a:t>体がだるそう。</a:t>
            </a:r>
          </a:p>
          <a:p>
            <a:pPr marL="379413" indent="-285750" algn="just">
              <a:buFont typeface="Wingdings" panose="05000000000000000000" pitchFamily="2" charset="2"/>
              <a:buChar char="p"/>
              <a:tabLst>
                <a:tab pos="3590925" algn="l"/>
              </a:tabLst>
            </a:pPr>
            <a:r>
              <a:rPr lang="ja-JP" altLang="en-US" sz="1400" dirty="0">
                <a:latin typeface="+mn-ea"/>
              </a:rPr>
              <a:t>疲れている。</a:t>
            </a:r>
          </a:p>
          <a:p>
            <a:pPr marL="379413" indent="-285750" algn="just">
              <a:buFont typeface="Wingdings" panose="05000000000000000000" pitchFamily="2" charset="2"/>
              <a:buChar char="p"/>
              <a:tabLst>
                <a:tab pos="3590925" algn="l"/>
              </a:tabLst>
            </a:pPr>
            <a:r>
              <a:rPr lang="ja-JP" altLang="en-US" sz="1400" dirty="0">
                <a:latin typeface="+mn-ea"/>
              </a:rPr>
              <a:t>元気がない。</a:t>
            </a:r>
          </a:p>
          <a:p>
            <a:pPr marL="379413" indent="-285750" algn="just">
              <a:buFont typeface="Wingdings" panose="05000000000000000000" pitchFamily="2" charset="2"/>
              <a:buChar char="p"/>
              <a:tabLst>
                <a:tab pos="3590925" algn="l"/>
              </a:tabLst>
            </a:pPr>
            <a:r>
              <a:rPr lang="ja-JP" altLang="en-US" sz="1400" dirty="0">
                <a:latin typeface="+mn-ea"/>
              </a:rPr>
              <a:t>顔色が悪い。</a:t>
            </a:r>
          </a:p>
          <a:p>
            <a:pPr marL="379413" indent="-285750" algn="just">
              <a:buFont typeface="Wingdings" panose="05000000000000000000" pitchFamily="2" charset="2"/>
              <a:buChar char="p"/>
              <a:tabLst>
                <a:tab pos="3590925" algn="l"/>
              </a:tabLst>
            </a:pPr>
            <a:r>
              <a:rPr lang="ja-JP" altLang="en-US" sz="1400" dirty="0">
                <a:latin typeface="+mn-ea"/>
              </a:rPr>
              <a:t>腹痛や頭痛、めまい、吐き気などを訴える。</a:t>
            </a:r>
          </a:p>
        </p:txBody>
      </p:sp>
      <p:sp>
        <p:nvSpPr>
          <p:cNvPr id="9" name="AutoShape 14"/>
          <p:cNvSpPr>
            <a:spLocks noChangeArrowheads="1"/>
          </p:cNvSpPr>
          <p:nvPr/>
        </p:nvSpPr>
        <p:spPr bwMode="auto">
          <a:xfrm>
            <a:off x="8651401" y="3276600"/>
            <a:ext cx="3420000" cy="2795588"/>
          </a:xfrm>
          <a:prstGeom prst="wedgeRoundRectCallout">
            <a:avLst>
              <a:gd name="adj1" fmla="val -65228"/>
              <a:gd name="adj2" fmla="val -3269"/>
              <a:gd name="adj3" fmla="val 16667"/>
            </a:avLst>
          </a:prstGeom>
          <a:solidFill>
            <a:srgbClr val="FFCCFF"/>
          </a:solidFill>
          <a:ln w="9525">
            <a:solidFill>
              <a:srgbClr val="000000"/>
            </a:solidFill>
            <a:miter lim="800000"/>
            <a:headEnd/>
            <a:tailEnd/>
          </a:ln>
        </p:spPr>
        <p:txBody>
          <a:bodyPr lIns="71323" tIns="143640" rIns="71323"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171450" indent="-171450" algn="just">
              <a:buFont typeface="Wingdings" panose="05000000000000000000" pitchFamily="2" charset="2"/>
              <a:buChar char="p"/>
              <a:defRPr/>
            </a:pPr>
            <a:r>
              <a:rPr lang="ja-JP" altLang="en-US" sz="1200" dirty="0">
                <a:solidFill>
                  <a:srgbClr val="000000"/>
                </a:solidFill>
                <a:latin typeface="+mn-ea"/>
                <a:ea typeface="+mn-ea"/>
              </a:rPr>
              <a:t>学校に行きたがらない。</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家から出ないでひきこもりがちになった。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友達と遊ばなくなった。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身だしなみにかまわなくなった。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無口になった。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挨拶をしなくなった。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何度も同じ動作や行動をくりかえす。</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気持ちが抑えられなくなり暴力をふるう。</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何もしないで長い間ぼんやりしている。</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表情が変わらず、感情面での反応が少なくなった。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話が支離滅裂になった、通じなくなった。</a:t>
            </a:r>
          </a:p>
          <a:p>
            <a:pPr marL="171450" indent="-171450" algn="just">
              <a:buFont typeface="Wingdings" panose="05000000000000000000" pitchFamily="2" charset="2"/>
              <a:buChar char="p"/>
              <a:defRPr/>
            </a:pPr>
            <a:r>
              <a:rPr lang="ja-JP" altLang="en-US" sz="1200" dirty="0">
                <a:solidFill>
                  <a:srgbClr val="000000"/>
                </a:solidFill>
                <a:latin typeface="+mn-ea"/>
                <a:ea typeface="+mn-ea"/>
              </a:rPr>
              <a:t>独り言を言うようになった。</a:t>
            </a:r>
            <a:endParaRPr lang="ja-JP" altLang="en-US" sz="1200" dirty="0">
              <a:effectLst>
                <a:outerShdw blurRad="38100" dist="38100" dir="2700000" algn="tl">
                  <a:srgbClr val="FFFFFF"/>
                </a:outerShdw>
              </a:effectLst>
              <a:latin typeface="+mn-ea"/>
              <a:ea typeface="+mn-ea"/>
            </a:endParaRPr>
          </a:p>
        </p:txBody>
      </p:sp>
      <p:sp>
        <p:nvSpPr>
          <p:cNvPr id="11" name="Oval 8"/>
          <p:cNvSpPr>
            <a:spLocks noChangeAspect="1" noChangeArrowheads="1"/>
          </p:cNvSpPr>
          <p:nvPr/>
        </p:nvSpPr>
        <p:spPr bwMode="auto">
          <a:xfrm>
            <a:off x="6464392" y="1585120"/>
            <a:ext cx="1946275" cy="1943100"/>
          </a:xfrm>
          <a:prstGeom prst="ellipse">
            <a:avLst/>
          </a:prstGeom>
          <a:solidFill>
            <a:srgbClr val="CCFF99"/>
          </a:solidFill>
          <a:ln>
            <a:noFill/>
          </a:ln>
          <a:effectLst>
            <a:outerShdw dist="76200" dir="5400000" algn="ctr" rotWithShape="0">
              <a:srgbClr val="808080">
                <a:alpha val="50000"/>
              </a:srgbClr>
            </a:outerShdw>
          </a:effectLst>
        </p:spPr>
        <p:txBody>
          <a:bodyPr lIns="0" tIns="36000" rIns="0" bIns="35662" anchor="ctr"/>
          <a:lstStyle/>
          <a:p>
            <a:pPr algn="ctr">
              <a:defRPr/>
            </a:pPr>
            <a:r>
              <a:rPr lang="ja-JP" altLang="en-US" sz="3200" dirty="0" smtClean="0">
                <a:solidFill>
                  <a:srgbClr val="000000"/>
                </a:solidFill>
                <a:latin typeface="+mn-ea"/>
              </a:rPr>
              <a:t>食欲</a:t>
            </a:r>
            <a:endParaRPr lang="ja-JP" altLang="en-US" sz="3200" dirty="0">
              <a:effectLst>
                <a:outerShdw blurRad="38100" dist="38100" dir="2700000" algn="tl">
                  <a:srgbClr val="FFFFFF"/>
                </a:outerShdw>
              </a:effectLst>
              <a:latin typeface="+mn-ea"/>
            </a:endParaRPr>
          </a:p>
        </p:txBody>
      </p:sp>
      <p:sp>
        <p:nvSpPr>
          <p:cNvPr id="12" name="AutoShape 12"/>
          <p:cNvSpPr>
            <a:spLocks noChangeArrowheads="1"/>
          </p:cNvSpPr>
          <p:nvPr/>
        </p:nvSpPr>
        <p:spPr bwMode="auto">
          <a:xfrm>
            <a:off x="8668870" y="1506351"/>
            <a:ext cx="3384000" cy="1495928"/>
          </a:xfrm>
          <a:prstGeom prst="wedgeRoundRectCallout">
            <a:avLst>
              <a:gd name="adj1" fmla="val -64332"/>
              <a:gd name="adj2" fmla="val -7469"/>
              <a:gd name="adj3" fmla="val 16667"/>
            </a:avLst>
          </a:prstGeom>
          <a:solidFill>
            <a:srgbClr val="CCFF99"/>
          </a:solidFill>
          <a:ln w="9525">
            <a:solidFill>
              <a:srgbClr val="000000"/>
            </a:solidFill>
            <a:miter lim="800000"/>
            <a:headEnd/>
            <a:tailEnd/>
          </a:ln>
        </p:spPr>
        <p:txBody>
          <a:bodyPr lIns="180000" tIns="108000" rIns="180000" bIns="35662" anchor="ctr" anchorCtr="1"/>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285750" indent="-285750" algn="just">
              <a:buFont typeface="Wingdings" panose="05000000000000000000" pitchFamily="2" charset="2"/>
              <a:buChar char="p"/>
              <a:defRPr/>
            </a:pPr>
            <a:r>
              <a:rPr lang="ja-JP" altLang="en-US" sz="1400" dirty="0">
                <a:solidFill>
                  <a:srgbClr val="000000"/>
                </a:solidFill>
                <a:latin typeface="+mn-ea"/>
                <a:ea typeface="+mn-ea"/>
              </a:rPr>
              <a:t>食欲がない、食べる量が減った。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逆に食べすぎる。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とくにパンやご飯、お菓子などの炭水化物を欲しがる。</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急にやせた、あるいは太った。</a:t>
            </a:r>
          </a:p>
          <a:p>
            <a:pPr marL="285750" indent="-285750" algn="just">
              <a:buFont typeface="Wingdings" panose="05000000000000000000" pitchFamily="2" charset="2"/>
              <a:buChar char="p"/>
              <a:defRPr/>
            </a:pPr>
            <a:r>
              <a:rPr lang="ja-JP" altLang="en-US" sz="1400" dirty="0">
                <a:solidFill>
                  <a:srgbClr val="000000"/>
                </a:solidFill>
                <a:latin typeface="+mn-ea"/>
                <a:ea typeface="+mn-ea"/>
              </a:rPr>
              <a:t>体重をとても気にしている。</a:t>
            </a:r>
            <a:endParaRPr lang="ja-JP" altLang="en-US" sz="1400" dirty="0">
              <a:effectLst>
                <a:outerShdw blurRad="38100" dist="38100" dir="2700000" algn="tl">
                  <a:srgbClr val="FFFFFF"/>
                </a:outerShdw>
              </a:effectLst>
              <a:latin typeface="+mn-ea"/>
              <a:ea typeface="+mn-ea"/>
            </a:endParaRPr>
          </a:p>
        </p:txBody>
      </p:sp>
      <p:pic>
        <p:nvPicPr>
          <p:cNvPr id="10" name="Picture 38" descr="MC900433883[1]"/>
          <p:cNvPicPr>
            <a:picLocks noChangeAspect="1" noChangeArrowheads="1"/>
          </p:cNvPicPr>
          <p:nvPr/>
        </p:nvPicPr>
        <p:blipFill>
          <a:blip r:embed="rId2">
            <a:lum bright="-12000" contrast="30000"/>
          </a:blip>
          <a:srcRect/>
          <a:stretch>
            <a:fillRect/>
          </a:stretch>
        </p:blipFill>
        <p:spPr bwMode="auto">
          <a:xfrm>
            <a:off x="4634871" y="1993599"/>
            <a:ext cx="2922258" cy="2922257"/>
          </a:xfrm>
          <a:prstGeom prst="rect">
            <a:avLst/>
          </a:prstGeom>
          <a:noFill/>
          <a:ln w="9525">
            <a:noFill/>
            <a:miter lim="800000"/>
            <a:headEnd/>
            <a:tailEnd/>
          </a:ln>
        </p:spPr>
      </p:pic>
    </p:spTree>
    <p:extLst>
      <p:ext uri="{BB962C8B-B14F-4D97-AF65-F5344CB8AC3E}">
        <p14:creationId xmlns:p14="http://schemas.microsoft.com/office/powerpoint/2010/main" val="2332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服薬という</a:t>
            </a:r>
            <a:r>
              <a:rPr lang="ja-JP" altLang="en-US" dirty="0"/>
              <a:t>ＳＯＳ</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371163102"/>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0" dirty="0" smtClean="0">
                          <a:solidFill>
                            <a:schemeClr val="tx1"/>
                          </a:solidFill>
                        </a:rPr>
                        <a:t>73.3%</a:t>
                      </a:r>
                      <a:endParaRPr kumimoji="1" lang="ja-JP" altLang="en-US" sz="2200" b="0" dirty="0">
                        <a:solidFill>
                          <a:schemeClr val="tx1"/>
                        </a:solidFill>
                      </a:endParaRPr>
                    </a:p>
                  </a:txBody>
                  <a:tcPr anchor="ctr"/>
                </a:tc>
                <a:tc>
                  <a:txBody>
                    <a:bodyPr/>
                    <a:lstStyle/>
                    <a:p>
                      <a:pPr algn="ctr"/>
                      <a:r>
                        <a:rPr kumimoji="1" lang="en-US" altLang="ja-JP" sz="2200" b="0" dirty="0" smtClean="0">
                          <a:solidFill>
                            <a:schemeClr val="tx1"/>
                          </a:solidFill>
                        </a:rPr>
                        <a:t>72.6%</a:t>
                      </a:r>
                      <a:endParaRPr kumimoji="1" lang="ja-JP" altLang="en-US" sz="2200" b="0" dirty="0">
                        <a:solidFill>
                          <a:schemeClr val="tx1"/>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0" dirty="0" smtClean="0">
                          <a:solidFill>
                            <a:schemeClr val="tx1"/>
                          </a:solidFill>
                        </a:rPr>
                        <a:t>66.7%</a:t>
                      </a:r>
                      <a:endParaRPr kumimoji="1" lang="ja-JP" altLang="en-US" sz="2200" b="0" dirty="0">
                        <a:solidFill>
                          <a:schemeClr val="tx1"/>
                        </a:solidFill>
                      </a:endParaRPr>
                    </a:p>
                  </a:txBody>
                  <a:tcPr anchor="ctr"/>
                </a:tc>
              </a:tr>
              <a:tr h="465290">
                <a:tc>
                  <a:txBody>
                    <a:bodyPr/>
                    <a:lstStyle/>
                    <a:p>
                      <a:r>
                        <a:rPr kumimoji="1" lang="ja-JP" altLang="en-US" sz="2200" b="1" dirty="0" smtClean="0">
                          <a:solidFill>
                            <a:srgbClr val="FF0000"/>
                          </a:solidFill>
                        </a:rPr>
                        <a:t>自分がどれくらい絶望しているか示したかった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37.6%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43.9%</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自分が本当に愛されているのかどうかを知りたかった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27.8%</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周囲の注意を引きたかった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21.7%</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28.8%</a:t>
                      </a:r>
                      <a:endParaRPr kumimoji="1" lang="ja-JP" altLang="en-US" sz="2200" b="1" dirty="0">
                        <a:solidFill>
                          <a:srgbClr val="FF0000"/>
                        </a:solidFill>
                      </a:endParaRPr>
                    </a:p>
                  </a:txBody>
                  <a:tcPr anchor="ctr"/>
                </a:tc>
              </a:tr>
              <a:tr h="465290">
                <a:tc>
                  <a:txBody>
                    <a:bodyPr/>
                    <a:lstStyle/>
                    <a:p>
                      <a:r>
                        <a:rPr kumimoji="1" lang="ja-JP" altLang="en-US" sz="2200" b="1" dirty="0" smtClean="0">
                          <a:solidFill>
                            <a:srgbClr val="FF0000"/>
                          </a:solidFill>
                        </a:rPr>
                        <a:t>驚かせたかった</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18.6%</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24.6%</a:t>
                      </a:r>
                      <a:endParaRPr kumimoji="1" lang="ja-JP" altLang="en-US" sz="2200" b="1" dirty="0">
                        <a:solidFill>
                          <a:srgbClr val="FF0000"/>
                        </a:solidFill>
                      </a:endParaRPr>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758885"/>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pic>
        <p:nvPicPr>
          <p:cNvPr id="4" name="図 3"/>
          <p:cNvPicPr>
            <a:picLocks noChangeAspect="1"/>
          </p:cNvPicPr>
          <p:nvPr/>
        </p:nvPicPr>
        <p:blipFill rotWithShape="1">
          <a:blip r:embed="rId2"/>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674"/>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sp>
        <p:nvSpPr>
          <p:cNvPr id="5" name="テキスト ボックス 4"/>
          <p:cNvSpPr txBox="1"/>
          <p:nvPr/>
        </p:nvSpPr>
        <p:spPr>
          <a:xfrm>
            <a:off x="1057555" y="6506627"/>
            <a:ext cx="9533964" cy="307777"/>
          </a:xfrm>
          <a:prstGeom prst="rect">
            <a:avLst/>
          </a:prstGeom>
          <a:noFill/>
        </p:spPr>
        <p:txBody>
          <a:bodyPr wrap="square" rtlCol="0">
            <a:spAutoFit/>
          </a:bodyPr>
          <a:lstStyle/>
          <a:p>
            <a:pPr algn="ctr"/>
            <a:r>
              <a:rPr lang="zh-TW" altLang="en-US" sz="1400" dirty="0"/>
              <a:t>厚生</a:t>
            </a:r>
            <a:r>
              <a:rPr lang="zh-TW" altLang="en-US" sz="1400" dirty="0" smtClean="0"/>
              <a:t>労働省</a:t>
            </a:r>
            <a:r>
              <a:rPr lang="ja-JP" altLang="en-US" sz="1400" dirty="0" smtClean="0"/>
              <a:t>「</a:t>
            </a:r>
            <a:r>
              <a:rPr lang="zh-TW" altLang="en-US" sz="1400" dirty="0"/>
              <a:t>令和６年版自殺対策白書</a:t>
            </a:r>
            <a:r>
              <a:rPr lang="ja-JP" altLang="en-US" sz="1400" dirty="0" smtClean="0"/>
              <a:t>」</a:t>
            </a:r>
            <a:endParaRPr kumimoji="1" lang="ja-JP" altLang="en-US" sz="1400" dirty="0"/>
          </a:p>
        </p:txBody>
      </p:sp>
      <p:sp>
        <p:nvSpPr>
          <p:cNvPr id="6" name="テキスト ボックス 5"/>
          <p:cNvSpPr txBox="1"/>
          <p:nvPr/>
        </p:nvSpPr>
        <p:spPr>
          <a:xfrm>
            <a:off x="6844553" y="211533"/>
            <a:ext cx="4625788" cy="461665"/>
          </a:xfrm>
          <a:prstGeom prst="rect">
            <a:avLst/>
          </a:prstGeom>
          <a:noFill/>
        </p:spPr>
        <p:txBody>
          <a:bodyPr wrap="square" rtlCol="0">
            <a:spAutoFit/>
          </a:bodyPr>
          <a:lstStyle/>
          <a:p>
            <a:pPr algn="ctr"/>
            <a:r>
              <a:rPr lang="ja-JP" altLang="en-US" sz="2400" dirty="0">
                <a:latin typeface="+mj-ea"/>
                <a:ea typeface="+mj-ea"/>
              </a:rPr>
              <a:t>小中高生の自殺の原因・</a:t>
            </a:r>
            <a:r>
              <a:rPr lang="ja-JP" altLang="en-US" sz="2400" dirty="0" smtClean="0">
                <a:latin typeface="+mj-ea"/>
                <a:ea typeface="+mj-ea"/>
              </a:rPr>
              <a:t>動機</a:t>
            </a:r>
            <a:endParaRPr kumimoji="1" lang="ja-JP" altLang="en-US" sz="2400" dirty="0">
              <a:latin typeface="+mj-ea"/>
              <a:ea typeface="+mj-ea"/>
            </a:endParaRPr>
          </a:p>
        </p:txBody>
      </p:sp>
      <p:pic>
        <p:nvPicPr>
          <p:cNvPr id="7" name="図 6"/>
          <p:cNvPicPr>
            <a:picLocks noChangeAspect="1"/>
          </p:cNvPicPr>
          <p:nvPr/>
        </p:nvPicPr>
        <p:blipFill>
          <a:blip r:embed="rId2"/>
          <a:stretch>
            <a:fillRect/>
          </a:stretch>
        </p:blipFill>
        <p:spPr>
          <a:xfrm>
            <a:off x="2514600" y="859538"/>
            <a:ext cx="6619875" cy="4824830"/>
          </a:xfrm>
          <a:prstGeom prst="rect">
            <a:avLst/>
          </a:prstGeom>
        </p:spPr>
      </p:pic>
      <p:pic>
        <p:nvPicPr>
          <p:cNvPr id="8" name="図 7"/>
          <p:cNvPicPr>
            <a:picLocks noChangeAspect="1"/>
          </p:cNvPicPr>
          <p:nvPr/>
        </p:nvPicPr>
        <p:blipFill>
          <a:blip r:embed="rId3"/>
          <a:stretch>
            <a:fillRect/>
          </a:stretch>
        </p:blipFill>
        <p:spPr>
          <a:xfrm>
            <a:off x="3033712" y="5701274"/>
            <a:ext cx="5581650" cy="800100"/>
          </a:xfrm>
          <a:prstGeom prst="rect">
            <a:avLst/>
          </a:prstGeom>
        </p:spPr>
      </p:pic>
    </p:spTree>
    <p:extLst>
      <p:ext uri="{BB962C8B-B14F-4D97-AF65-F5344CB8AC3E}">
        <p14:creationId xmlns:p14="http://schemas.microsoft.com/office/powerpoint/2010/main" val="308602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4" name="テキスト ボックス 3"/>
          <p:cNvSpPr txBox="1"/>
          <p:nvPr/>
        </p:nvSpPr>
        <p:spPr>
          <a:xfrm>
            <a:off x="1109382" y="145228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母は弟の学童への届け物があったので、その日はたまたま仕事</a:t>
            </a:r>
            <a:r>
              <a:rPr lang="ja-JP" altLang="en-US" sz="2400" dirty="0"/>
              <a:t>を</a:t>
            </a:r>
            <a:r>
              <a:rPr kumimoji="1" lang="ja-JP" altLang="en-US" sz="2400" dirty="0" smtClean="0"/>
              <a:t>早く切り上げ、弟を連れて</a:t>
            </a:r>
            <a:r>
              <a:rPr kumimoji="1" lang="en-US" altLang="ja-JP" sz="2400" dirty="0" smtClean="0"/>
              <a:t>5</a:t>
            </a:r>
            <a:r>
              <a:rPr kumimoji="1" lang="ja-JP" altLang="en-US" sz="2400" dirty="0" smtClean="0"/>
              <a:t>時半頃自宅へ帰った。母は玄関先に</a:t>
            </a:r>
            <a:r>
              <a:rPr lang="ja-JP" altLang="en-US" sz="2400" dirty="0" smtClean="0"/>
              <a:t>Ａの靴があることに気づいた。塾に行ってないのかな？と思い、Ａの部屋に向かった。ドアを開けると、クローゼットの服の中に埋もれてぐったりしているＡを発見した。ロープが首にかかっている。呼吸はある。心臓も動いて</a:t>
            </a:r>
            <a:r>
              <a:rPr lang="ja-JP" altLang="en-US" sz="2400" dirty="0"/>
              <a:t>いる</a:t>
            </a:r>
            <a:r>
              <a:rPr lang="ja-JP" altLang="en-US" sz="2400" dirty="0" smtClean="0"/>
              <a:t>。でも呼びかけて</a:t>
            </a:r>
            <a:r>
              <a:rPr lang="ja-JP" altLang="en-US" sz="2400" dirty="0"/>
              <a:t>も反応がない。大</a:t>
            </a:r>
            <a:r>
              <a:rPr lang="ja-JP" altLang="en-US" sz="2400" dirty="0" smtClean="0"/>
              <a:t>慌てで救急車を呼んだ。</a:t>
            </a:r>
            <a:endParaRPr lang="en-US" altLang="ja-JP" sz="2400" dirty="0" smtClean="0"/>
          </a:p>
          <a:p>
            <a:pPr>
              <a:lnSpc>
                <a:spcPts val="3400"/>
              </a:lnSpc>
              <a:spcAft>
                <a:spcPts val="1200"/>
              </a:spcAft>
            </a:pPr>
            <a:r>
              <a:rPr kumimoji="1" lang="ja-JP" altLang="en-US" sz="2400" dirty="0"/>
              <a:t>　</a:t>
            </a:r>
            <a:r>
              <a:rPr kumimoji="1" lang="ja-JP" altLang="en-US" sz="2400" dirty="0" smtClean="0"/>
              <a:t>母が真っ先に思い浮かんだのは、この状況を夫である父にどう伝えるか、だった。夫の携帯に電話するが繋がらない。仕方なく職場に電話した。取り次がれた夫は迷惑そうな声だった。その声を聞いて、母は「Ａが体調不良で救急搬送された」とだけ伝えた。</a:t>
            </a:r>
            <a:endParaRPr kumimoji="1" lang="ja-JP" altLang="en-US" sz="2000" dirty="0"/>
          </a:p>
        </p:txBody>
      </p:sp>
    </p:spTree>
    <p:extLst>
      <p:ext uri="{BB962C8B-B14F-4D97-AF65-F5344CB8AC3E}">
        <p14:creationId xmlns:p14="http://schemas.microsoft.com/office/powerpoint/2010/main" val="172443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1295400" y="1308634"/>
            <a:ext cx="9601200"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a:t>搬送先</a:t>
            </a:r>
            <a:r>
              <a:rPr lang="ja-JP" altLang="en-US" sz="2400" dirty="0" smtClean="0"/>
              <a:t>の病院に着いてすぐにＡは意識を取り戻した。初めはストレッチャーに横になっていたが、すぐに自力で起き上がり、自分の足で歩いた。診察や検査を待つ間、Ａも母も何を話してよいかわからず黙っていた。弟も状況を察してか、今日図書室で借りてきたばかりの本を黙って読んでいた。</a:t>
            </a:r>
            <a:endParaRPr lang="en-US" altLang="ja-JP" sz="2400" dirty="0" smtClean="0"/>
          </a:p>
          <a:p>
            <a:pPr>
              <a:lnSpc>
                <a:spcPts val="3400"/>
              </a:lnSpc>
              <a:spcAft>
                <a:spcPts val="1200"/>
              </a:spcAft>
            </a:pPr>
            <a:r>
              <a:rPr lang="ja-JP" altLang="en-US" sz="2400" dirty="0"/>
              <a:t>　</a:t>
            </a:r>
            <a:r>
              <a:rPr lang="ja-JP" altLang="en-US" sz="2400" dirty="0" smtClean="0"/>
              <a:t>夜</a:t>
            </a:r>
            <a:r>
              <a:rPr lang="en-US" altLang="ja-JP" sz="2400" dirty="0" smtClean="0"/>
              <a:t>7</a:t>
            </a:r>
            <a:r>
              <a:rPr lang="ja-JP" altLang="en-US" sz="2400" dirty="0" smtClean="0"/>
              <a:t>時過ぎに父が病院を訪れた。父は残業を無理に切り上げて帰ってきたようで不機嫌にしていた。母もＡも誰も父に事情を話さなかった。父も特に何も聞かず、ただ不機嫌そうに黙って待合室に座っていた。</a:t>
            </a:r>
            <a:r>
              <a:rPr kumimoji="1" lang="ja-JP" altLang="en-US" sz="2400" dirty="0" smtClean="0"/>
              <a:t>　</a:t>
            </a:r>
            <a:endParaRPr kumimoji="1" lang="ja-JP" altLang="en-US" sz="2000" dirty="0"/>
          </a:p>
        </p:txBody>
      </p:sp>
    </p:spTree>
    <p:extLst>
      <p:ext uri="{BB962C8B-B14F-4D97-AF65-F5344CB8AC3E}">
        <p14:creationId xmlns:p14="http://schemas.microsoft.com/office/powerpoint/2010/main" val="3389020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E9A8F0-65F4-49AF-A377-FBD4835FBC6B}"/>
</file>

<file path=customXml/itemProps2.xml><?xml version="1.0" encoding="utf-8"?>
<ds:datastoreItem xmlns:ds="http://schemas.openxmlformats.org/officeDocument/2006/customXml" ds:itemID="{4079A4E5-D1C6-494D-A7FE-7312F19A6211}"/>
</file>

<file path=customXml/itemProps3.xml><?xml version="1.0" encoding="utf-8"?>
<ds:datastoreItem xmlns:ds="http://schemas.openxmlformats.org/officeDocument/2006/customXml" ds:itemID="{A3AA77F8-9562-4E81-8A86-063D5B7ED010}"/>
</file>

<file path=docProps/app.xml><?xml version="1.0" encoding="utf-8"?>
<Properties xmlns="http://schemas.openxmlformats.org/officeDocument/2006/extended-properties" xmlns:vt="http://schemas.openxmlformats.org/officeDocument/2006/docPropsVTypes">
  <TotalTime>6313</TotalTime>
  <Words>1248</Words>
  <Application>Microsoft Office PowerPoint</Application>
  <PresentationFormat>ワイド画面</PresentationFormat>
  <Paragraphs>257</Paragraphs>
  <Slides>26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Meiryo UI</vt:lpstr>
      <vt:lpstr>ＭＳ Ｐゴシック</vt:lpstr>
      <vt:lpstr>Noto Sans JP</vt:lpstr>
      <vt:lpstr>Noto Sans JP Black</vt:lpstr>
      <vt:lpstr>Arial</vt:lpstr>
      <vt:lpstr>Calibri</vt:lpstr>
      <vt:lpstr>Wingdings</vt:lpstr>
      <vt:lpstr>Office テーマ</vt:lpstr>
      <vt:lpstr>子どものSOSに向き合う ～存在の自己肯定 と だけどの愛～</vt:lpstr>
      <vt:lpstr>はじめに</vt:lpstr>
      <vt:lpstr>子どものＳＯＳサイン</vt:lpstr>
      <vt:lpstr>自傷と過量服薬というＳＯＳ</vt:lpstr>
      <vt:lpstr>事例　Ａの場合　episode 1</vt:lpstr>
      <vt:lpstr>子どもの自殺の実態①　小中高生の自殺者数の推移</vt:lpstr>
      <vt:lpstr>子どもの自殺の実態②　</vt:lpstr>
      <vt:lpstr>事例　Ａの場合　episode 2</vt:lpstr>
      <vt:lpstr>事例　Ａの場合　episode 3</vt:lpstr>
      <vt:lpstr>自殺の対人関係理論（Joiner,T.E et al., 2009）</vt:lpstr>
      <vt:lpstr>事例　Ａの場合　episode 4</vt:lpstr>
      <vt:lpstr>３人組で考える ～家族内コミュニケーション～</vt:lpstr>
      <vt:lpstr>察し合うコミュニケーション</vt:lpstr>
      <vt:lpstr>事例　Ａの場合　episode 5</vt:lpstr>
      <vt:lpstr>社会的交換理論と家族内コミュニケーション</vt:lpstr>
      <vt:lpstr>事例　Ａの場合　episode 6</vt:lpstr>
      <vt:lpstr>家庭の負担が大きくなる社会</vt:lpstr>
      <vt:lpstr>事例　Ａの場合　episode 7</vt:lpstr>
      <vt:lpstr>事例　Ａの場合　episode 8</vt:lpstr>
      <vt:lpstr>２つの自己肯定</vt:lpstr>
      <vt:lpstr>２つの自己肯定</vt:lpstr>
      <vt:lpstr>だからの愛／だけどの愛</vt:lpstr>
      <vt:lpstr>事例　Ａの場合　episode 9</vt:lpstr>
      <vt:lpstr>だけどの愛と反抗期</vt:lpstr>
      <vt:lpstr>事例　Ａの場合　episode 10</vt:lpstr>
      <vt:lpstr>存在レベルの自己肯定に必要なもの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170</cp:revision>
  <dcterms:created xsi:type="dcterms:W3CDTF">2025-05-22T21:12:38Z</dcterms:created>
  <dcterms:modified xsi:type="dcterms:W3CDTF">2025-11-08T23:25:22Z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