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8.xml" ContentType="application/vnd.openxmlformats-officedocument.presentationml.slide+xml"/>
  <Override PartName="/ppt/slides/slide17.xml" ContentType="application/vnd.openxmlformats-officedocument.presentationml.slide+xml"/>
  <Override PartName="/ppt/slides/slide2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6.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6" r:id="rId2"/>
    <p:sldId id="257" r:id="rId3"/>
    <p:sldId id="265" r:id="rId4"/>
    <p:sldId id="259" r:id="rId5"/>
    <p:sldId id="260" r:id="rId6"/>
    <p:sldId id="277" r:id="rId7"/>
    <p:sldId id="269" r:id="rId8"/>
    <p:sldId id="279" r:id="rId9"/>
    <p:sldId id="280" r:id="rId10"/>
    <p:sldId id="261" r:id="rId11"/>
    <p:sldId id="278" r:id="rId12"/>
    <p:sldId id="281" r:id="rId13"/>
    <p:sldId id="282" r:id="rId14"/>
    <p:sldId id="287" r:id="rId15"/>
    <p:sldId id="288" r:id="rId16"/>
    <p:sldId id="289" r:id="rId17"/>
    <p:sldId id="290" r:id="rId18"/>
    <p:sldId id="292" r:id="rId19"/>
    <p:sldId id="285" r:id="rId20"/>
    <p:sldId id="293" r:id="rId21"/>
    <p:sldId id="294" r:id="rId22"/>
    <p:sldId id="295" r:id="rId23"/>
    <p:sldId id="296" r:id="rId24"/>
    <p:sldId id="274" r:id="rId25"/>
    <p:sldId id="297" r:id="rId26"/>
    <p:sldId id="298" r:id="rId27"/>
    <p:sldId id="275" r:id="rId28"/>
    <p:sldId id="276" r:id="rId2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9DC3E6"/>
    <a:srgbClr val="0070C0"/>
    <a:srgbClr val="FFCCFF"/>
    <a:srgbClr val="F4B183"/>
    <a:srgbClr val="FF99CC"/>
    <a:srgbClr val="5B9BD5"/>
    <a:srgbClr val="ED7D31"/>
    <a:srgbClr val="C55A11"/>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8D16C4-E820-4214-8ADE-3D0567EFA411}" type="datetimeFigureOut">
              <a:rPr kumimoji="1" lang="ja-JP" altLang="en-US" smtClean="0"/>
              <a:t>2025/7/19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A715F-3325-4B2E-A23E-C2890079B2CE}" type="slidenum">
              <a:rPr kumimoji="1" lang="ja-JP" altLang="en-US" smtClean="0"/>
              <a:t>‹#›</a:t>
            </a:fld>
            <a:endParaRPr kumimoji="1" lang="ja-JP" altLang="en-US"/>
          </a:p>
        </p:txBody>
      </p:sp>
    </p:spTree>
    <p:extLst>
      <p:ext uri="{BB962C8B-B14F-4D97-AF65-F5344CB8AC3E}">
        <p14:creationId xmlns:p14="http://schemas.microsoft.com/office/powerpoint/2010/main" val="41485652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a:t>
            </a:fld>
            <a:endParaRPr kumimoji="1" lang="ja-JP" altLang="en-US"/>
          </a:p>
        </p:txBody>
      </p:sp>
    </p:spTree>
    <p:extLst>
      <p:ext uri="{BB962C8B-B14F-4D97-AF65-F5344CB8AC3E}">
        <p14:creationId xmlns:p14="http://schemas.microsoft.com/office/powerpoint/2010/main" val="3917032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a:t>
            </a:fld>
            <a:endParaRPr kumimoji="1" lang="ja-JP" altLang="en-US"/>
          </a:p>
        </p:txBody>
      </p:sp>
    </p:spTree>
    <p:extLst>
      <p:ext uri="{BB962C8B-B14F-4D97-AF65-F5344CB8AC3E}">
        <p14:creationId xmlns:p14="http://schemas.microsoft.com/office/powerpoint/2010/main" val="27865604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B93E510-BA2D-4CC5-97CE-D65960C7BD17}" type="datetime1">
              <a:rPr kumimoji="1" lang="ja-JP" altLang="en-US" smtClean="0"/>
              <a:t>2025/7/19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pic>
        <p:nvPicPr>
          <p:cNvPr id="8" name="図 7"/>
          <p:cNvPicPr>
            <a:picLocks/>
          </p:cNvPicPr>
          <p:nvPr userDrawn="1"/>
        </p:nvPicPr>
        <p:blipFill rotWithShape="1">
          <a:blip r:embed="rId2"/>
          <a:srcRect l="16597" r="16597" b="52401"/>
          <a:stretch/>
        </p:blipFill>
        <p:spPr>
          <a:xfrm>
            <a:off x="0" y="5784848"/>
            <a:ext cx="12240000" cy="1080000"/>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9229" y="5257801"/>
            <a:ext cx="707721" cy="1053352"/>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552604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3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3" name="図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44847" y="5038688"/>
            <a:ext cx="759149" cy="122400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2856964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4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4" name="図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81382" y="4828625"/>
            <a:ext cx="890784" cy="1388576"/>
          </a:xfrm>
          <a:prstGeom prst="rect">
            <a:avLst/>
          </a:prstGeom>
          <a:effectLst/>
        </p:spPr>
      </p:pic>
    </p:spTree>
    <p:extLst>
      <p:ext uri="{BB962C8B-B14F-4D97-AF65-F5344CB8AC3E}">
        <p14:creationId xmlns:p14="http://schemas.microsoft.com/office/powerpoint/2010/main" val="3257936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42D3E94-6336-4F27-BD18-95015D019BB0}" type="datetime1">
              <a:rPr kumimoji="1" lang="ja-JP" altLang="en-US" smtClean="0"/>
              <a:t>2025/7/19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1012251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36CFB32-8323-4122-BDA6-60355A86B149}" type="datetime1">
              <a:rPr kumimoji="1" lang="ja-JP" altLang="en-US" smtClean="0"/>
              <a:t>2025/7/19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2443588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59631AD-A0AD-451B-9AE5-0F76A0A14E3D}" type="datetime1">
              <a:rPr kumimoji="1" lang="ja-JP" altLang="en-US" smtClean="0"/>
              <a:t>2025/7/19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3708147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326D2FE-CFE8-452B-873A-9C8FFA568B40}" type="datetime1">
              <a:rPr kumimoji="1" lang="ja-JP" altLang="en-US" smtClean="0"/>
              <a:t>2025/7/19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3111720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DFE5ABC-C453-4B45-A4EA-D775B4DBCB09}" type="datetime1">
              <a:rPr kumimoji="1" lang="ja-JP" altLang="en-US" smtClean="0"/>
              <a:t>2025/7/19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37414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AC12755-D298-4778-AB8E-38A582C823CE}" type="datetime1">
              <a:rPr kumimoji="1" lang="ja-JP" altLang="en-US" smtClean="0"/>
              <a:t>2025/7/19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3154237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119C638-A98C-40C1-B027-3B6DA065B4D1}" type="datetime1">
              <a:rPr kumimoji="1" lang="ja-JP" altLang="en-US" smtClean="0"/>
              <a:t>2025/7/19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242445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C5ED79C-30D4-47D3-BC37-2AAC78B797A7}" type="datetime1">
              <a:rPr kumimoji="1" lang="ja-JP" altLang="en-US" smtClean="0"/>
              <a:t>2025/7/19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105365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66ADB5F-0FCD-4F10-AEA5-F3DE08FFACEB}" type="datetime1">
              <a:rPr kumimoji="1" lang="ja-JP" altLang="en-US" smtClean="0"/>
              <a:t>2025/7/19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1673816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8" name="図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9229" y="5257801"/>
            <a:ext cx="707721" cy="1053352"/>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069077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3" name="図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3906" y="5171883"/>
            <a:ext cx="708694" cy="105480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45579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5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3" name="図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9506" y="5171883"/>
            <a:ext cx="708694" cy="105480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385157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3" name="図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56362" y="5074920"/>
            <a:ext cx="632880" cy="105480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1624135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99135-B769-4647-90A5-E64CCFD7F9AE}" type="datetime1">
              <a:rPr kumimoji="1" lang="ja-JP" altLang="en-US" smtClean="0"/>
              <a:t>2025/7/19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4054396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4" r:id="rId8"/>
    <p:sldLayoutId id="2147483661" r:id="rId9"/>
    <p:sldLayoutId id="2147483662" r:id="rId10"/>
    <p:sldLayoutId id="2147483663" r:id="rId11"/>
    <p:sldLayoutId id="2147483655" r:id="rId12"/>
    <p:sldLayoutId id="2147483656" r:id="rId13"/>
    <p:sldLayoutId id="2147483657" r:id="rId14"/>
    <p:sldLayoutId id="2147483658" r:id="rId15"/>
    <p:sldLayoutId id="2147483659" r:id="rId16"/>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4.png"/><Relationship Id="rId2" Type="http://schemas.openxmlformats.org/officeDocument/2006/relationships/image" Target="../media/image27.png"/><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465270"/>
            <a:ext cx="9144000" cy="2387600"/>
          </a:xfrm>
        </p:spPr>
        <p:txBody>
          <a:bodyPr>
            <a:normAutofit/>
          </a:bodyPr>
          <a:lstStyle/>
          <a:p>
            <a:r>
              <a:rPr kumimoji="1" lang="ja-JP" altLang="en-US" dirty="0" smtClean="0"/>
              <a:t>子どもの自殺予防</a:t>
            </a:r>
            <a:r>
              <a:rPr kumimoji="1" lang="en-US" altLang="ja-JP" dirty="0" smtClean="0"/>
              <a:t/>
            </a:r>
            <a:br>
              <a:rPr kumimoji="1" lang="en-US" altLang="ja-JP" dirty="0" smtClean="0"/>
            </a:br>
            <a:r>
              <a:rPr kumimoji="1" lang="ja-JP" altLang="en-US" sz="4000" dirty="0" smtClean="0"/>
              <a:t>～</a:t>
            </a:r>
            <a:r>
              <a:rPr lang="ja-JP" altLang="en-US" sz="4000" dirty="0" smtClean="0"/>
              <a:t>存在の自己肯定 と だけどの愛～</a:t>
            </a:r>
            <a:endParaRPr kumimoji="1" lang="ja-JP" altLang="en-US" dirty="0"/>
          </a:p>
        </p:txBody>
      </p:sp>
      <p:sp>
        <p:nvSpPr>
          <p:cNvPr id="3" name="サブタイトル 2"/>
          <p:cNvSpPr>
            <a:spLocks noGrp="1"/>
          </p:cNvSpPr>
          <p:nvPr>
            <p:ph type="subTitle" idx="1"/>
          </p:nvPr>
        </p:nvSpPr>
        <p:spPr>
          <a:xfrm>
            <a:off x="1524000" y="4182035"/>
            <a:ext cx="9144000" cy="1196788"/>
          </a:xfrm>
        </p:spPr>
        <p:txBody>
          <a:bodyPr/>
          <a:lstStyle/>
          <a:p>
            <a:r>
              <a:rPr kumimoji="1" lang="ja-JP" altLang="en-US" sz="4000" dirty="0" smtClean="0"/>
              <a:t>群馬県教育委員会</a:t>
            </a:r>
            <a:endParaRPr kumimoji="1" lang="ja-JP" altLang="en-US" dirty="0"/>
          </a:p>
        </p:txBody>
      </p:sp>
      <p:sp>
        <p:nvSpPr>
          <p:cNvPr id="4" name="テキスト ボックス 3"/>
          <p:cNvSpPr txBox="1"/>
          <p:nvPr/>
        </p:nvSpPr>
        <p:spPr>
          <a:xfrm>
            <a:off x="739588" y="672353"/>
            <a:ext cx="5190565" cy="584775"/>
          </a:xfrm>
          <a:prstGeom prst="rect">
            <a:avLst/>
          </a:prstGeom>
          <a:noFill/>
        </p:spPr>
        <p:txBody>
          <a:bodyPr wrap="square" rtlCol="0">
            <a:spAutoFit/>
          </a:bodyPr>
          <a:lstStyle/>
          <a:p>
            <a:r>
              <a:rPr kumimoji="1" lang="ja-JP" altLang="en-US" sz="3200" dirty="0" smtClean="0"/>
              <a:t>教職員向けプログラム</a:t>
            </a:r>
            <a:endParaRPr kumimoji="1" lang="ja-JP" altLang="en-US" sz="3200" dirty="0"/>
          </a:p>
        </p:txBody>
      </p:sp>
    </p:spTree>
    <p:extLst>
      <p:ext uri="{BB962C8B-B14F-4D97-AF65-F5344CB8AC3E}">
        <p14:creationId xmlns:p14="http://schemas.microsoft.com/office/powerpoint/2010/main" val="180596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子どもの自殺の実態③</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10</a:t>
            </a:fld>
            <a:endParaRPr lang="ja-JP" altLang="en-US"/>
          </a:p>
        </p:txBody>
      </p:sp>
      <p:pic>
        <p:nvPicPr>
          <p:cNvPr id="4" name="図 3"/>
          <p:cNvPicPr>
            <a:picLocks noChangeAspect="1"/>
          </p:cNvPicPr>
          <p:nvPr/>
        </p:nvPicPr>
        <p:blipFill rotWithShape="1">
          <a:blip r:embed="rId2"/>
          <a:srcRect l="3092" r="3229"/>
          <a:stretch/>
        </p:blipFill>
        <p:spPr>
          <a:xfrm>
            <a:off x="1057140" y="1411941"/>
            <a:ext cx="9256754" cy="4208930"/>
          </a:xfrm>
          <a:prstGeom prst="rect">
            <a:avLst/>
          </a:prstGeom>
          <a:ln>
            <a:noFill/>
          </a:ln>
          <a:effectLst>
            <a:softEdge rad="112500"/>
          </a:effectLst>
        </p:spPr>
      </p:pic>
      <p:sp>
        <p:nvSpPr>
          <p:cNvPr id="5" name="テキスト ボックス 4"/>
          <p:cNvSpPr txBox="1"/>
          <p:nvPr/>
        </p:nvSpPr>
        <p:spPr>
          <a:xfrm>
            <a:off x="1237129" y="6024282"/>
            <a:ext cx="9439836" cy="307777"/>
          </a:xfrm>
          <a:prstGeom prst="rect">
            <a:avLst/>
          </a:prstGeom>
          <a:noFill/>
        </p:spPr>
        <p:txBody>
          <a:bodyPr wrap="square" rtlCol="0">
            <a:spAutoFit/>
          </a:bodyPr>
          <a:lstStyle/>
          <a:p>
            <a:r>
              <a:rPr lang="ja-JP" altLang="en-US" sz="1400" dirty="0" smtClean="0"/>
              <a:t>一般</a:t>
            </a:r>
            <a:r>
              <a:rPr lang="ja-JP" altLang="en-US" sz="1400" dirty="0"/>
              <a:t>社団法人いのち支える自殺対策推進センター </a:t>
            </a:r>
            <a:r>
              <a:rPr lang="ja-JP" altLang="en-US" sz="1400" dirty="0" smtClean="0"/>
              <a:t>「こども</a:t>
            </a:r>
            <a:r>
              <a:rPr lang="ja-JP" altLang="en-US" sz="1400" dirty="0"/>
              <a:t>の自殺の多角的な要因分析に関する調査研究</a:t>
            </a:r>
            <a:r>
              <a:rPr lang="ja-JP" altLang="en-US" sz="1400" dirty="0" smtClean="0"/>
              <a:t>報告書」 </a:t>
            </a:r>
            <a:endParaRPr kumimoji="1" lang="ja-JP" altLang="en-US" sz="1400" dirty="0"/>
          </a:p>
        </p:txBody>
      </p:sp>
      <p:sp>
        <p:nvSpPr>
          <p:cNvPr id="6" name="テキスト ボックス 5"/>
          <p:cNvSpPr txBox="1"/>
          <p:nvPr/>
        </p:nvSpPr>
        <p:spPr>
          <a:xfrm>
            <a:off x="6333564" y="797073"/>
            <a:ext cx="4625788" cy="461665"/>
          </a:xfrm>
          <a:prstGeom prst="rect">
            <a:avLst/>
          </a:prstGeom>
          <a:noFill/>
        </p:spPr>
        <p:txBody>
          <a:bodyPr wrap="square" rtlCol="0">
            <a:spAutoFit/>
          </a:bodyPr>
          <a:lstStyle/>
          <a:p>
            <a:pPr algn="ctr"/>
            <a:r>
              <a:rPr kumimoji="1" lang="ja-JP" altLang="en-US" sz="2400" dirty="0" smtClean="0">
                <a:latin typeface="+mj-ea"/>
                <a:ea typeface="+mj-ea"/>
              </a:rPr>
              <a:t>学校の出席状況</a:t>
            </a:r>
            <a:endParaRPr kumimoji="1" lang="ja-JP" altLang="en-US" sz="2400" dirty="0">
              <a:latin typeface="+mj-ea"/>
              <a:ea typeface="+mj-ea"/>
            </a:endParaRPr>
          </a:p>
        </p:txBody>
      </p:sp>
    </p:spTree>
    <p:extLst>
      <p:ext uri="{BB962C8B-B14F-4D97-AF65-F5344CB8AC3E}">
        <p14:creationId xmlns:p14="http://schemas.microsoft.com/office/powerpoint/2010/main" val="3107290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子どもの自殺の実態④</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11</a:t>
            </a:fld>
            <a:endParaRPr lang="ja-JP" altLang="en-US"/>
          </a:p>
        </p:txBody>
      </p:sp>
      <p:sp>
        <p:nvSpPr>
          <p:cNvPr id="5" name="テキスト ボックス 4"/>
          <p:cNvSpPr txBox="1"/>
          <p:nvPr/>
        </p:nvSpPr>
        <p:spPr>
          <a:xfrm>
            <a:off x="1237129" y="6024282"/>
            <a:ext cx="9439836" cy="307777"/>
          </a:xfrm>
          <a:prstGeom prst="rect">
            <a:avLst/>
          </a:prstGeom>
          <a:noFill/>
        </p:spPr>
        <p:txBody>
          <a:bodyPr wrap="square" rtlCol="0">
            <a:spAutoFit/>
          </a:bodyPr>
          <a:lstStyle/>
          <a:p>
            <a:r>
              <a:rPr lang="ja-JP" altLang="en-US" sz="1400" dirty="0" smtClean="0"/>
              <a:t>一般</a:t>
            </a:r>
            <a:r>
              <a:rPr lang="ja-JP" altLang="en-US" sz="1400" dirty="0"/>
              <a:t>社団法人いのち支える自殺対策推進センター </a:t>
            </a:r>
            <a:r>
              <a:rPr lang="ja-JP" altLang="en-US" sz="1400" dirty="0" smtClean="0"/>
              <a:t>「こども</a:t>
            </a:r>
            <a:r>
              <a:rPr lang="ja-JP" altLang="en-US" sz="1400" dirty="0"/>
              <a:t>の自殺の多角的な要因分析に関する調査研究</a:t>
            </a:r>
            <a:r>
              <a:rPr lang="ja-JP" altLang="en-US" sz="1400" dirty="0" smtClean="0"/>
              <a:t>報告書」 </a:t>
            </a:r>
            <a:endParaRPr kumimoji="1" lang="ja-JP" altLang="en-US" sz="1400" dirty="0"/>
          </a:p>
        </p:txBody>
      </p:sp>
      <p:sp>
        <p:nvSpPr>
          <p:cNvPr id="6" name="テキスト ボックス 5"/>
          <p:cNvSpPr txBox="1"/>
          <p:nvPr/>
        </p:nvSpPr>
        <p:spPr>
          <a:xfrm>
            <a:off x="6884893" y="582743"/>
            <a:ext cx="3657599" cy="830997"/>
          </a:xfrm>
          <a:prstGeom prst="rect">
            <a:avLst/>
          </a:prstGeom>
          <a:noFill/>
        </p:spPr>
        <p:txBody>
          <a:bodyPr wrap="square" rtlCol="0">
            <a:spAutoFit/>
          </a:bodyPr>
          <a:lstStyle/>
          <a:p>
            <a:pPr algn="ctr"/>
            <a:r>
              <a:rPr kumimoji="1" lang="ja-JP" altLang="en-US" sz="2400" dirty="0" smtClean="0">
                <a:latin typeface="+mj-ea"/>
                <a:ea typeface="+mj-ea"/>
              </a:rPr>
              <a:t>自殺の危機や変化が</a:t>
            </a:r>
            <a:endParaRPr kumimoji="1" lang="en-US" altLang="ja-JP" sz="2400" dirty="0" smtClean="0">
              <a:latin typeface="+mj-ea"/>
              <a:ea typeface="+mj-ea"/>
            </a:endParaRPr>
          </a:p>
          <a:p>
            <a:pPr algn="ctr"/>
            <a:r>
              <a:rPr kumimoji="1" lang="ja-JP" altLang="en-US" sz="2400" dirty="0" smtClean="0">
                <a:latin typeface="+mj-ea"/>
                <a:ea typeface="+mj-ea"/>
              </a:rPr>
              <a:t>周囲に気づかれていたか</a:t>
            </a:r>
            <a:endParaRPr kumimoji="1" lang="ja-JP" altLang="en-US" sz="2400" dirty="0">
              <a:latin typeface="+mj-ea"/>
              <a:ea typeface="+mj-ea"/>
            </a:endParaRPr>
          </a:p>
        </p:txBody>
      </p:sp>
      <p:pic>
        <p:nvPicPr>
          <p:cNvPr id="8" name="図 7"/>
          <p:cNvPicPr>
            <a:picLocks noChangeAspect="1"/>
          </p:cNvPicPr>
          <p:nvPr/>
        </p:nvPicPr>
        <p:blipFill>
          <a:blip r:embed="rId2"/>
          <a:stretch>
            <a:fillRect/>
          </a:stretch>
        </p:blipFill>
        <p:spPr>
          <a:xfrm>
            <a:off x="954266" y="1929094"/>
            <a:ext cx="9722699" cy="3612737"/>
          </a:xfrm>
          <a:prstGeom prst="rect">
            <a:avLst/>
          </a:prstGeom>
          <a:ln>
            <a:noFill/>
          </a:ln>
          <a:effectLst>
            <a:softEdge rad="112500"/>
          </a:effectLst>
        </p:spPr>
      </p:pic>
    </p:spTree>
    <p:extLst>
      <p:ext uri="{BB962C8B-B14F-4D97-AF65-F5344CB8AC3E}">
        <p14:creationId xmlns:p14="http://schemas.microsoft.com/office/powerpoint/2010/main" val="1715059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1019922"/>
          </a:xfrm>
        </p:spPr>
        <p:txBody>
          <a:bodyPr/>
          <a:lstStyle/>
          <a:p>
            <a:r>
              <a:rPr kumimoji="1" lang="ja-JP" altLang="en-US" dirty="0" smtClean="0"/>
              <a:t>事例　Ａの場合　</a:t>
            </a:r>
            <a:r>
              <a:rPr kumimoji="1" lang="en-US" altLang="ja-JP" dirty="0" smtClean="0"/>
              <a:t>episode </a:t>
            </a:r>
            <a:r>
              <a:rPr lang="en-US" altLang="ja-JP" dirty="0" smtClean="0"/>
              <a:t>4</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12</a:t>
            </a:fld>
            <a:endParaRPr lang="ja-JP" altLang="en-US"/>
          </a:p>
        </p:txBody>
      </p:sp>
      <p:sp>
        <p:nvSpPr>
          <p:cNvPr id="4" name="テキスト ボックス 3"/>
          <p:cNvSpPr txBox="1"/>
          <p:nvPr/>
        </p:nvSpPr>
        <p:spPr>
          <a:xfrm>
            <a:off x="972671" y="1282383"/>
            <a:ext cx="9604615" cy="5042406"/>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Ａは</a:t>
            </a:r>
            <a:r>
              <a:rPr lang="ja-JP" altLang="en-US" sz="2400" dirty="0"/>
              <a:t>２</a:t>
            </a:r>
            <a:r>
              <a:rPr kumimoji="1" lang="ja-JP" altLang="en-US" sz="2400" dirty="0" smtClean="0"/>
              <a:t>日ほど入院し、週明けに登校を再開した。他の生徒にはＡは体調不良で休んでいたことになっていた。Ａの様子は以前と全く変わらなかった。担任は安心すると同時に、胸騒ぎも覚えた。Ａの母親からは迷惑をかけてすみませんでしたという謝罪の言葉ばかりで家庭でＡがどんな話をしていたのか、入院中や退院後にどんな様子だったのか、全く何も知らされていない。</a:t>
            </a:r>
            <a:endParaRPr kumimoji="1" lang="en-US" altLang="ja-JP" sz="2400" dirty="0" smtClean="0"/>
          </a:p>
          <a:p>
            <a:pPr>
              <a:lnSpc>
                <a:spcPts val="3400"/>
              </a:lnSpc>
              <a:spcAft>
                <a:spcPts val="1200"/>
              </a:spcAft>
            </a:pPr>
            <a:r>
              <a:rPr lang="ja-JP" altLang="en-US" sz="2400" dirty="0"/>
              <a:t>　</a:t>
            </a:r>
            <a:r>
              <a:rPr lang="ja-JP" altLang="en-US" sz="2400" dirty="0" smtClean="0"/>
              <a:t>Ａはまた死にたくなったりしないのだろうか、担任は不安だった。管理職にも相談したところ、管理職も同じ意見だった。管理職は数日後両親に来校してもらい話を聴いた。両親とも真面目そうで、ひたすら謝罪するばかり。「もう二度とこんなことはしないように」とＡに諭しているという話を両親は繰り返していた。</a:t>
            </a:r>
            <a:endParaRPr kumimoji="1" lang="ja-JP" altLang="en-US" sz="2000" dirty="0"/>
          </a:p>
        </p:txBody>
      </p:sp>
    </p:spTree>
    <p:extLst>
      <p:ext uri="{BB962C8B-B14F-4D97-AF65-F5344CB8AC3E}">
        <p14:creationId xmlns:p14="http://schemas.microsoft.com/office/powerpoint/2010/main" val="52083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67872"/>
          </a:xfrm>
        </p:spPr>
        <p:txBody>
          <a:bodyPr/>
          <a:lstStyle/>
          <a:p>
            <a:r>
              <a:rPr kumimoji="1" lang="ja-JP" altLang="en-US" dirty="0" smtClean="0"/>
              <a:t>自殺の問題に触れるか</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13</a:t>
            </a:fld>
            <a:endParaRPr lang="ja-JP" altLang="en-US"/>
          </a:p>
        </p:txBody>
      </p:sp>
      <p:sp>
        <p:nvSpPr>
          <p:cNvPr id="4" name="テキスト ボックス 3"/>
          <p:cNvSpPr txBox="1"/>
          <p:nvPr/>
        </p:nvSpPr>
        <p:spPr>
          <a:xfrm>
            <a:off x="1021976" y="1265762"/>
            <a:ext cx="9386048" cy="1200329"/>
          </a:xfrm>
          <a:prstGeom prst="rect">
            <a:avLst/>
          </a:prstGeom>
          <a:noFill/>
        </p:spPr>
        <p:txBody>
          <a:bodyPr wrap="square" rtlCol="0">
            <a:spAutoFit/>
          </a:bodyPr>
          <a:lstStyle/>
          <a:p>
            <a:pPr indent="261938"/>
            <a:r>
              <a:rPr lang="ja-JP" altLang="en-US" sz="2400" dirty="0" smtClean="0"/>
              <a:t>あなたがＡの担任だったら、この状況に置かれたＡの自殺の問題にどのように対応しますか？</a:t>
            </a:r>
            <a:endParaRPr lang="en-US" altLang="ja-JP" sz="2400" dirty="0" smtClean="0"/>
          </a:p>
          <a:p>
            <a:pPr indent="261938"/>
            <a:r>
              <a:rPr lang="ja-JP" altLang="en-US" sz="2400" dirty="0"/>
              <a:t>次</a:t>
            </a:r>
            <a:r>
              <a:rPr lang="ja-JP" altLang="en-US" sz="2400" dirty="0" smtClean="0"/>
              <a:t>のいずれかを選び、なぜそれを選ぶのか、考えましょう。</a:t>
            </a:r>
            <a:endParaRPr kumimoji="1" lang="ja-JP" altLang="en-US" sz="2400" dirty="0"/>
          </a:p>
        </p:txBody>
      </p:sp>
      <p:sp>
        <p:nvSpPr>
          <p:cNvPr id="14" name="テキスト ボックス 13"/>
          <p:cNvSpPr txBox="1"/>
          <p:nvPr/>
        </p:nvSpPr>
        <p:spPr>
          <a:xfrm>
            <a:off x="1559859" y="2627073"/>
            <a:ext cx="8364070" cy="3659391"/>
          </a:xfrm>
          <a:prstGeom prst="rect">
            <a:avLst/>
          </a:prstGeom>
          <a:solidFill>
            <a:schemeClr val="bg1"/>
          </a:solidFill>
          <a:ln>
            <a:noFill/>
          </a:ln>
          <a:effectLst>
            <a:softEdge rad="127000"/>
          </a:effectLst>
        </p:spPr>
        <p:txBody>
          <a:bodyPr wrap="square" lIns="360000" tIns="288000" rIns="360000" bIns="288000" rtlCol="0">
            <a:spAutoFit/>
          </a:bodyPr>
          <a:lstStyle/>
          <a:p>
            <a:pPr marL="342900" indent="-342900">
              <a:spcAft>
                <a:spcPts val="2400"/>
              </a:spcAft>
              <a:buFont typeface="+mj-lt"/>
              <a:buAutoNum type="arabicPeriod"/>
            </a:pPr>
            <a:r>
              <a:rPr kumimoji="1" lang="en-US" altLang="ja-JP" sz="3200" b="1" dirty="0" smtClean="0">
                <a:effectLst>
                  <a:outerShdw blurRad="38100" dist="38100" dir="2700000" algn="tl">
                    <a:srgbClr val="000000">
                      <a:alpha val="43137"/>
                    </a:srgbClr>
                  </a:outerShdw>
                </a:effectLst>
              </a:rPr>
              <a:t> </a:t>
            </a:r>
            <a:r>
              <a:rPr lang="ja-JP" altLang="en-US" sz="3200" b="1" dirty="0">
                <a:effectLst>
                  <a:outerShdw blurRad="38100" dist="38100" dir="2700000" algn="tl">
                    <a:srgbClr val="000000">
                      <a:alpha val="43137"/>
                    </a:srgbClr>
                  </a:outerShdw>
                </a:effectLst>
              </a:rPr>
              <a:t>自殺のことに</a:t>
            </a:r>
            <a:r>
              <a:rPr lang="ja-JP" altLang="en-US" sz="3200" b="1" dirty="0" smtClean="0">
                <a:effectLst>
                  <a:outerShdw blurRad="38100" dist="38100" dir="2700000" algn="tl">
                    <a:srgbClr val="000000">
                      <a:alpha val="43137"/>
                    </a:srgbClr>
                  </a:outerShdw>
                </a:effectLst>
              </a:rPr>
              <a:t>は触れず、日常を</a:t>
            </a:r>
            <a:r>
              <a:rPr kumimoji="1" lang="ja-JP" altLang="en-US" sz="3200" b="1" dirty="0" smtClean="0">
                <a:effectLst>
                  <a:outerShdw blurRad="38100" dist="38100" dir="2700000" algn="tl">
                    <a:srgbClr val="000000">
                      <a:alpha val="43137"/>
                    </a:srgbClr>
                  </a:outerShdw>
                </a:effectLst>
              </a:rPr>
              <a:t>見守る。</a:t>
            </a:r>
            <a:endParaRPr kumimoji="1" lang="en-US" altLang="ja-JP" sz="3200" b="1" dirty="0" smtClean="0">
              <a:effectLst>
                <a:outerShdw blurRad="38100" dist="38100" dir="2700000" algn="tl">
                  <a:srgbClr val="000000">
                    <a:alpha val="43137"/>
                  </a:srgbClr>
                </a:outerShdw>
              </a:effectLst>
            </a:endParaRPr>
          </a:p>
          <a:p>
            <a:pPr marL="342900" indent="-342900">
              <a:spcAft>
                <a:spcPts val="2400"/>
              </a:spcAft>
              <a:buFont typeface="+mj-lt"/>
              <a:buAutoNum type="arabicPeriod"/>
            </a:pPr>
            <a:r>
              <a:rPr lang="en-US" altLang="ja-JP" sz="3200" b="1" dirty="0">
                <a:effectLst>
                  <a:outerShdw blurRad="38100" dist="38100" dir="2700000" algn="tl">
                    <a:srgbClr val="000000">
                      <a:alpha val="43137"/>
                    </a:srgbClr>
                  </a:outerShdw>
                </a:effectLst>
              </a:rPr>
              <a:t> </a:t>
            </a:r>
            <a:r>
              <a:rPr lang="ja-JP" altLang="en-US" sz="3200" b="1" dirty="0" smtClean="0">
                <a:effectLst>
                  <a:outerShdw blurRad="38100" dist="38100" dir="2700000" algn="tl">
                    <a:srgbClr val="000000">
                      <a:alpha val="43137"/>
                    </a:srgbClr>
                  </a:outerShdw>
                </a:effectLst>
              </a:rPr>
              <a:t>自殺のことは</a:t>
            </a:r>
            <a:r>
              <a:rPr lang="en-US" altLang="ja-JP" sz="3200" b="1" dirty="0" smtClean="0">
                <a:effectLst>
                  <a:outerShdw blurRad="38100" dist="38100" dir="2700000" algn="tl">
                    <a:srgbClr val="000000">
                      <a:alpha val="43137"/>
                    </a:srgbClr>
                  </a:outerShdw>
                </a:effectLst>
              </a:rPr>
              <a:t>SC</a:t>
            </a:r>
            <a:r>
              <a:rPr lang="ja-JP" altLang="en-US" sz="3200" b="1" dirty="0" smtClean="0">
                <a:effectLst>
                  <a:outerShdw blurRad="38100" dist="38100" dir="2700000" algn="tl">
                    <a:srgbClr val="000000">
                      <a:alpha val="43137"/>
                    </a:srgbClr>
                  </a:outerShdw>
                </a:effectLst>
              </a:rPr>
              <a:t>や</a:t>
            </a:r>
            <a:r>
              <a:rPr lang="en-US" altLang="ja-JP" sz="3200" b="1" dirty="0" smtClean="0">
                <a:effectLst>
                  <a:outerShdw blurRad="38100" dist="38100" dir="2700000" algn="tl">
                    <a:srgbClr val="000000">
                      <a:alpha val="43137"/>
                    </a:srgbClr>
                  </a:outerShdw>
                </a:effectLst>
              </a:rPr>
              <a:t>SSW</a:t>
            </a:r>
            <a:r>
              <a:rPr lang="ja-JP" altLang="en-US" sz="3200" b="1" dirty="0" smtClean="0">
                <a:effectLst>
                  <a:outerShdw blurRad="38100" dist="38100" dir="2700000" algn="tl">
                    <a:srgbClr val="000000">
                      <a:alpha val="43137"/>
                    </a:srgbClr>
                  </a:outerShdw>
                </a:effectLst>
              </a:rPr>
              <a:t>などに任せ、 担任としては日常を見守る。</a:t>
            </a:r>
            <a:endParaRPr lang="en-US" altLang="ja-JP" sz="3200" b="1" dirty="0" smtClean="0">
              <a:effectLst>
                <a:outerShdw blurRad="38100" dist="38100" dir="2700000" algn="tl">
                  <a:srgbClr val="000000">
                    <a:alpha val="43137"/>
                  </a:srgbClr>
                </a:outerShdw>
              </a:effectLst>
            </a:endParaRPr>
          </a:p>
          <a:p>
            <a:pPr marL="342900" indent="-342900">
              <a:spcAft>
                <a:spcPts val="2400"/>
              </a:spcAft>
              <a:buFont typeface="+mj-lt"/>
              <a:buAutoNum type="arabicPeriod"/>
            </a:pPr>
            <a:r>
              <a:rPr kumimoji="1" lang="en-US" altLang="ja-JP" sz="3200" b="1" dirty="0">
                <a:effectLst>
                  <a:outerShdw blurRad="38100" dist="38100" dir="2700000" algn="tl">
                    <a:srgbClr val="000000">
                      <a:alpha val="43137"/>
                    </a:srgbClr>
                  </a:outerShdw>
                </a:effectLst>
              </a:rPr>
              <a:t> </a:t>
            </a:r>
            <a:r>
              <a:rPr kumimoji="1" lang="ja-JP" altLang="en-US" sz="3200" b="1" dirty="0" smtClean="0">
                <a:effectLst>
                  <a:outerShdw blurRad="38100" dist="38100" dir="2700000" algn="tl">
                    <a:srgbClr val="000000">
                      <a:alpha val="43137"/>
                    </a:srgbClr>
                  </a:outerShdw>
                </a:effectLst>
              </a:rPr>
              <a:t>自殺のことについて直接Ａと話をしてみる。</a:t>
            </a:r>
            <a:endParaRPr kumimoji="1" lang="ja-JP" alt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7756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4435" y="365126"/>
            <a:ext cx="11667565" cy="912346"/>
          </a:xfrm>
        </p:spPr>
        <p:txBody>
          <a:bodyPr>
            <a:normAutofit/>
          </a:bodyPr>
          <a:lstStyle/>
          <a:p>
            <a:r>
              <a:rPr lang="ja-JP" altLang="en-US" dirty="0"/>
              <a:t>自殺問題</a:t>
            </a:r>
            <a:r>
              <a:rPr lang="ja-JP" altLang="en-US" dirty="0" smtClean="0"/>
              <a:t>を受け止める度量</a:t>
            </a:r>
            <a:r>
              <a:rPr lang="ja-JP" altLang="en-US" sz="2700" spc="-300" dirty="0" smtClean="0"/>
              <a:t>（自身の偏見・不安と向き合う）</a:t>
            </a:r>
            <a:endParaRPr kumimoji="1" lang="ja-JP" altLang="en-US" spc="-300"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14</a:t>
            </a:fld>
            <a:endParaRPr lang="ja-JP" altLang="en-US" dirty="0"/>
          </a:p>
        </p:txBody>
      </p:sp>
      <p:sp>
        <p:nvSpPr>
          <p:cNvPr id="4" name="テキスト ボックス 3"/>
          <p:cNvSpPr txBox="1"/>
          <p:nvPr/>
        </p:nvSpPr>
        <p:spPr>
          <a:xfrm>
            <a:off x="1102659" y="1113417"/>
            <a:ext cx="10044954" cy="4874110"/>
          </a:xfrm>
          <a:prstGeom prst="rect">
            <a:avLst/>
          </a:prstGeom>
          <a:solidFill>
            <a:schemeClr val="bg1"/>
          </a:solidFill>
          <a:effectLst>
            <a:softEdge rad="127000"/>
          </a:effectLst>
        </p:spPr>
        <p:txBody>
          <a:bodyPr wrap="square" lIns="288000" rIns="288000" rtlCol="0" anchor="ctr" anchorCtr="0">
            <a:noAutofit/>
          </a:bodyPr>
          <a:lstStyle/>
          <a:p>
            <a:pPr marL="285750" indent="-285750">
              <a:spcAft>
                <a:spcPts val="1200"/>
              </a:spcAft>
              <a:buFont typeface="Wingdings" panose="05000000000000000000" pitchFamily="2" charset="2"/>
              <a:buChar char="p"/>
            </a:pPr>
            <a:r>
              <a:rPr kumimoji="1" lang="en-US" altLang="ja-JP" sz="2400" dirty="0" smtClean="0"/>
              <a:t> </a:t>
            </a:r>
            <a:r>
              <a:rPr kumimoji="1" lang="ja-JP" altLang="en-US" sz="2400" dirty="0" smtClean="0"/>
              <a:t>自殺を考える人は、弱い人だと思っていないか？</a:t>
            </a:r>
            <a:endParaRPr kumimoji="1" lang="en-US" altLang="ja-JP" sz="2400" dirty="0" smtClean="0"/>
          </a:p>
          <a:p>
            <a:pPr marL="285750" indent="-285750">
              <a:spcAft>
                <a:spcPts val="1200"/>
              </a:spcAft>
              <a:buFont typeface="Wingdings" panose="05000000000000000000" pitchFamily="2" charset="2"/>
              <a:buChar char="p"/>
            </a:pPr>
            <a:r>
              <a:rPr lang="en-US" altLang="ja-JP" sz="2400" dirty="0"/>
              <a:t> </a:t>
            </a:r>
            <a:r>
              <a:rPr lang="ja-JP" altLang="en-US" sz="2400" dirty="0" smtClean="0"/>
              <a:t>自殺を考える人は、道徳に反し、罪深い人だと思っていないか？</a:t>
            </a:r>
            <a:endParaRPr lang="en-US" altLang="ja-JP" sz="2400" dirty="0" smtClean="0"/>
          </a:p>
          <a:p>
            <a:pPr marL="285750" indent="-285750">
              <a:spcAft>
                <a:spcPts val="1200"/>
              </a:spcAft>
              <a:buFont typeface="Wingdings" panose="05000000000000000000" pitchFamily="2" charset="2"/>
              <a:buChar char="p"/>
            </a:pPr>
            <a:r>
              <a:rPr lang="en-US" altLang="ja-JP" sz="2400" dirty="0"/>
              <a:t> </a:t>
            </a:r>
            <a:r>
              <a:rPr lang="ja-JP" altLang="en-US" sz="2400" dirty="0"/>
              <a:t>自殺を考える人は、異常な人だと思って</a:t>
            </a:r>
            <a:r>
              <a:rPr lang="ja-JP" altLang="en-US" sz="2400" dirty="0" smtClean="0"/>
              <a:t>いないか？</a:t>
            </a:r>
            <a:endParaRPr lang="en-US" altLang="ja-JP" sz="2400" dirty="0" smtClean="0"/>
          </a:p>
          <a:p>
            <a:pPr marL="285750" indent="-285750">
              <a:spcAft>
                <a:spcPts val="1200"/>
              </a:spcAft>
              <a:buFont typeface="Wingdings" panose="05000000000000000000" pitchFamily="2" charset="2"/>
              <a:buChar char="p"/>
            </a:pPr>
            <a:r>
              <a:rPr lang="en-US" altLang="ja-JP" sz="2400" dirty="0"/>
              <a:t> </a:t>
            </a:r>
            <a:r>
              <a:rPr lang="ja-JP" altLang="en-US" sz="2400" dirty="0" smtClean="0"/>
              <a:t>自殺を考えることは、滅多にないことだと考えていないか？</a:t>
            </a:r>
            <a:endParaRPr lang="en-US" altLang="ja-JP" sz="2400" dirty="0" smtClean="0"/>
          </a:p>
          <a:p>
            <a:pPr marL="285750" indent="-285750">
              <a:spcAft>
                <a:spcPts val="1200"/>
              </a:spcAft>
              <a:buFont typeface="Wingdings" panose="05000000000000000000" pitchFamily="2" charset="2"/>
              <a:buChar char="p"/>
            </a:pPr>
            <a:r>
              <a:rPr kumimoji="1" lang="en-US" altLang="ja-JP" sz="2400" dirty="0"/>
              <a:t> </a:t>
            </a:r>
            <a:r>
              <a:rPr kumimoji="1" lang="ja-JP" altLang="en-US" sz="2400" dirty="0" smtClean="0"/>
              <a:t>自殺というテーマをタブー視していないか？</a:t>
            </a:r>
            <a:endParaRPr kumimoji="1" lang="en-US" altLang="ja-JP" sz="2400" dirty="0" smtClean="0"/>
          </a:p>
          <a:p>
            <a:pPr marL="285750" indent="-285750">
              <a:spcAft>
                <a:spcPts val="1200"/>
              </a:spcAft>
              <a:buFont typeface="Wingdings" panose="05000000000000000000" pitchFamily="2" charset="2"/>
              <a:buChar char="p"/>
            </a:pPr>
            <a:r>
              <a:rPr lang="en-US" altLang="ja-JP" sz="2400" dirty="0"/>
              <a:t> </a:t>
            </a:r>
            <a:r>
              <a:rPr lang="ja-JP" altLang="en-US" sz="2400" dirty="0" smtClean="0"/>
              <a:t>自殺を考える人を、</a:t>
            </a:r>
            <a:r>
              <a:rPr lang="ja-JP" altLang="en-US" sz="2400" dirty="0"/>
              <a:t>拙速</a:t>
            </a:r>
            <a:r>
              <a:rPr lang="ja-JP" altLang="en-US" sz="2400" dirty="0" smtClean="0"/>
              <a:t>に医療機関やカウンセリングにつなげようと考えてはいないか？</a:t>
            </a:r>
            <a:endParaRPr kumimoji="1" lang="en-US" altLang="ja-JP" sz="2400" dirty="0" smtClean="0"/>
          </a:p>
          <a:p>
            <a:pPr marL="285750" indent="-285750">
              <a:spcAft>
                <a:spcPts val="1200"/>
              </a:spcAft>
              <a:buFont typeface="Wingdings" panose="05000000000000000000" pitchFamily="2" charset="2"/>
              <a:buChar char="p"/>
            </a:pPr>
            <a:r>
              <a:rPr lang="en-US" altLang="ja-JP" sz="2400" dirty="0"/>
              <a:t> </a:t>
            </a:r>
            <a:r>
              <a:rPr lang="ja-JP" altLang="en-US" sz="2400" dirty="0" smtClean="0"/>
              <a:t>相手の気持ちよりも、自殺について考えると生じる自分自身のストレスや不安を解消することが優先になっていないか？</a:t>
            </a:r>
            <a:endParaRPr lang="en-US" altLang="ja-JP" sz="2400" dirty="0" smtClean="0"/>
          </a:p>
        </p:txBody>
      </p:sp>
    </p:spTree>
    <p:extLst>
      <p:ext uri="{BB962C8B-B14F-4D97-AF65-F5344CB8AC3E}">
        <p14:creationId xmlns:p14="http://schemas.microsoft.com/office/powerpoint/2010/main" val="1640736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060263"/>
          </a:xfrm>
        </p:spPr>
        <p:txBody>
          <a:bodyPr/>
          <a:lstStyle/>
          <a:p>
            <a:r>
              <a:rPr kumimoji="1" lang="ja-JP" altLang="en-US" dirty="0" smtClean="0"/>
              <a:t>事例　Ａの場合　</a:t>
            </a:r>
            <a:r>
              <a:rPr kumimoji="1" lang="en-US" altLang="ja-JP" dirty="0" smtClean="0"/>
              <a:t>episode </a:t>
            </a:r>
            <a:r>
              <a:rPr lang="en-US" altLang="ja-JP" dirty="0"/>
              <a:t>5</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15</a:t>
            </a:fld>
            <a:endParaRPr lang="ja-JP" altLang="en-US"/>
          </a:p>
        </p:txBody>
      </p:sp>
      <p:sp>
        <p:nvSpPr>
          <p:cNvPr id="4" name="テキスト ボックス 3"/>
          <p:cNvSpPr txBox="1"/>
          <p:nvPr/>
        </p:nvSpPr>
        <p:spPr>
          <a:xfrm>
            <a:off x="1293692" y="1282383"/>
            <a:ext cx="9604615" cy="4170372"/>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管理職と担任は、Ａの両親が学校に対し謝罪ばかりする姿を見て、Ａの痛みや苦しみが両親に十分に理解してもらえているか不安に感じた。そこで管理職は、次回</a:t>
            </a:r>
            <a:r>
              <a:rPr kumimoji="1" lang="en-US" altLang="ja-JP" sz="2400" dirty="0" smtClean="0"/>
              <a:t>SC</a:t>
            </a:r>
            <a:r>
              <a:rPr kumimoji="1" lang="ja-JP" altLang="en-US" sz="2400" dirty="0" smtClean="0"/>
              <a:t>の来校時に</a:t>
            </a:r>
            <a:r>
              <a:rPr kumimoji="1" lang="en-US" altLang="ja-JP" sz="2400" dirty="0" smtClean="0"/>
              <a:t>SC</a:t>
            </a:r>
            <a:r>
              <a:rPr kumimoji="1" lang="ja-JP" altLang="en-US" sz="2400" dirty="0" smtClean="0"/>
              <a:t>に相談しようと考えた。</a:t>
            </a:r>
            <a:endParaRPr kumimoji="1" lang="en-US" altLang="ja-JP" sz="2400" dirty="0" smtClean="0"/>
          </a:p>
          <a:p>
            <a:pPr>
              <a:lnSpc>
                <a:spcPts val="3400"/>
              </a:lnSpc>
              <a:spcAft>
                <a:spcPts val="1200"/>
              </a:spcAft>
            </a:pPr>
            <a:r>
              <a:rPr lang="ja-JP" altLang="en-US" sz="2400" dirty="0"/>
              <a:t>　</a:t>
            </a:r>
            <a:r>
              <a:rPr lang="ja-JP" altLang="en-US" sz="2400" dirty="0" smtClean="0"/>
              <a:t>その２日後、Ａの表情が暗く、作り笑いをしている様子が見られた。その日の交換ノートに担任がこう書いた。「今日、〇〇（級友）と話していた時、何かあった？Ａがしんどそうに見えたよ。」翌日Ａからこんな返事があった「ちょっと最近勉強がしんどくて</a:t>
            </a:r>
            <a:r>
              <a:rPr lang="en-US" altLang="ja-JP" sz="2400" dirty="0" smtClean="0"/>
              <a:t>…</a:t>
            </a:r>
            <a:r>
              <a:rPr lang="ja-JP" altLang="en-US" sz="2400" dirty="0" smtClean="0"/>
              <a:t>」その翌日、担任は「そうか。明日の放課後、ちょっと話を聞きたいな。」と応答した。</a:t>
            </a:r>
            <a:r>
              <a:rPr lang="ja-JP" altLang="en-US" sz="2400" dirty="0"/>
              <a:t>明日</a:t>
            </a:r>
            <a:r>
              <a:rPr lang="ja-JP" altLang="en-US" sz="2400" dirty="0" smtClean="0"/>
              <a:t>は、ちょうど</a:t>
            </a:r>
            <a:r>
              <a:rPr lang="en-US" altLang="ja-JP" sz="2400" dirty="0" smtClean="0"/>
              <a:t>SC</a:t>
            </a:r>
            <a:r>
              <a:rPr lang="ja-JP" altLang="en-US" sz="2400" dirty="0" smtClean="0"/>
              <a:t>の来校日だった。</a:t>
            </a:r>
            <a:endParaRPr kumimoji="1" lang="ja-JP" altLang="en-US" sz="2000" dirty="0"/>
          </a:p>
        </p:txBody>
      </p:sp>
    </p:spTree>
    <p:extLst>
      <p:ext uri="{BB962C8B-B14F-4D97-AF65-F5344CB8AC3E}">
        <p14:creationId xmlns:p14="http://schemas.microsoft.com/office/powerpoint/2010/main" val="3642148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17258"/>
          </a:xfrm>
        </p:spPr>
        <p:txBody>
          <a:bodyPr/>
          <a:lstStyle/>
          <a:p>
            <a:r>
              <a:rPr kumimoji="1" lang="ja-JP" altLang="en-US" dirty="0" smtClean="0"/>
              <a:t>事例　Ａの場合　</a:t>
            </a:r>
            <a:r>
              <a:rPr kumimoji="1" lang="en-US" altLang="ja-JP" dirty="0" smtClean="0"/>
              <a:t>episode 6</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16</a:t>
            </a:fld>
            <a:endParaRPr lang="ja-JP" altLang="en-US"/>
          </a:p>
        </p:txBody>
      </p:sp>
      <p:sp>
        <p:nvSpPr>
          <p:cNvPr id="4" name="テキスト ボックス 3"/>
          <p:cNvSpPr txBox="1"/>
          <p:nvPr/>
        </p:nvSpPr>
        <p:spPr>
          <a:xfrm>
            <a:off x="1039907" y="1282383"/>
            <a:ext cx="9604615" cy="4632037"/>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管理職と担任、</a:t>
            </a:r>
            <a:r>
              <a:rPr kumimoji="1" lang="en-US" altLang="ja-JP" sz="2400" dirty="0" smtClean="0"/>
              <a:t>SC</a:t>
            </a:r>
            <a:r>
              <a:rPr kumimoji="1" lang="ja-JP" altLang="en-US" sz="2400" dirty="0" smtClean="0"/>
              <a:t>は話し合いの場を持った。</a:t>
            </a:r>
            <a:r>
              <a:rPr kumimoji="1" lang="en-US" altLang="ja-JP" sz="2400" dirty="0" smtClean="0"/>
              <a:t>SC</a:t>
            </a:r>
            <a:r>
              <a:rPr kumimoji="1" lang="ja-JP" altLang="en-US" sz="2400" dirty="0" smtClean="0"/>
              <a:t>はひと通り話を聴いた後、次のような４つの提案をした。</a:t>
            </a:r>
            <a:endParaRPr kumimoji="1" lang="en-US" altLang="ja-JP" sz="2400" dirty="0" smtClean="0"/>
          </a:p>
          <a:p>
            <a:pPr marL="268288" indent="-268288">
              <a:lnSpc>
                <a:spcPts val="3400"/>
              </a:lnSpc>
              <a:spcAft>
                <a:spcPts val="1200"/>
              </a:spcAft>
            </a:pPr>
            <a:r>
              <a:rPr lang="ja-JP" altLang="en-US" sz="2400" dirty="0" smtClean="0"/>
              <a:t>・Ａは担任に交換ノートを通して心を開き始めているためＡの話を聴く役割は担任がする。</a:t>
            </a:r>
            <a:endParaRPr lang="en-US" altLang="ja-JP" sz="2400" dirty="0" smtClean="0"/>
          </a:p>
          <a:p>
            <a:pPr marL="268288" indent="-268288">
              <a:lnSpc>
                <a:spcPts val="3400"/>
              </a:lnSpc>
              <a:spcAft>
                <a:spcPts val="1200"/>
              </a:spcAft>
            </a:pPr>
            <a:r>
              <a:rPr kumimoji="1" lang="ja-JP" altLang="en-US" sz="2400" dirty="0" smtClean="0"/>
              <a:t>・担任は</a:t>
            </a:r>
            <a:r>
              <a:rPr kumimoji="1" lang="en-US" altLang="ja-JP" sz="2400" dirty="0" smtClean="0"/>
              <a:t>30</a:t>
            </a:r>
            <a:r>
              <a:rPr kumimoji="1" lang="ja-JP" altLang="en-US" sz="2400" dirty="0" smtClean="0"/>
              <a:t>代後半で経験豊富とは言え自殺問題の対応には不慣れなため、毎週必ず</a:t>
            </a:r>
            <a:r>
              <a:rPr kumimoji="1" lang="en-US" altLang="ja-JP" sz="2400" dirty="0" smtClean="0"/>
              <a:t>SC</a:t>
            </a:r>
            <a:r>
              <a:rPr kumimoji="1" lang="ja-JP" altLang="en-US" sz="2400" dirty="0" smtClean="0"/>
              <a:t>のコンサルテーションを受ける。</a:t>
            </a:r>
            <a:endParaRPr kumimoji="1" lang="en-US" altLang="ja-JP" sz="2400" dirty="0" smtClean="0"/>
          </a:p>
          <a:p>
            <a:pPr marL="268288" indent="-268288">
              <a:lnSpc>
                <a:spcPts val="3400"/>
              </a:lnSpc>
              <a:spcAft>
                <a:spcPts val="1200"/>
              </a:spcAft>
            </a:pPr>
            <a:r>
              <a:rPr lang="ja-JP" altLang="en-US" sz="2400" dirty="0" smtClean="0"/>
              <a:t>・Ａの成育歴や家族歴などのアセスメントや、保護者の</a:t>
            </a:r>
            <a:r>
              <a:rPr lang="ja-JP" altLang="en-US" sz="2400" dirty="0"/>
              <a:t>Ａ</a:t>
            </a:r>
            <a:r>
              <a:rPr lang="ja-JP" altLang="en-US" sz="2400" dirty="0" smtClean="0"/>
              <a:t>への対応の変容を目的に、保護者へのカウンセリングを</a:t>
            </a:r>
            <a:r>
              <a:rPr lang="en-US" altLang="ja-JP" sz="2400" dirty="0" smtClean="0"/>
              <a:t>SC</a:t>
            </a:r>
            <a:r>
              <a:rPr lang="ja-JP" altLang="en-US" sz="2400" dirty="0" smtClean="0"/>
              <a:t>が担当する。</a:t>
            </a:r>
            <a:endParaRPr kumimoji="1" lang="en-US" altLang="ja-JP" sz="2400" dirty="0" smtClean="0"/>
          </a:p>
          <a:p>
            <a:pPr marL="268288" indent="-268288">
              <a:lnSpc>
                <a:spcPts val="3400"/>
              </a:lnSpc>
              <a:spcAft>
                <a:spcPts val="1200"/>
              </a:spcAft>
            </a:pPr>
            <a:r>
              <a:rPr lang="ja-JP" altLang="en-US" sz="2400" dirty="0" smtClean="0"/>
              <a:t>・月に</a:t>
            </a:r>
            <a:r>
              <a:rPr lang="en-US" altLang="ja-JP" sz="2400" dirty="0" smtClean="0"/>
              <a:t>1</a:t>
            </a:r>
            <a:r>
              <a:rPr lang="ja-JP" altLang="en-US" sz="2400" dirty="0" smtClean="0"/>
              <a:t>度は管理職や</a:t>
            </a:r>
            <a:r>
              <a:rPr lang="en-US" altLang="ja-JP" sz="2400" dirty="0" smtClean="0"/>
              <a:t>SSW</a:t>
            </a:r>
            <a:r>
              <a:rPr lang="ja-JP" altLang="en-US" sz="2400" dirty="0" smtClean="0"/>
              <a:t>も交えたケース会議を開く。</a:t>
            </a:r>
            <a:endParaRPr lang="en-US" altLang="ja-JP" sz="2400" dirty="0" smtClean="0"/>
          </a:p>
        </p:txBody>
      </p:sp>
    </p:spTree>
    <p:extLst>
      <p:ext uri="{BB962C8B-B14F-4D97-AF65-F5344CB8AC3E}">
        <p14:creationId xmlns:p14="http://schemas.microsoft.com/office/powerpoint/2010/main" val="550787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17258"/>
          </a:xfrm>
        </p:spPr>
        <p:txBody>
          <a:bodyPr/>
          <a:lstStyle/>
          <a:p>
            <a:r>
              <a:rPr kumimoji="1" lang="ja-JP" altLang="en-US" dirty="0" smtClean="0"/>
              <a:t>事例　Ａの場合　</a:t>
            </a:r>
            <a:r>
              <a:rPr kumimoji="1" lang="en-US" altLang="ja-JP" dirty="0" smtClean="0"/>
              <a:t>episode 7</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17</a:t>
            </a:fld>
            <a:endParaRPr lang="ja-JP" altLang="en-US"/>
          </a:p>
        </p:txBody>
      </p:sp>
      <p:sp>
        <p:nvSpPr>
          <p:cNvPr id="4" name="テキスト ボックス 3"/>
          <p:cNvSpPr txBox="1"/>
          <p:nvPr/>
        </p:nvSpPr>
        <p:spPr>
          <a:xfrm>
            <a:off x="1129553" y="1282383"/>
            <a:ext cx="10385612" cy="4708981"/>
          </a:xfrm>
          <a:prstGeom prst="rect">
            <a:avLst/>
          </a:prstGeom>
          <a:pattFill prst="lgGrid">
            <a:fgClr>
              <a:schemeClr val="bg1">
                <a:lumMod val="95000"/>
              </a:schemeClr>
            </a:fgClr>
            <a:bgClr>
              <a:schemeClr val="bg1"/>
            </a:bgClr>
          </a:pattFill>
        </p:spPr>
        <p:txBody>
          <a:bodyPr wrap="square" rtlCol="0">
            <a:spAutoFit/>
          </a:bodyPr>
          <a:lstStyle/>
          <a:p>
            <a:pPr>
              <a:lnSpc>
                <a:spcPts val="3000"/>
              </a:lnSpc>
              <a:spcAft>
                <a:spcPts val="1200"/>
              </a:spcAft>
            </a:pPr>
            <a:r>
              <a:rPr kumimoji="1" lang="ja-JP" altLang="en-US" sz="2400" dirty="0" smtClean="0"/>
              <a:t>　その日の放課後、担任は相談室で</a:t>
            </a:r>
            <a:r>
              <a:rPr lang="ja-JP" altLang="en-US" sz="2400" dirty="0"/>
              <a:t>Ａ</a:t>
            </a:r>
            <a:r>
              <a:rPr kumimoji="1" lang="ja-JP" altLang="en-US" sz="2400" dirty="0" smtClean="0"/>
              <a:t>と話をした。</a:t>
            </a:r>
            <a:endParaRPr kumimoji="1" lang="en-US" altLang="ja-JP" sz="2400" dirty="0" smtClean="0"/>
          </a:p>
          <a:p>
            <a:pPr>
              <a:lnSpc>
                <a:spcPts val="3000"/>
              </a:lnSpc>
              <a:spcAft>
                <a:spcPts val="1200"/>
              </a:spcAft>
            </a:pPr>
            <a:r>
              <a:rPr lang="ja-JP" altLang="en-US" sz="2400" dirty="0" smtClean="0"/>
              <a:t>担任「この前、勉強が大変って書いてあって驚いたよ。毎回テストで良い点ばっかりだから余裕なのかと思ってた。」</a:t>
            </a:r>
            <a:endParaRPr lang="en-US" altLang="ja-JP" sz="2400" dirty="0" smtClean="0"/>
          </a:p>
          <a:p>
            <a:pPr>
              <a:lnSpc>
                <a:spcPts val="3000"/>
              </a:lnSpc>
              <a:spcAft>
                <a:spcPts val="1200"/>
              </a:spcAft>
            </a:pPr>
            <a:r>
              <a:rPr lang="ja-JP" altLang="en-US" sz="2400" dirty="0" smtClean="0"/>
              <a:t>Ａ「</a:t>
            </a:r>
            <a:r>
              <a:rPr lang="en-US" altLang="ja-JP" sz="2400" dirty="0" smtClean="0"/>
              <a:t>…</a:t>
            </a:r>
            <a:r>
              <a:rPr lang="ja-JP" altLang="en-US" sz="2400" dirty="0" smtClean="0"/>
              <a:t>（しばらく沈黙）</a:t>
            </a:r>
            <a:r>
              <a:rPr lang="en-US" altLang="ja-JP" sz="2400" dirty="0" smtClean="0"/>
              <a:t>…</a:t>
            </a:r>
            <a:r>
              <a:rPr lang="ja-JP" altLang="en-US" sz="2400" dirty="0"/>
              <a:t>部活</a:t>
            </a:r>
            <a:r>
              <a:rPr lang="ja-JP" altLang="en-US" sz="2400" dirty="0" smtClean="0"/>
              <a:t>が終わった後も塾があって</a:t>
            </a:r>
            <a:r>
              <a:rPr lang="en-US" altLang="ja-JP" sz="2400" dirty="0" smtClean="0"/>
              <a:t>…</a:t>
            </a:r>
            <a:r>
              <a:rPr lang="ja-JP" altLang="en-US" sz="2400" dirty="0"/>
              <a:t>塾</a:t>
            </a:r>
            <a:r>
              <a:rPr lang="ja-JP" altLang="en-US" sz="2400" dirty="0" smtClean="0"/>
              <a:t>でも課題がいっぱいあって</a:t>
            </a:r>
            <a:r>
              <a:rPr lang="en-US" altLang="ja-JP" sz="2400" dirty="0" smtClean="0"/>
              <a:t>…</a:t>
            </a:r>
            <a:r>
              <a:rPr lang="ja-JP" altLang="en-US" sz="2400" dirty="0" smtClean="0"/>
              <a:t>（声を震わせながら語る）」</a:t>
            </a:r>
            <a:endParaRPr lang="en-US" altLang="ja-JP" sz="2400" dirty="0" smtClean="0"/>
          </a:p>
          <a:p>
            <a:pPr>
              <a:lnSpc>
                <a:spcPts val="3000"/>
              </a:lnSpc>
              <a:spcAft>
                <a:spcPts val="1200"/>
              </a:spcAft>
            </a:pPr>
            <a:r>
              <a:rPr lang="ja-JP" altLang="en-US" sz="2400" dirty="0" smtClean="0"/>
              <a:t>担任「そうかぁ。学校も忙しいのに、塾でも課題があるのか</a:t>
            </a:r>
            <a:r>
              <a:rPr lang="en-US" altLang="ja-JP" sz="2400" dirty="0" smtClean="0"/>
              <a:t>…</a:t>
            </a:r>
            <a:r>
              <a:rPr lang="ja-JP" altLang="en-US" sz="2400" dirty="0" smtClean="0"/>
              <a:t>」</a:t>
            </a:r>
            <a:endParaRPr lang="en-US" altLang="ja-JP" sz="2400" dirty="0" smtClean="0"/>
          </a:p>
          <a:p>
            <a:pPr>
              <a:lnSpc>
                <a:spcPts val="3000"/>
              </a:lnSpc>
              <a:spcAft>
                <a:spcPts val="1200"/>
              </a:spcAft>
            </a:pPr>
            <a:r>
              <a:rPr lang="ja-JP" altLang="en-US" sz="2400" dirty="0" smtClean="0"/>
              <a:t>Ａ「前に塾の先生からこんな問題も解けない奴はいらないって言われて</a:t>
            </a:r>
            <a:r>
              <a:rPr lang="en-US" altLang="ja-JP" sz="2400" dirty="0" smtClean="0"/>
              <a:t>…</a:t>
            </a:r>
            <a:r>
              <a:rPr lang="ja-JP" altLang="en-US" sz="2400" dirty="0" smtClean="0"/>
              <a:t>それからなんか一気にやる気なくなっちゃったんですけど、でもやるしかなくて</a:t>
            </a:r>
            <a:r>
              <a:rPr lang="en-US" altLang="ja-JP" sz="2400" dirty="0" smtClean="0"/>
              <a:t>…</a:t>
            </a:r>
            <a:r>
              <a:rPr lang="ja-JP" altLang="en-US" sz="2400" dirty="0" smtClean="0"/>
              <a:t>（涙を流す）」</a:t>
            </a:r>
            <a:endParaRPr lang="en-US" altLang="ja-JP" sz="2400" dirty="0" smtClean="0"/>
          </a:p>
          <a:p>
            <a:pPr>
              <a:lnSpc>
                <a:spcPts val="3000"/>
              </a:lnSpc>
              <a:spcAft>
                <a:spcPts val="1200"/>
              </a:spcAft>
            </a:pPr>
            <a:r>
              <a:rPr lang="ja-JP" altLang="en-US" sz="2400" dirty="0" smtClean="0"/>
              <a:t>担任「</a:t>
            </a:r>
            <a:r>
              <a:rPr lang="en-US" altLang="ja-JP" sz="2400" dirty="0" smtClean="0"/>
              <a:t>…</a:t>
            </a:r>
            <a:r>
              <a:rPr lang="ja-JP" altLang="en-US" sz="2400" dirty="0" smtClean="0"/>
              <a:t>（何も</a:t>
            </a:r>
            <a:r>
              <a:rPr lang="ja-JP" altLang="en-US" sz="2400" dirty="0"/>
              <a:t>言葉</a:t>
            </a:r>
            <a:r>
              <a:rPr lang="ja-JP" altLang="en-US" sz="2400" dirty="0" smtClean="0"/>
              <a:t>にできず、天井を見上</a:t>
            </a:r>
            <a:r>
              <a:rPr lang="ja-JP" altLang="en-US" sz="2400" dirty="0"/>
              <a:t>げ</a:t>
            </a:r>
            <a:r>
              <a:rPr lang="ja-JP" altLang="en-US" sz="2400" dirty="0" smtClean="0"/>
              <a:t>ながら）そうか</a:t>
            </a:r>
            <a:r>
              <a:rPr lang="en-US" altLang="ja-JP" sz="2400" dirty="0" smtClean="0"/>
              <a:t>…</a:t>
            </a:r>
            <a:r>
              <a:rPr lang="ja-JP" altLang="en-US" sz="2400" dirty="0" smtClean="0"/>
              <a:t>」</a:t>
            </a:r>
            <a:endParaRPr lang="en-US" altLang="ja-JP" sz="2400" dirty="0" smtClean="0"/>
          </a:p>
        </p:txBody>
      </p:sp>
    </p:spTree>
    <p:extLst>
      <p:ext uri="{BB962C8B-B14F-4D97-AF65-F5344CB8AC3E}">
        <p14:creationId xmlns:p14="http://schemas.microsoft.com/office/powerpoint/2010/main" val="3335884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091145"/>
          </a:xfrm>
        </p:spPr>
        <p:txBody>
          <a:bodyPr/>
          <a:lstStyle/>
          <a:p>
            <a:r>
              <a:rPr kumimoji="1" lang="ja-JP" altLang="en-US" dirty="0" smtClean="0"/>
              <a:t>２つの自己肯定</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18</a:t>
            </a:fld>
            <a:endParaRPr lang="ja-JP" altLang="en-US"/>
          </a:p>
        </p:txBody>
      </p:sp>
      <p:sp>
        <p:nvSpPr>
          <p:cNvPr id="5" name="テキスト ボックス 4"/>
          <p:cNvSpPr txBox="1"/>
          <p:nvPr/>
        </p:nvSpPr>
        <p:spPr>
          <a:xfrm>
            <a:off x="463923" y="1457970"/>
            <a:ext cx="5320553" cy="646331"/>
          </a:xfrm>
          <a:prstGeom prst="rect">
            <a:avLst/>
          </a:prstGeom>
          <a:noFill/>
        </p:spPr>
        <p:txBody>
          <a:bodyPr wrap="square" rtlCol="0">
            <a:spAutoFit/>
          </a:bodyPr>
          <a:lstStyle/>
          <a:p>
            <a:pPr marL="457200" indent="-457200">
              <a:buFont typeface="Wingdings" panose="05000000000000000000" pitchFamily="2" charset="2"/>
              <a:buChar char="l"/>
            </a:pPr>
            <a:r>
              <a:rPr lang="ja-JP" altLang="en-US" sz="3600" b="1" dirty="0">
                <a:solidFill>
                  <a:srgbClr val="0070C0"/>
                </a:solidFill>
              </a:rPr>
              <a:t>行動レベルの自己肯定</a:t>
            </a:r>
          </a:p>
        </p:txBody>
      </p:sp>
      <p:sp>
        <p:nvSpPr>
          <p:cNvPr id="22" name="テキスト ボックス 21"/>
          <p:cNvSpPr txBox="1"/>
          <p:nvPr/>
        </p:nvSpPr>
        <p:spPr>
          <a:xfrm>
            <a:off x="6048934" y="1456270"/>
            <a:ext cx="5562600" cy="646331"/>
          </a:xfrm>
          <a:prstGeom prst="rect">
            <a:avLst/>
          </a:prstGeom>
          <a:noFill/>
        </p:spPr>
        <p:txBody>
          <a:bodyPr wrap="square" rtlCol="0">
            <a:spAutoFit/>
          </a:bodyPr>
          <a:lstStyle/>
          <a:p>
            <a:pPr marL="457200" indent="-457200">
              <a:buFont typeface="Wingdings" panose="05000000000000000000" pitchFamily="2" charset="2"/>
              <a:buChar char="l"/>
            </a:pPr>
            <a:r>
              <a:rPr lang="ja-JP" altLang="en-US" sz="3600" b="1" dirty="0">
                <a:solidFill>
                  <a:srgbClr val="CC0066"/>
                </a:solidFill>
              </a:rPr>
              <a:t>存在</a:t>
            </a:r>
            <a:r>
              <a:rPr lang="ja-JP" altLang="en-US" sz="3600" b="1" dirty="0" smtClean="0">
                <a:solidFill>
                  <a:srgbClr val="CC0066"/>
                </a:solidFill>
              </a:rPr>
              <a:t>レベル</a:t>
            </a:r>
            <a:r>
              <a:rPr lang="ja-JP" altLang="en-US" sz="3600" b="1" dirty="0">
                <a:solidFill>
                  <a:srgbClr val="CC0066"/>
                </a:solidFill>
              </a:rPr>
              <a:t>の自己肯定</a:t>
            </a:r>
          </a:p>
        </p:txBody>
      </p:sp>
      <p:sp>
        <p:nvSpPr>
          <p:cNvPr id="6" name="テキスト ボックス 5"/>
          <p:cNvSpPr txBox="1"/>
          <p:nvPr/>
        </p:nvSpPr>
        <p:spPr>
          <a:xfrm>
            <a:off x="1010769" y="2104301"/>
            <a:ext cx="4666130" cy="3371136"/>
          </a:xfrm>
          <a:prstGeom prst="roundRect">
            <a:avLst>
              <a:gd name="adj" fmla="val 9088"/>
            </a:avLst>
          </a:prstGeom>
          <a:solidFill>
            <a:schemeClr val="accent1">
              <a:lumMod val="40000"/>
              <a:lumOff val="60000"/>
            </a:schemeClr>
          </a:solidFill>
          <a:ln w="76200">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indent="268288"/>
            <a:r>
              <a:rPr kumimoji="1" lang="ja-JP" altLang="en-US" sz="2000" dirty="0" smtClean="0"/>
              <a:t>目的を達成するために努力をしたり、課題を解決するために行動したり、成果につながる、つながらないは問わず、何らかの行動を遂行することによって得られ</a:t>
            </a:r>
            <a:r>
              <a:rPr lang="ja-JP" altLang="en-US" sz="2000" dirty="0" smtClean="0"/>
              <a:t>る自己肯定感。目に見える良き評価や結果、成果、褒賞などに裏付けられた自己肯定感。</a:t>
            </a:r>
            <a:endParaRPr lang="en-US" altLang="ja-JP" sz="2000" dirty="0" smtClean="0"/>
          </a:p>
          <a:p>
            <a:pPr indent="268288"/>
            <a:endParaRPr lang="en-US" altLang="ja-JP" sz="2000" dirty="0" smtClean="0"/>
          </a:p>
          <a:p>
            <a:r>
              <a:rPr lang="en-US" altLang="ja-JP" sz="1600" dirty="0" smtClean="0"/>
              <a:t>cf. </a:t>
            </a:r>
            <a:r>
              <a:rPr lang="ja-JP" altLang="en-US" sz="1600" dirty="0" smtClean="0"/>
              <a:t>とても良い自尊感情  </a:t>
            </a:r>
            <a:r>
              <a:rPr lang="en-US" altLang="ja-JP" sz="1600" dirty="0" smtClean="0"/>
              <a:t>very good</a:t>
            </a:r>
            <a:r>
              <a:rPr lang="ja-JP" altLang="en-US" sz="1600" dirty="0"/>
              <a:t> </a:t>
            </a:r>
            <a:r>
              <a:rPr lang="en-US" altLang="ja-JP" sz="1600" dirty="0" smtClean="0"/>
              <a:t>self-esteem</a:t>
            </a:r>
            <a:r>
              <a:rPr lang="ja-JP" altLang="en-US" sz="1600" dirty="0" smtClean="0"/>
              <a:t>（</a:t>
            </a:r>
            <a:r>
              <a:rPr lang="en-US" altLang="ja-JP" sz="1600" dirty="0" err="1" smtClean="0"/>
              <a:t>Rosenberg,M</a:t>
            </a:r>
            <a:r>
              <a:rPr lang="en-US" altLang="ja-JP" sz="1600" dirty="0" smtClean="0"/>
              <a:t>.</a:t>
            </a:r>
            <a:r>
              <a:rPr lang="ja-JP" altLang="en-US" sz="1600" dirty="0" smtClean="0"/>
              <a:t>）</a:t>
            </a:r>
            <a:endParaRPr kumimoji="1" lang="ja-JP" altLang="en-US" sz="1600" dirty="0"/>
          </a:p>
        </p:txBody>
      </p:sp>
      <p:sp>
        <p:nvSpPr>
          <p:cNvPr id="23" name="テキスト ボックス 22"/>
          <p:cNvSpPr txBox="1"/>
          <p:nvPr/>
        </p:nvSpPr>
        <p:spPr>
          <a:xfrm>
            <a:off x="6530788" y="2117989"/>
            <a:ext cx="4872318" cy="3371136"/>
          </a:xfrm>
          <a:prstGeom prst="roundRect">
            <a:avLst>
              <a:gd name="adj" fmla="val 7891"/>
            </a:avLst>
          </a:prstGeom>
          <a:solidFill>
            <a:srgbClr val="FFCCFF"/>
          </a:solidFill>
          <a:ln w="76200">
            <a:solidFill>
              <a:srgbClr val="CC0066"/>
            </a:solidFill>
          </a:ln>
        </p:spPr>
        <p:txBody>
          <a:bodyPr wrap="square" rtlCol="0">
            <a:spAutoFit/>
          </a:bodyPr>
          <a:lstStyle/>
          <a:p>
            <a:pPr indent="268288"/>
            <a:r>
              <a:rPr lang="ja-JP" altLang="en-US" sz="2000" dirty="0" smtClean="0"/>
              <a:t>短所や欠点があったとしも、その部分も含めて自身の存在をトータルに肯定できている感覚。自己存在全体を受容できている感覚。他者からの評価や結果、成果、褒賞などにはそれほど左右されにくい自己肯定感。</a:t>
            </a:r>
            <a:endParaRPr lang="en-US" altLang="ja-JP" sz="2000" dirty="0" smtClean="0"/>
          </a:p>
          <a:p>
            <a:pPr indent="268288"/>
            <a:endParaRPr lang="en-US" altLang="ja-JP" sz="2000" dirty="0" smtClean="0"/>
          </a:p>
          <a:p>
            <a:pPr indent="268288"/>
            <a:endParaRPr lang="en-US" altLang="ja-JP" sz="2000" dirty="0" smtClean="0"/>
          </a:p>
          <a:p>
            <a:r>
              <a:rPr lang="en-US" altLang="ja-JP" sz="1600" dirty="0" smtClean="0"/>
              <a:t>cf. </a:t>
            </a:r>
            <a:r>
              <a:rPr lang="ja-JP" altLang="en-US" sz="1600" dirty="0" smtClean="0"/>
              <a:t>ほぼ良い自尊感情  </a:t>
            </a:r>
            <a:r>
              <a:rPr lang="en-US" altLang="ja-JP" sz="1600" dirty="0" smtClean="0"/>
              <a:t>good enough</a:t>
            </a:r>
            <a:r>
              <a:rPr lang="ja-JP" altLang="en-US" sz="1600" dirty="0" smtClean="0"/>
              <a:t> </a:t>
            </a:r>
            <a:r>
              <a:rPr lang="en-US" altLang="ja-JP" sz="1600" dirty="0" smtClean="0"/>
              <a:t>self-esteem</a:t>
            </a:r>
            <a:r>
              <a:rPr lang="ja-JP" altLang="en-US" sz="1600" dirty="0" smtClean="0"/>
              <a:t>（</a:t>
            </a:r>
            <a:r>
              <a:rPr lang="en-US" altLang="ja-JP" sz="1600" dirty="0" err="1" smtClean="0"/>
              <a:t>Rosenberg,M</a:t>
            </a:r>
            <a:r>
              <a:rPr lang="en-US" altLang="ja-JP" sz="1600" dirty="0" smtClean="0"/>
              <a:t>.</a:t>
            </a:r>
            <a:r>
              <a:rPr lang="ja-JP" altLang="en-US" sz="1600" dirty="0" smtClean="0"/>
              <a:t>）</a:t>
            </a:r>
            <a:endParaRPr kumimoji="1" lang="ja-JP" altLang="en-US" sz="1600" dirty="0"/>
          </a:p>
        </p:txBody>
      </p:sp>
    </p:spTree>
    <p:extLst>
      <p:ext uri="{BB962C8B-B14F-4D97-AF65-F5344CB8AC3E}">
        <p14:creationId xmlns:p14="http://schemas.microsoft.com/office/powerpoint/2010/main" val="1808565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884093"/>
          </a:xfrm>
        </p:spPr>
        <p:txBody>
          <a:bodyPr/>
          <a:lstStyle/>
          <a:p>
            <a:r>
              <a:rPr kumimoji="1" lang="ja-JP" altLang="en-US" dirty="0" smtClean="0"/>
              <a:t>２つの自己肯定</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19</a:t>
            </a:fld>
            <a:endParaRPr lang="ja-JP" altLang="en-US"/>
          </a:p>
        </p:txBody>
      </p:sp>
      <p:sp>
        <p:nvSpPr>
          <p:cNvPr id="14" name="二等辺三角形 13"/>
          <p:cNvSpPr/>
          <p:nvPr/>
        </p:nvSpPr>
        <p:spPr>
          <a:xfrm>
            <a:off x="1346264" y="1276112"/>
            <a:ext cx="2043952" cy="2433916"/>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台形 14"/>
          <p:cNvSpPr/>
          <p:nvPr/>
        </p:nvSpPr>
        <p:spPr>
          <a:xfrm>
            <a:off x="805445" y="3710028"/>
            <a:ext cx="3125590" cy="1203512"/>
          </a:xfrm>
          <a:prstGeom prst="trapezoid">
            <a:avLst>
              <a:gd name="adj" fmla="val 44917"/>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060940" y="4046204"/>
            <a:ext cx="2614601" cy="830997"/>
          </a:xfrm>
          <a:prstGeom prst="rect">
            <a:avLst/>
          </a:prstGeom>
          <a:noFill/>
        </p:spPr>
        <p:txBody>
          <a:bodyPr wrap="square" rtlCol="0">
            <a:spAutoFit/>
          </a:bodyPr>
          <a:lstStyle/>
          <a:p>
            <a:pPr algn="ctr"/>
            <a:r>
              <a:rPr kumimoji="1" lang="ja-JP" altLang="en-US" sz="2400" b="1" dirty="0"/>
              <a:t>存在</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17" name="テキスト ボックス 16"/>
          <p:cNvSpPr txBox="1"/>
          <p:nvPr/>
        </p:nvSpPr>
        <p:spPr>
          <a:xfrm>
            <a:off x="1060940" y="2493070"/>
            <a:ext cx="2614601" cy="830997"/>
          </a:xfrm>
          <a:prstGeom prst="rect">
            <a:avLst/>
          </a:prstGeom>
          <a:noFill/>
        </p:spPr>
        <p:txBody>
          <a:bodyPr wrap="square" rtlCol="0">
            <a:spAutoFit/>
          </a:bodyPr>
          <a:lstStyle/>
          <a:p>
            <a:pPr algn="ctr"/>
            <a:r>
              <a:rPr kumimoji="1" lang="ja-JP" altLang="en-US" sz="2400" b="1" dirty="0"/>
              <a:t>行動</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18" name="台形 17"/>
          <p:cNvSpPr/>
          <p:nvPr/>
        </p:nvSpPr>
        <p:spPr>
          <a:xfrm>
            <a:off x="5792758" y="3569937"/>
            <a:ext cx="1212273" cy="1334158"/>
          </a:xfrm>
          <a:prstGeom prst="trapezoid">
            <a:avLst>
              <a:gd name="adj" fmla="val 69498"/>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711288" y="4046204"/>
            <a:ext cx="3375212" cy="830997"/>
          </a:xfrm>
          <a:prstGeom prst="rect">
            <a:avLst/>
          </a:prstGeom>
          <a:noFill/>
        </p:spPr>
        <p:txBody>
          <a:bodyPr wrap="square" rtlCol="0">
            <a:spAutoFit/>
          </a:bodyPr>
          <a:lstStyle/>
          <a:p>
            <a:pPr algn="ctr"/>
            <a:r>
              <a:rPr kumimoji="1" lang="ja-JP" altLang="en-US" sz="2400" b="1" dirty="0"/>
              <a:t>存在</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24" name="二等辺三角形 23"/>
          <p:cNvSpPr/>
          <p:nvPr/>
        </p:nvSpPr>
        <p:spPr>
          <a:xfrm>
            <a:off x="4447950" y="1276112"/>
            <a:ext cx="3901889" cy="2433916"/>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4711288" y="2493070"/>
            <a:ext cx="3375212" cy="830997"/>
          </a:xfrm>
          <a:prstGeom prst="rect">
            <a:avLst/>
          </a:prstGeom>
          <a:noFill/>
        </p:spPr>
        <p:txBody>
          <a:bodyPr wrap="square" rtlCol="0">
            <a:spAutoFit/>
          </a:bodyPr>
          <a:lstStyle/>
          <a:p>
            <a:pPr algn="ctr"/>
            <a:r>
              <a:rPr kumimoji="1" lang="ja-JP" altLang="en-US" sz="2400" b="1" dirty="0"/>
              <a:t>行動</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30" name="台形 29"/>
          <p:cNvSpPr/>
          <p:nvPr/>
        </p:nvSpPr>
        <p:spPr>
          <a:xfrm>
            <a:off x="9323396" y="3578020"/>
            <a:ext cx="1212273" cy="1334158"/>
          </a:xfrm>
          <a:prstGeom prst="trapezoid">
            <a:avLst>
              <a:gd name="adj" fmla="val 69498"/>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8241926" y="4054287"/>
            <a:ext cx="3375212" cy="830997"/>
          </a:xfrm>
          <a:prstGeom prst="rect">
            <a:avLst/>
          </a:prstGeom>
          <a:noFill/>
        </p:spPr>
        <p:txBody>
          <a:bodyPr wrap="square" rtlCol="0">
            <a:spAutoFit/>
          </a:bodyPr>
          <a:lstStyle/>
          <a:p>
            <a:pPr algn="ctr"/>
            <a:r>
              <a:rPr kumimoji="1" lang="ja-JP" altLang="en-US" sz="2400" b="1" dirty="0"/>
              <a:t>存在</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32" name="二等辺三角形 31"/>
          <p:cNvSpPr/>
          <p:nvPr/>
        </p:nvSpPr>
        <p:spPr>
          <a:xfrm>
            <a:off x="9481000" y="1303097"/>
            <a:ext cx="897065" cy="2433916"/>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8622232" y="2520055"/>
            <a:ext cx="2614601" cy="830997"/>
          </a:xfrm>
          <a:prstGeom prst="rect">
            <a:avLst/>
          </a:prstGeom>
          <a:noFill/>
        </p:spPr>
        <p:txBody>
          <a:bodyPr wrap="square" rtlCol="0">
            <a:spAutoFit/>
          </a:bodyPr>
          <a:lstStyle/>
          <a:p>
            <a:pPr algn="ctr"/>
            <a:r>
              <a:rPr kumimoji="1" lang="ja-JP" altLang="en-US" sz="2400" b="1" dirty="0"/>
              <a:t>行動</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20" name="角丸四角形吹き出し 19"/>
          <p:cNvSpPr/>
          <p:nvPr/>
        </p:nvSpPr>
        <p:spPr>
          <a:xfrm>
            <a:off x="5105425" y="511683"/>
            <a:ext cx="2385646" cy="1000406"/>
          </a:xfrm>
          <a:prstGeom prst="wedgeRoundRectCallout">
            <a:avLst>
              <a:gd name="adj1" fmla="val 2229"/>
              <a:gd name="adj2" fmla="val 70722"/>
              <a:gd name="adj3" fmla="val 16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t>気づかれにくい自殺願望</a:t>
            </a:r>
            <a:endParaRPr kumimoji="1" lang="ja-JP" altLang="en-US" sz="2400" b="1" dirty="0"/>
          </a:p>
        </p:txBody>
      </p:sp>
      <p:sp>
        <p:nvSpPr>
          <p:cNvPr id="21" name="角丸四角形吹き出し 20"/>
          <p:cNvSpPr/>
          <p:nvPr/>
        </p:nvSpPr>
        <p:spPr>
          <a:xfrm>
            <a:off x="8622232" y="511683"/>
            <a:ext cx="2385646" cy="1000406"/>
          </a:xfrm>
          <a:prstGeom prst="wedgeRoundRectCallout">
            <a:avLst>
              <a:gd name="adj1" fmla="val 4484"/>
              <a:gd name="adj2" fmla="val 73410"/>
              <a:gd name="adj3" fmla="val 16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t>気づかれやすい自殺願望</a:t>
            </a:r>
            <a:endParaRPr kumimoji="1" lang="ja-JP" altLang="en-US" sz="2400" b="1" dirty="0"/>
          </a:p>
        </p:txBody>
      </p:sp>
      <p:sp>
        <p:nvSpPr>
          <p:cNvPr id="4" name="星 12 3"/>
          <p:cNvSpPr/>
          <p:nvPr/>
        </p:nvSpPr>
        <p:spPr>
          <a:xfrm>
            <a:off x="4483841" y="4912178"/>
            <a:ext cx="3830105" cy="1748338"/>
          </a:xfrm>
          <a:prstGeom prst="star12">
            <a:avLst>
              <a:gd name="adj" fmla="val 31526"/>
            </a:avLst>
          </a:prstGeom>
          <a:solidFill>
            <a:srgbClr val="F4B18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rPr>
              <a:t>突然の</a:t>
            </a:r>
            <a:endParaRPr kumimoji="1" lang="en-US" altLang="ja-JP" sz="2800" b="1" dirty="0" smtClean="0">
              <a:solidFill>
                <a:schemeClr val="tx1"/>
              </a:solidFill>
            </a:endParaRPr>
          </a:p>
          <a:p>
            <a:pPr algn="ctr"/>
            <a:r>
              <a:rPr kumimoji="1" lang="ja-JP" altLang="en-US" sz="2800" b="1" dirty="0" smtClean="0">
                <a:solidFill>
                  <a:schemeClr val="tx1"/>
                </a:solidFill>
              </a:rPr>
              <a:t>自殺企図</a:t>
            </a:r>
            <a:endParaRPr kumimoji="1" lang="ja-JP" altLang="en-US" sz="2800" b="1" dirty="0">
              <a:solidFill>
                <a:schemeClr val="tx1"/>
              </a:solidFill>
            </a:endParaRPr>
          </a:p>
        </p:txBody>
      </p:sp>
      <p:sp>
        <p:nvSpPr>
          <p:cNvPr id="5" name="円形吹き出し 4"/>
          <p:cNvSpPr/>
          <p:nvPr/>
        </p:nvSpPr>
        <p:spPr>
          <a:xfrm>
            <a:off x="1060940" y="5059176"/>
            <a:ext cx="3228672" cy="1502989"/>
          </a:xfrm>
          <a:prstGeom prst="wedgeEllipseCallout">
            <a:avLst>
              <a:gd name="adj1" fmla="val 95667"/>
              <a:gd name="adj2" fmla="val -88702"/>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400" dirty="0" smtClean="0">
                <a:solidFill>
                  <a:schemeClr val="bg1"/>
                </a:solidFill>
              </a:rPr>
              <a:t>「こんな</a:t>
            </a:r>
            <a:r>
              <a:rPr lang="ja-JP" altLang="en-US" sz="2400" dirty="0">
                <a:solidFill>
                  <a:schemeClr val="bg1"/>
                </a:solidFill>
              </a:rPr>
              <a:t>問題も解けない奴</a:t>
            </a:r>
            <a:r>
              <a:rPr lang="ja-JP" altLang="en-US" sz="2400" dirty="0" smtClean="0">
                <a:solidFill>
                  <a:schemeClr val="bg1"/>
                </a:solidFill>
              </a:rPr>
              <a:t>は</a:t>
            </a:r>
            <a:endParaRPr lang="en-US" altLang="ja-JP" sz="2400" dirty="0" smtClean="0">
              <a:solidFill>
                <a:schemeClr val="bg1"/>
              </a:solidFill>
            </a:endParaRPr>
          </a:p>
          <a:p>
            <a:pPr algn="ctr"/>
            <a:r>
              <a:rPr lang="ja-JP" altLang="en-US" sz="2400" b="1" u="sng" dirty="0" smtClean="0">
                <a:solidFill>
                  <a:schemeClr val="bg1"/>
                </a:solidFill>
              </a:rPr>
              <a:t>いらない</a:t>
            </a:r>
            <a:r>
              <a:rPr lang="ja-JP" altLang="en-US" sz="2400" dirty="0" smtClean="0">
                <a:solidFill>
                  <a:schemeClr val="bg1"/>
                </a:solidFill>
              </a:rPr>
              <a:t>」</a:t>
            </a:r>
            <a:endParaRPr kumimoji="1" lang="ja-JP" altLang="en-US" sz="2400" dirty="0">
              <a:solidFill>
                <a:schemeClr val="bg1"/>
              </a:solidFill>
            </a:endParaRPr>
          </a:p>
        </p:txBody>
      </p:sp>
    </p:spTree>
    <p:extLst>
      <p:ext uri="{BB962C8B-B14F-4D97-AF65-F5344CB8AC3E}">
        <p14:creationId xmlns:p14="http://schemas.microsoft.com/office/powerpoint/2010/main" val="125245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はじめに</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a:t>
            </a:fld>
            <a:endParaRPr lang="ja-JP" altLang="en-US"/>
          </a:p>
        </p:txBody>
      </p:sp>
      <p:sp>
        <p:nvSpPr>
          <p:cNvPr id="4" name="テキスト ボックス 3"/>
          <p:cNvSpPr txBox="1"/>
          <p:nvPr/>
        </p:nvSpPr>
        <p:spPr>
          <a:xfrm>
            <a:off x="990600" y="1487468"/>
            <a:ext cx="10210800" cy="3551293"/>
          </a:xfrm>
          <a:prstGeom prst="rect">
            <a:avLst/>
          </a:prstGeom>
          <a:noFill/>
        </p:spPr>
        <p:txBody>
          <a:bodyPr wrap="square" rtlCol="0">
            <a:spAutoFit/>
          </a:bodyPr>
          <a:lstStyle/>
          <a:p>
            <a:pPr indent="268288">
              <a:lnSpc>
                <a:spcPts val="3200"/>
              </a:lnSpc>
              <a:spcAft>
                <a:spcPts val="1200"/>
              </a:spcAft>
            </a:pPr>
            <a:r>
              <a:rPr kumimoji="1" lang="ja-JP" altLang="en-US" sz="2400" dirty="0" smtClean="0"/>
              <a:t>自殺予防は、方法論だけでは決してうまくいきません。</a:t>
            </a:r>
            <a:endParaRPr kumimoji="1" lang="en-US" altLang="ja-JP" sz="2400" dirty="0" smtClean="0"/>
          </a:p>
          <a:p>
            <a:pPr indent="268288">
              <a:lnSpc>
                <a:spcPts val="3200"/>
              </a:lnSpc>
              <a:spcAft>
                <a:spcPts val="1200"/>
              </a:spcAft>
            </a:pPr>
            <a:r>
              <a:rPr kumimoji="1" lang="ja-JP" altLang="en-US" sz="2400" dirty="0" smtClean="0"/>
              <a:t>なぜなら、自殺とは「存在」を賭けた行為だから。</a:t>
            </a:r>
            <a:endParaRPr kumimoji="1" lang="en-US" altLang="ja-JP" sz="2400" dirty="0" smtClean="0"/>
          </a:p>
          <a:p>
            <a:pPr indent="268288">
              <a:lnSpc>
                <a:spcPts val="3200"/>
              </a:lnSpc>
              <a:spcAft>
                <a:spcPts val="1200"/>
              </a:spcAft>
            </a:pPr>
            <a:r>
              <a:rPr kumimoji="1" lang="ja-JP" altLang="en-US" sz="2400" dirty="0" smtClean="0"/>
              <a:t>自殺を防ぐ手段として何を学ぶべきかという視点だけではだめです。</a:t>
            </a:r>
            <a:endParaRPr kumimoji="1" lang="en-US" altLang="ja-JP" sz="2400" dirty="0" smtClean="0"/>
          </a:p>
          <a:p>
            <a:pPr indent="268288">
              <a:lnSpc>
                <a:spcPts val="3200"/>
              </a:lnSpc>
              <a:spcAft>
                <a:spcPts val="1200"/>
              </a:spcAft>
            </a:pPr>
            <a:r>
              <a:rPr kumimoji="1" lang="ja-JP" altLang="en-US" sz="2400" dirty="0" smtClean="0"/>
              <a:t>これを学ぶあなた自身の存在としての在り方、生き方を見つめ</a:t>
            </a:r>
            <a:r>
              <a:rPr lang="ja-JP" altLang="en-US" sz="2400" dirty="0" smtClean="0"/>
              <a:t>、向き合うことが何よりも大切です</a:t>
            </a:r>
            <a:r>
              <a:rPr kumimoji="1" lang="ja-JP" altLang="en-US" sz="2400" dirty="0" smtClean="0"/>
              <a:t>。</a:t>
            </a:r>
            <a:endParaRPr kumimoji="1" lang="en-US" altLang="ja-JP" sz="2400" dirty="0" smtClean="0"/>
          </a:p>
          <a:p>
            <a:pPr indent="268288">
              <a:lnSpc>
                <a:spcPts val="3200"/>
              </a:lnSpc>
              <a:spcAft>
                <a:spcPts val="1200"/>
              </a:spcAft>
            </a:pPr>
            <a:r>
              <a:rPr kumimoji="1" lang="ja-JP" altLang="en-US" sz="2400" dirty="0" smtClean="0"/>
              <a:t>そうすれば、自殺へ向かう子どもたちの心にきっと触れることができ、その傷ついた心の手当てへの可能性にきっと開かれていくことでしょう。</a:t>
            </a:r>
            <a:endParaRPr kumimoji="1" lang="ja-JP" altLang="en-US" sz="2400" dirty="0"/>
          </a:p>
        </p:txBody>
      </p:sp>
    </p:spTree>
    <p:extLst>
      <p:ext uri="{BB962C8B-B14F-4D97-AF65-F5344CB8AC3E}">
        <p14:creationId xmlns:p14="http://schemas.microsoft.com/office/powerpoint/2010/main" val="359178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受け止める側の自己肯定</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20</a:t>
            </a:fld>
            <a:endParaRPr lang="ja-JP" altLang="en-US" dirty="0"/>
          </a:p>
        </p:txBody>
      </p:sp>
      <p:sp>
        <p:nvSpPr>
          <p:cNvPr id="4" name="テキスト ボックス 3"/>
          <p:cNvSpPr txBox="1"/>
          <p:nvPr/>
        </p:nvSpPr>
        <p:spPr>
          <a:xfrm>
            <a:off x="1021976" y="1690688"/>
            <a:ext cx="9372600" cy="3816246"/>
          </a:xfrm>
          <a:prstGeom prst="rect">
            <a:avLst/>
          </a:prstGeom>
          <a:solidFill>
            <a:schemeClr val="bg1"/>
          </a:solidFill>
          <a:effectLst>
            <a:softEdge rad="127000"/>
          </a:effectLst>
        </p:spPr>
        <p:txBody>
          <a:bodyPr wrap="square" lIns="360000" tIns="360000" rIns="360000" bIns="360000" rtlCol="0" anchor="ctr" anchorCtr="0">
            <a:noAutofit/>
          </a:bodyPr>
          <a:lstStyle/>
          <a:p>
            <a:pPr marL="285750" indent="-285750">
              <a:spcAft>
                <a:spcPts val="5400"/>
              </a:spcAft>
              <a:buFont typeface="Wingdings" panose="05000000000000000000" pitchFamily="2" charset="2"/>
              <a:buChar char="l"/>
            </a:pPr>
            <a:r>
              <a:rPr kumimoji="1" lang="ja-JP" altLang="en-US" sz="3200" dirty="0" smtClean="0"/>
              <a:t>  死にたいほどつらい子どもの気持ちを受け止める</a:t>
            </a:r>
            <a:r>
              <a:rPr kumimoji="1" lang="ja-JP" altLang="en-US" sz="3200" b="1" u="sng" dirty="0" smtClean="0">
                <a:solidFill>
                  <a:srgbClr val="FF0000"/>
                </a:solidFill>
              </a:rPr>
              <a:t>大人側の自己肯定</a:t>
            </a:r>
            <a:r>
              <a:rPr kumimoji="1" lang="ja-JP" altLang="en-US" sz="3200" dirty="0" smtClean="0"/>
              <a:t>も度量に深く関わる。</a:t>
            </a:r>
            <a:endParaRPr kumimoji="1" lang="en-US" altLang="ja-JP" sz="3200" dirty="0" smtClean="0"/>
          </a:p>
          <a:p>
            <a:pPr marL="285750" indent="-285750">
              <a:spcAft>
                <a:spcPts val="5400"/>
              </a:spcAft>
              <a:buFont typeface="Wingdings" panose="05000000000000000000" pitchFamily="2" charset="2"/>
              <a:buChar char="l"/>
            </a:pPr>
            <a:r>
              <a:rPr lang="ja-JP" altLang="en-US" sz="3200" dirty="0" smtClean="0"/>
              <a:t> </a:t>
            </a:r>
            <a:r>
              <a:rPr lang="ja-JP" altLang="en-US" sz="3200" b="1" u="sng" dirty="0" smtClean="0">
                <a:solidFill>
                  <a:srgbClr val="FF0000"/>
                </a:solidFill>
              </a:rPr>
              <a:t>受け止める大人の</a:t>
            </a:r>
            <a:r>
              <a:rPr kumimoji="1" lang="ja-JP" altLang="en-US" sz="3200" b="1" u="sng" dirty="0" smtClean="0">
                <a:solidFill>
                  <a:srgbClr val="FF0000"/>
                </a:solidFill>
              </a:rPr>
              <a:t>存在レベルの自己肯定が十分か</a:t>
            </a:r>
            <a:r>
              <a:rPr kumimoji="1" lang="ja-JP" altLang="en-US" sz="3200" dirty="0" smtClean="0"/>
              <a:t>をしっかり確認し、対応する体制を吟味、検討</a:t>
            </a:r>
            <a:r>
              <a:rPr lang="ja-JP" altLang="en-US" sz="3200" dirty="0" smtClean="0"/>
              <a:t>する必要がある。</a:t>
            </a:r>
            <a:endParaRPr kumimoji="1" lang="ja-JP" altLang="en-US" sz="3200" dirty="0"/>
          </a:p>
        </p:txBody>
      </p:sp>
    </p:spTree>
    <p:extLst>
      <p:ext uri="{BB962C8B-B14F-4D97-AF65-F5344CB8AC3E}">
        <p14:creationId xmlns:p14="http://schemas.microsoft.com/office/powerpoint/2010/main" val="3164570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17258"/>
          </a:xfrm>
        </p:spPr>
        <p:txBody>
          <a:bodyPr/>
          <a:lstStyle/>
          <a:p>
            <a:r>
              <a:rPr kumimoji="1" lang="ja-JP" altLang="en-US" dirty="0" smtClean="0"/>
              <a:t>事例　Ａの場合　</a:t>
            </a:r>
            <a:r>
              <a:rPr kumimoji="1" lang="en-US" altLang="ja-JP" dirty="0" smtClean="0"/>
              <a:t>episode 8</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21</a:t>
            </a:fld>
            <a:endParaRPr lang="ja-JP" altLang="en-US"/>
          </a:p>
        </p:txBody>
      </p:sp>
      <p:sp>
        <p:nvSpPr>
          <p:cNvPr id="4" name="テキスト ボックス 3"/>
          <p:cNvSpPr txBox="1"/>
          <p:nvPr/>
        </p:nvSpPr>
        <p:spPr>
          <a:xfrm>
            <a:off x="968188" y="1282383"/>
            <a:ext cx="10385612" cy="4862870"/>
          </a:xfrm>
          <a:prstGeom prst="rect">
            <a:avLst/>
          </a:prstGeom>
          <a:pattFill prst="lgGrid">
            <a:fgClr>
              <a:schemeClr val="bg1">
                <a:lumMod val="95000"/>
              </a:schemeClr>
            </a:fgClr>
            <a:bgClr>
              <a:schemeClr val="bg1"/>
            </a:bgClr>
          </a:pattFill>
        </p:spPr>
        <p:txBody>
          <a:bodyPr wrap="square" rtlCol="0">
            <a:spAutoFit/>
          </a:bodyPr>
          <a:lstStyle/>
          <a:p>
            <a:pPr>
              <a:lnSpc>
                <a:spcPts val="2800"/>
              </a:lnSpc>
              <a:spcAft>
                <a:spcPts val="600"/>
              </a:spcAft>
            </a:pPr>
            <a:r>
              <a:rPr kumimoji="1" lang="ja-JP" altLang="en-US" sz="2400" dirty="0" smtClean="0"/>
              <a:t>　</a:t>
            </a:r>
            <a:r>
              <a:rPr lang="ja-JP" altLang="en-US" sz="2400" dirty="0"/>
              <a:t>Ａ</a:t>
            </a:r>
            <a:r>
              <a:rPr lang="ja-JP" altLang="en-US" sz="2400" dirty="0" smtClean="0"/>
              <a:t>と担任は</a:t>
            </a:r>
            <a:r>
              <a:rPr lang="en-US" altLang="ja-JP" sz="2400" dirty="0" smtClean="0"/>
              <a:t>2</a:t>
            </a:r>
            <a:r>
              <a:rPr lang="ja-JP" altLang="en-US" sz="2400" dirty="0" smtClean="0"/>
              <a:t>人とも何も言わず沈黙の時間が続いた。沈黙を破ったのはＡだった。</a:t>
            </a:r>
            <a:endParaRPr kumimoji="1" lang="en-US" altLang="ja-JP" sz="2400" dirty="0" smtClean="0"/>
          </a:p>
          <a:p>
            <a:pPr>
              <a:lnSpc>
                <a:spcPts val="2800"/>
              </a:lnSpc>
              <a:spcAft>
                <a:spcPts val="600"/>
              </a:spcAft>
            </a:pPr>
            <a:r>
              <a:rPr lang="ja-JP" altLang="en-US" sz="2400" dirty="0" smtClean="0"/>
              <a:t>Ａ「自分が悪いんです。甘えてるだけなんです。」</a:t>
            </a:r>
            <a:endParaRPr lang="en-US" altLang="ja-JP" sz="2400" dirty="0" smtClean="0"/>
          </a:p>
          <a:p>
            <a:pPr>
              <a:lnSpc>
                <a:spcPts val="2800"/>
              </a:lnSpc>
              <a:spcAft>
                <a:spcPts val="600"/>
              </a:spcAft>
            </a:pPr>
            <a:r>
              <a:rPr lang="ja-JP" altLang="en-US" sz="2400" dirty="0" smtClean="0"/>
              <a:t>担任「</a:t>
            </a:r>
            <a:r>
              <a:rPr lang="en-US" altLang="ja-JP" sz="2400" dirty="0" smtClean="0"/>
              <a:t>…</a:t>
            </a:r>
            <a:r>
              <a:rPr lang="ja-JP" altLang="en-US" sz="2400" dirty="0" smtClean="0"/>
              <a:t>自分をそんなに責めながら、それでも勉強を頑張らなきゃいけないって</a:t>
            </a:r>
            <a:r>
              <a:rPr lang="ja-JP" altLang="en-US" sz="2400" dirty="0" err="1" smtClean="0"/>
              <a:t>のは</a:t>
            </a:r>
            <a:r>
              <a:rPr lang="ja-JP" altLang="en-US" sz="2400" dirty="0" smtClean="0"/>
              <a:t>それは</a:t>
            </a:r>
            <a:r>
              <a:rPr lang="en-US" altLang="ja-JP" sz="2400" dirty="0" smtClean="0"/>
              <a:t>……</a:t>
            </a:r>
            <a:r>
              <a:rPr lang="ja-JP" altLang="en-US" sz="2400" dirty="0" smtClean="0"/>
              <a:t>苦しい</a:t>
            </a:r>
            <a:r>
              <a:rPr lang="en-US" altLang="ja-JP" sz="2400" dirty="0" smtClean="0"/>
              <a:t>…</a:t>
            </a:r>
            <a:r>
              <a:rPr lang="ja-JP" altLang="en-US" sz="2400" dirty="0" smtClean="0"/>
              <a:t>（もう一度天井を見上げ途方に暮れるような心境になる）」</a:t>
            </a:r>
            <a:endParaRPr lang="en-US" altLang="ja-JP" sz="2400" dirty="0" smtClean="0"/>
          </a:p>
          <a:p>
            <a:pPr>
              <a:lnSpc>
                <a:spcPts val="2800"/>
              </a:lnSpc>
              <a:spcAft>
                <a:spcPts val="600"/>
              </a:spcAft>
            </a:pPr>
            <a:r>
              <a:rPr lang="ja-JP" altLang="en-US" sz="2400" dirty="0" smtClean="0"/>
              <a:t>Ａ「</a:t>
            </a:r>
            <a:r>
              <a:rPr lang="en-US" altLang="ja-JP" sz="2400" dirty="0" smtClean="0"/>
              <a:t>…</a:t>
            </a:r>
            <a:r>
              <a:rPr lang="ja-JP" altLang="en-US" sz="2400" dirty="0" smtClean="0"/>
              <a:t>（Ａの涙が止まり、キョトンとした表情をする）」</a:t>
            </a:r>
            <a:endParaRPr lang="en-US" altLang="ja-JP" sz="2400" dirty="0" smtClean="0"/>
          </a:p>
          <a:p>
            <a:pPr>
              <a:lnSpc>
                <a:spcPts val="2800"/>
              </a:lnSpc>
              <a:spcAft>
                <a:spcPts val="600"/>
              </a:spcAft>
            </a:pPr>
            <a:r>
              <a:rPr lang="ja-JP" altLang="en-US" sz="2400" dirty="0" smtClean="0"/>
              <a:t>担任「ちょっとこの話、すごい大事だと思うから、明日も話聴かせてくれないか。」</a:t>
            </a:r>
            <a:endParaRPr lang="en-US" altLang="ja-JP" sz="2400" dirty="0" smtClean="0"/>
          </a:p>
          <a:p>
            <a:pPr>
              <a:lnSpc>
                <a:spcPts val="2800"/>
              </a:lnSpc>
              <a:spcAft>
                <a:spcPts val="600"/>
              </a:spcAft>
            </a:pPr>
            <a:r>
              <a:rPr lang="ja-JP" altLang="en-US" sz="2400" dirty="0" smtClean="0"/>
              <a:t>Ａ「（表情がパッと明るくなり）はい！」</a:t>
            </a:r>
            <a:endParaRPr lang="en-US" altLang="ja-JP" sz="2400" dirty="0" smtClean="0"/>
          </a:p>
          <a:p>
            <a:pPr>
              <a:lnSpc>
                <a:spcPts val="2800"/>
              </a:lnSpc>
              <a:spcAft>
                <a:spcPts val="600"/>
              </a:spcAft>
            </a:pPr>
            <a:r>
              <a:rPr lang="ja-JP" altLang="en-US" sz="2400" dirty="0" smtClean="0"/>
              <a:t>　Ａはすっきりとした表情で家路についた。一方、担任はどんよりと重たい気持ちになった。</a:t>
            </a:r>
            <a:endParaRPr lang="en-US" altLang="ja-JP" sz="2400" dirty="0" smtClean="0"/>
          </a:p>
        </p:txBody>
      </p:sp>
    </p:spTree>
    <p:extLst>
      <p:ext uri="{BB962C8B-B14F-4D97-AF65-F5344CB8AC3E}">
        <p14:creationId xmlns:p14="http://schemas.microsoft.com/office/powerpoint/2010/main" val="3581988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17258"/>
          </a:xfrm>
        </p:spPr>
        <p:txBody>
          <a:bodyPr/>
          <a:lstStyle/>
          <a:p>
            <a:r>
              <a:rPr kumimoji="1" lang="ja-JP" altLang="en-US" dirty="0" smtClean="0"/>
              <a:t>事例　Ａの場合　</a:t>
            </a:r>
            <a:r>
              <a:rPr kumimoji="1" lang="en-US" altLang="ja-JP" dirty="0" smtClean="0"/>
              <a:t>episode </a:t>
            </a:r>
            <a:r>
              <a:rPr lang="en-US" altLang="ja-JP" dirty="0"/>
              <a:t>9</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22</a:t>
            </a:fld>
            <a:endParaRPr lang="ja-JP" altLang="en-US"/>
          </a:p>
        </p:txBody>
      </p:sp>
      <p:sp>
        <p:nvSpPr>
          <p:cNvPr id="4" name="テキスト ボックス 3"/>
          <p:cNvSpPr txBox="1"/>
          <p:nvPr/>
        </p:nvSpPr>
        <p:spPr>
          <a:xfrm>
            <a:off x="968188" y="1282383"/>
            <a:ext cx="10385612" cy="4609275"/>
          </a:xfrm>
          <a:prstGeom prst="rect">
            <a:avLst/>
          </a:prstGeom>
          <a:pattFill prst="lgGrid">
            <a:fgClr>
              <a:schemeClr val="bg1">
                <a:lumMod val="95000"/>
              </a:schemeClr>
            </a:fgClr>
            <a:bgClr>
              <a:schemeClr val="bg1"/>
            </a:bgClr>
          </a:pattFill>
        </p:spPr>
        <p:txBody>
          <a:bodyPr wrap="square" rtlCol="0">
            <a:spAutoFit/>
          </a:bodyPr>
          <a:lstStyle/>
          <a:p>
            <a:pPr>
              <a:lnSpc>
                <a:spcPts val="3000"/>
              </a:lnSpc>
              <a:spcAft>
                <a:spcPts val="1200"/>
              </a:spcAft>
            </a:pPr>
            <a:r>
              <a:rPr kumimoji="1" lang="ja-JP" altLang="en-US" sz="2400" dirty="0" smtClean="0"/>
              <a:t>　</a:t>
            </a:r>
            <a:r>
              <a:rPr lang="ja-JP" altLang="en-US" sz="2400" dirty="0" smtClean="0"/>
              <a:t>担任はＡを見送った後、</a:t>
            </a:r>
            <a:r>
              <a:rPr lang="en-US" altLang="ja-JP" sz="2400" dirty="0" smtClean="0"/>
              <a:t>SC</a:t>
            </a:r>
            <a:r>
              <a:rPr lang="ja-JP" altLang="en-US" sz="2400" dirty="0" smtClean="0"/>
              <a:t>のところに行</a:t>
            </a:r>
            <a:r>
              <a:rPr lang="ja-JP" altLang="en-US" sz="2400" dirty="0"/>
              <a:t>き</a:t>
            </a:r>
            <a:r>
              <a:rPr lang="ja-JP" altLang="en-US" sz="2400" dirty="0" smtClean="0"/>
              <a:t>、Ａとの会話</a:t>
            </a:r>
            <a:r>
              <a:rPr lang="ja-JP" altLang="en-US" sz="2400" dirty="0"/>
              <a:t>について</a:t>
            </a:r>
            <a:r>
              <a:rPr lang="ja-JP" altLang="en-US" sz="2400" dirty="0" smtClean="0"/>
              <a:t>ひと通り話した。</a:t>
            </a:r>
            <a:r>
              <a:rPr lang="en-US" altLang="ja-JP" sz="2400" dirty="0" smtClean="0"/>
              <a:t>SC</a:t>
            </a:r>
            <a:r>
              <a:rPr lang="ja-JP" altLang="en-US" sz="2400" dirty="0" smtClean="0"/>
              <a:t>は黙って</a:t>
            </a:r>
            <a:r>
              <a:rPr lang="ja-JP" altLang="en-US" sz="2400" dirty="0"/>
              <a:t>じっくり</a:t>
            </a:r>
            <a:r>
              <a:rPr lang="ja-JP" altLang="en-US" sz="2400" dirty="0" smtClean="0"/>
              <a:t>と担任の話を聴いていた。担任はＡに何もアドバイスできなかったことを悔いていた。何も言えず、ただ明日も話そうとしか言えなかったことを悔いていた。</a:t>
            </a:r>
            <a:endParaRPr lang="en-US" altLang="ja-JP" sz="2400" dirty="0" smtClean="0"/>
          </a:p>
          <a:p>
            <a:pPr>
              <a:lnSpc>
                <a:spcPts val="3000"/>
              </a:lnSpc>
              <a:spcAft>
                <a:spcPts val="1200"/>
              </a:spcAft>
            </a:pPr>
            <a:r>
              <a:rPr lang="ja-JP" altLang="en-US" sz="2400" dirty="0"/>
              <a:t>　</a:t>
            </a:r>
            <a:r>
              <a:rPr lang="ja-JP" altLang="en-US" sz="2400" dirty="0" smtClean="0"/>
              <a:t>しかし、</a:t>
            </a:r>
            <a:r>
              <a:rPr lang="en-US" altLang="ja-JP" sz="2400" dirty="0" smtClean="0"/>
              <a:t>SC</a:t>
            </a:r>
            <a:r>
              <a:rPr lang="ja-JP" altLang="en-US" sz="2400" dirty="0" smtClean="0"/>
              <a:t>の返答は意外なものだった。「先生はとても素晴らしい対応をされましたよ。最後にＡさんの表情が明るくなったのも、先生の対応がとても良かったからです。安心したのだと思います。先生がＡさんの痛みをそのまま受け取ってくれたのを感じたのだと思います。」</a:t>
            </a:r>
            <a:endParaRPr lang="en-US" altLang="ja-JP" sz="2400" dirty="0" smtClean="0"/>
          </a:p>
          <a:p>
            <a:pPr>
              <a:lnSpc>
                <a:spcPts val="3000"/>
              </a:lnSpc>
              <a:spcAft>
                <a:spcPts val="1200"/>
              </a:spcAft>
            </a:pPr>
            <a:r>
              <a:rPr lang="ja-JP" altLang="en-US" sz="2400" dirty="0"/>
              <a:t>　</a:t>
            </a:r>
            <a:r>
              <a:rPr lang="ja-JP" altLang="en-US" sz="2400" dirty="0" smtClean="0"/>
              <a:t>担任の苦しかった気持ちがすっと和らいだ。これでよかったのか、Ａのつらさに寄り添えたのか、不安でいっぱいだったが、担任の心もふっと安らいだ。</a:t>
            </a:r>
            <a:endParaRPr lang="en-US" altLang="ja-JP" sz="2400" dirty="0" smtClean="0"/>
          </a:p>
        </p:txBody>
      </p:sp>
    </p:spTree>
    <p:extLst>
      <p:ext uri="{BB962C8B-B14F-4D97-AF65-F5344CB8AC3E}">
        <p14:creationId xmlns:p14="http://schemas.microsoft.com/office/powerpoint/2010/main" val="2954908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66134"/>
          </a:xfrm>
        </p:spPr>
        <p:txBody>
          <a:bodyPr/>
          <a:lstStyle/>
          <a:p>
            <a:r>
              <a:rPr kumimoji="1" lang="ja-JP" altLang="en-US" dirty="0" smtClean="0"/>
              <a:t>事例　Ａの場合　</a:t>
            </a:r>
            <a:r>
              <a:rPr kumimoji="1" lang="en-US" altLang="ja-JP" dirty="0" smtClean="0"/>
              <a:t>episode </a:t>
            </a:r>
            <a:r>
              <a:rPr lang="en-US" altLang="ja-JP" dirty="0" smtClean="0"/>
              <a:t>10</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23</a:t>
            </a:fld>
            <a:endParaRPr lang="ja-JP" altLang="en-US"/>
          </a:p>
        </p:txBody>
      </p:sp>
      <p:sp>
        <p:nvSpPr>
          <p:cNvPr id="4" name="テキスト ボックス 3"/>
          <p:cNvSpPr txBox="1"/>
          <p:nvPr/>
        </p:nvSpPr>
        <p:spPr>
          <a:xfrm>
            <a:off x="968188" y="1215148"/>
            <a:ext cx="10385612" cy="5247590"/>
          </a:xfrm>
          <a:prstGeom prst="rect">
            <a:avLst/>
          </a:prstGeom>
          <a:pattFill prst="lgGrid">
            <a:fgClr>
              <a:schemeClr val="bg1">
                <a:lumMod val="95000"/>
              </a:schemeClr>
            </a:fgClr>
            <a:bgClr>
              <a:schemeClr val="bg1"/>
            </a:bgClr>
          </a:pattFill>
        </p:spPr>
        <p:txBody>
          <a:bodyPr wrap="square" rtlCol="0" anchor="ctr" anchorCtr="0">
            <a:spAutoFit/>
          </a:bodyPr>
          <a:lstStyle/>
          <a:p>
            <a:pPr>
              <a:lnSpc>
                <a:spcPts val="2500"/>
              </a:lnSpc>
              <a:spcAft>
                <a:spcPts val="600"/>
              </a:spcAft>
            </a:pPr>
            <a:r>
              <a:rPr kumimoji="1" lang="ja-JP" altLang="en-US" sz="2400" dirty="0" smtClean="0"/>
              <a:t>　</a:t>
            </a:r>
            <a:r>
              <a:rPr lang="ja-JP" altLang="en-US" sz="2400" dirty="0" smtClean="0"/>
              <a:t>担任とＡはそれから</a:t>
            </a:r>
            <a:r>
              <a:rPr lang="en-US" altLang="ja-JP" sz="2400" dirty="0" smtClean="0"/>
              <a:t>2</a:t>
            </a:r>
            <a:r>
              <a:rPr lang="ja-JP" altLang="en-US" sz="2400" dirty="0" smtClean="0"/>
              <a:t>週間ほぼ毎日放課後</a:t>
            </a:r>
            <a:r>
              <a:rPr lang="en-US" altLang="ja-JP" sz="2400" dirty="0" smtClean="0"/>
              <a:t>30</a:t>
            </a:r>
            <a:r>
              <a:rPr lang="ja-JP" altLang="en-US" sz="2400" dirty="0" smtClean="0"/>
              <a:t>分くらい話をした。担任と</a:t>
            </a:r>
            <a:r>
              <a:rPr lang="en-US" altLang="ja-JP" sz="2400" dirty="0" smtClean="0"/>
              <a:t>SC</a:t>
            </a:r>
            <a:r>
              <a:rPr lang="ja-JP" altLang="en-US" sz="2400" dirty="0" smtClean="0"/>
              <a:t>との面談も予定通り週</a:t>
            </a:r>
            <a:r>
              <a:rPr lang="en-US" altLang="ja-JP" sz="2400" dirty="0" smtClean="0"/>
              <a:t>1</a:t>
            </a:r>
            <a:r>
              <a:rPr lang="ja-JP" altLang="en-US" sz="2400" dirty="0" smtClean="0"/>
              <a:t>回のペースで行った。Ａの表情は見る見るよくなっていった。心なしか以前よりもクラスの活動に積極的になってきたようにも見える。</a:t>
            </a:r>
            <a:r>
              <a:rPr lang="en-US" altLang="ja-JP" sz="2400" dirty="0" smtClean="0"/>
              <a:t>1</a:t>
            </a:r>
            <a:r>
              <a:rPr lang="ja-JP" altLang="en-US" sz="2400" dirty="0" smtClean="0"/>
              <a:t>ヶ月ほど経ってからはＡと話すペースを週に</a:t>
            </a:r>
            <a:r>
              <a:rPr lang="en-US" altLang="ja-JP" sz="2400" dirty="0" smtClean="0"/>
              <a:t>1</a:t>
            </a:r>
            <a:r>
              <a:rPr lang="ja-JP" altLang="en-US" sz="2400" dirty="0"/>
              <a:t>回</a:t>
            </a:r>
            <a:r>
              <a:rPr lang="ja-JP" altLang="en-US" sz="2400" dirty="0" smtClean="0"/>
              <a:t>くらいに落とした。</a:t>
            </a:r>
            <a:r>
              <a:rPr lang="ja-JP" altLang="en-US" sz="2400" dirty="0"/>
              <a:t>それから</a:t>
            </a:r>
            <a:r>
              <a:rPr lang="en-US" altLang="ja-JP" sz="2400" dirty="0" smtClean="0"/>
              <a:t>3</a:t>
            </a:r>
            <a:r>
              <a:rPr lang="ja-JP" altLang="en-US" sz="2400" dirty="0" smtClean="0"/>
              <a:t>ヶ月ほどするとＡの成績が若干落ち始めていった。不思議と本人はあまり気にしていないようだった。</a:t>
            </a:r>
            <a:endParaRPr lang="en-US" altLang="ja-JP" sz="2400" dirty="0" smtClean="0"/>
          </a:p>
          <a:p>
            <a:pPr>
              <a:lnSpc>
                <a:spcPts val="2500"/>
              </a:lnSpc>
              <a:spcAft>
                <a:spcPts val="600"/>
              </a:spcAft>
            </a:pPr>
            <a:r>
              <a:rPr lang="ja-JP" altLang="en-US" sz="2400" dirty="0"/>
              <a:t>　１</a:t>
            </a:r>
            <a:r>
              <a:rPr lang="ja-JP" altLang="en-US" sz="2400" dirty="0" smtClean="0"/>
              <a:t>ヶ月前のケース会議でＡの母親とのカウンセリングを続けた</a:t>
            </a:r>
            <a:r>
              <a:rPr lang="en-US" altLang="ja-JP" sz="2400" dirty="0" smtClean="0"/>
              <a:t>SC</a:t>
            </a:r>
            <a:r>
              <a:rPr lang="ja-JP" altLang="en-US" sz="2400" dirty="0" smtClean="0"/>
              <a:t>の言葉を思い出した。「カウンセリングを通じてお母様も自分自身の心理的な課題に取り組み始めました。自分の課題をＡさんに押し付けてＡさんにプレッシャーをかけることが今後は少なくなっていくでしょう。だからＡさんはいままでのようには勉強しなくなるかもしれません。今しばらくはそれでよいと思って見てあげてください。」</a:t>
            </a:r>
            <a:endParaRPr lang="en-US" altLang="ja-JP" sz="2400" dirty="0" smtClean="0"/>
          </a:p>
          <a:p>
            <a:pPr>
              <a:lnSpc>
                <a:spcPts val="2500"/>
              </a:lnSpc>
            </a:pPr>
            <a:r>
              <a:rPr lang="ja-JP" altLang="en-US" sz="2400" dirty="0"/>
              <a:t>　</a:t>
            </a:r>
            <a:r>
              <a:rPr lang="en-US" altLang="ja-JP" sz="2400" dirty="0"/>
              <a:t> </a:t>
            </a:r>
            <a:r>
              <a:rPr lang="ja-JP" altLang="en-US" sz="2400" dirty="0" smtClean="0"/>
              <a:t>あれから半年後、Ａの</a:t>
            </a:r>
            <a:r>
              <a:rPr lang="ja-JP" altLang="en-US" sz="2400" dirty="0"/>
              <a:t>母親のカウンセリングは継続している</a:t>
            </a:r>
            <a:r>
              <a:rPr lang="ja-JP" altLang="en-US" sz="2400" dirty="0" smtClean="0"/>
              <a:t>ようだが、Ａ自身は最近はもう担任と面談</a:t>
            </a:r>
            <a:r>
              <a:rPr lang="ja-JP" altLang="en-US" sz="2400" dirty="0"/>
              <a:t>を</a:t>
            </a:r>
            <a:r>
              <a:rPr lang="ja-JP" altLang="en-US" sz="2400" dirty="0" smtClean="0"/>
              <a:t>していない</a:t>
            </a:r>
            <a:r>
              <a:rPr lang="ja-JP" altLang="en-US" sz="2400" dirty="0"/>
              <a:t>。</a:t>
            </a:r>
            <a:r>
              <a:rPr lang="ja-JP" altLang="en-US" sz="2400" dirty="0" smtClean="0"/>
              <a:t>Ａは心から</a:t>
            </a:r>
            <a:r>
              <a:rPr lang="ja-JP" altLang="en-US" sz="2400" dirty="0"/>
              <a:t>学校</a:t>
            </a:r>
            <a:r>
              <a:rPr lang="ja-JP" altLang="en-US" sz="2400" dirty="0" smtClean="0"/>
              <a:t>生活を楽しんでいる。</a:t>
            </a:r>
            <a:endParaRPr lang="en-US" altLang="ja-JP" sz="2400" dirty="0" smtClean="0"/>
          </a:p>
        </p:txBody>
      </p:sp>
    </p:spTree>
    <p:extLst>
      <p:ext uri="{BB962C8B-B14F-4D97-AF65-F5344CB8AC3E}">
        <p14:creationId xmlns:p14="http://schemas.microsoft.com/office/powerpoint/2010/main" val="2357201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09244" y="3758428"/>
            <a:ext cx="2007369" cy="2561616"/>
          </a:xfrm>
          <a:prstGeom prst="rect">
            <a:avLst/>
          </a:prstGeom>
        </p:spPr>
      </p:pic>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6420" y="3865405"/>
            <a:ext cx="1919448" cy="2561616"/>
          </a:xfrm>
          <a:prstGeom prst="rect">
            <a:avLst/>
          </a:prstGeom>
        </p:spPr>
      </p:pic>
      <p:sp>
        <p:nvSpPr>
          <p:cNvPr id="7" name="角丸四角形吹き出し 6"/>
          <p:cNvSpPr/>
          <p:nvPr/>
        </p:nvSpPr>
        <p:spPr>
          <a:xfrm>
            <a:off x="578224" y="1294231"/>
            <a:ext cx="4867835" cy="2554941"/>
          </a:xfrm>
          <a:prstGeom prst="wedgeRoundRectCallout">
            <a:avLst>
              <a:gd name="adj1" fmla="val -5002"/>
              <a:gd name="adj2" fmla="val 69342"/>
              <a:gd name="adj3" fmla="val 16667"/>
            </a:avLst>
          </a:prstGeom>
          <a:solidFill>
            <a:schemeClr val="bg1"/>
          </a:solidFill>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838200" y="365126"/>
            <a:ext cx="10515600" cy="909378"/>
          </a:xfrm>
        </p:spPr>
        <p:txBody>
          <a:bodyPr/>
          <a:lstStyle/>
          <a:p>
            <a:r>
              <a:rPr kumimoji="1" lang="ja-JP" altLang="en-US" dirty="0" smtClean="0"/>
              <a:t>だから</a:t>
            </a:r>
            <a:r>
              <a:rPr kumimoji="1" lang="ja-JP" altLang="en-US" dirty="0" err="1" smtClean="0"/>
              <a:t>の</a:t>
            </a:r>
            <a:r>
              <a:rPr kumimoji="1" lang="ja-JP" altLang="en-US" dirty="0" smtClean="0"/>
              <a:t>愛／だけどの愛</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24</a:t>
            </a:fld>
            <a:endParaRPr lang="ja-JP" altLang="en-US"/>
          </a:p>
        </p:txBody>
      </p:sp>
      <p:sp>
        <p:nvSpPr>
          <p:cNvPr id="4" name="角丸四角形吹き出し 3"/>
          <p:cNvSpPr/>
          <p:nvPr/>
        </p:nvSpPr>
        <p:spPr>
          <a:xfrm>
            <a:off x="6342530" y="1274504"/>
            <a:ext cx="5387786" cy="2554941"/>
          </a:xfrm>
          <a:prstGeom prst="wedgeRoundRectCallout">
            <a:avLst>
              <a:gd name="adj1" fmla="val -34008"/>
              <a:gd name="adj2" fmla="val 67763"/>
              <a:gd name="adj3" fmla="val 16667"/>
            </a:avLst>
          </a:prstGeom>
          <a:solidFill>
            <a:schemeClr val="bg1"/>
          </a:solidFill>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 name="テキスト ボックス 5"/>
          <p:cNvSpPr txBox="1"/>
          <p:nvPr/>
        </p:nvSpPr>
        <p:spPr>
          <a:xfrm>
            <a:off x="672354" y="1415698"/>
            <a:ext cx="4679576" cy="2308324"/>
          </a:xfrm>
          <a:prstGeom prst="rect">
            <a:avLst/>
          </a:prstGeom>
          <a:noFill/>
        </p:spPr>
        <p:txBody>
          <a:bodyPr wrap="square" rtlCol="0">
            <a:spAutoFit/>
          </a:bodyPr>
          <a:lstStyle/>
          <a:p>
            <a:pPr algn="ctr"/>
            <a:r>
              <a:rPr kumimoji="1" lang="ja-JP" altLang="en-US" sz="2400" dirty="0" smtClean="0"/>
              <a:t>かわいくて</a:t>
            </a:r>
            <a:r>
              <a:rPr kumimoji="1" lang="ja-JP" altLang="en-US" sz="2400" dirty="0"/>
              <a:t>、</a:t>
            </a:r>
            <a:endParaRPr kumimoji="1" lang="en-US" altLang="ja-JP" sz="2400" dirty="0" smtClean="0"/>
          </a:p>
          <a:p>
            <a:pPr algn="ctr"/>
            <a:r>
              <a:rPr kumimoji="1" lang="ja-JP" altLang="en-US" sz="2400" dirty="0" smtClean="0"/>
              <a:t>頭もよくて、</a:t>
            </a:r>
            <a:endParaRPr kumimoji="1" lang="en-US" altLang="ja-JP" sz="2400" dirty="0" smtClean="0"/>
          </a:p>
          <a:p>
            <a:pPr algn="ctr"/>
            <a:r>
              <a:rPr kumimoji="1" lang="ja-JP" altLang="en-US" sz="2400" dirty="0" smtClean="0"/>
              <a:t>いい子だし、</a:t>
            </a:r>
            <a:endParaRPr kumimoji="1" lang="en-US" altLang="ja-JP" sz="2400" dirty="0" smtClean="0"/>
          </a:p>
          <a:p>
            <a:pPr algn="ctr"/>
            <a:r>
              <a:rPr kumimoji="1" lang="ja-JP" altLang="en-US" sz="2400" dirty="0" smtClean="0"/>
              <a:t>よく気が付くし、</a:t>
            </a:r>
            <a:endParaRPr kumimoji="1" lang="en-US" altLang="ja-JP" sz="2400" dirty="0" smtClean="0"/>
          </a:p>
          <a:p>
            <a:pPr algn="ctr"/>
            <a:r>
              <a:rPr kumimoji="1" lang="ja-JP" altLang="en-US" sz="2400" dirty="0" smtClean="0"/>
              <a:t>下の子の面倒も見てくれるし</a:t>
            </a:r>
            <a:endParaRPr kumimoji="1" lang="en-US" altLang="ja-JP" sz="2400" dirty="0" smtClean="0"/>
          </a:p>
          <a:p>
            <a:pPr algn="ctr"/>
            <a:r>
              <a:rPr kumimoji="1" lang="ja-JP" altLang="en-US" sz="2400" dirty="0" smtClean="0"/>
              <a:t>・・・</a:t>
            </a:r>
            <a:endParaRPr kumimoji="1" lang="ja-JP" altLang="en-US" sz="2400" dirty="0"/>
          </a:p>
        </p:txBody>
      </p:sp>
      <p:sp>
        <p:nvSpPr>
          <p:cNvPr id="8" name="テキスト ボックス 7"/>
          <p:cNvSpPr txBox="1"/>
          <p:nvPr/>
        </p:nvSpPr>
        <p:spPr>
          <a:xfrm>
            <a:off x="6454587" y="1411259"/>
            <a:ext cx="5154706" cy="2308324"/>
          </a:xfrm>
          <a:prstGeom prst="rect">
            <a:avLst/>
          </a:prstGeom>
          <a:noFill/>
        </p:spPr>
        <p:txBody>
          <a:bodyPr wrap="square" rtlCol="0">
            <a:spAutoFit/>
          </a:bodyPr>
          <a:lstStyle/>
          <a:p>
            <a:pPr algn="ctr"/>
            <a:r>
              <a:rPr kumimoji="1" lang="ja-JP" altLang="en-US" sz="2400" dirty="0" smtClean="0"/>
              <a:t>かわいげがないし、</a:t>
            </a:r>
            <a:endParaRPr kumimoji="1" lang="en-US" altLang="ja-JP" sz="2400" dirty="0" smtClean="0"/>
          </a:p>
          <a:p>
            <a:pPr algn="ctr"/>
            <a:r>
              <a:rPr kumimoji="1" lang="ja-JP" altLang="en-US" sz="2400" dirty="0" smtClean="0"/>
              <a:t>頭もそんなによくないし、</a:t>
            </a:r>
            <a:endParaRPr kumimoji="1" lang="en-US" altLang="ja-JP" sz="2400" dirty="0" smtClean="0"/>
          </a:p>
          <a:p>
            <a:pPr algn="ctr"/>
            <a:r>
              <a:rPr kumimoji="1" lang="ja-JP" altLang="en-US" sz="2400" dirty="0" smtClean="0"/>
              <a:t>別にいい子でもないし、</a:t>
            </a:r>
            <a:endParaRPr kumimoji="1" lang="en-US" altLang="ja-JP" sz="2400" dirty="0" smtClean="0"/>
          </a:p>
          <a:p>
            <a:pPr algn="ctr"/>
            <a:r>
              <a:rPr kumimoji="1" lang="ja-JP" altLang="en-US" sz="2400" dirty="0" smtClean="0"/>
              <a:t>全然気も回らないし、</a:t>
            </a:r>
            <a:endParaRPr kumimoji="1" lang="en-US" altLang="ja-JP" sz="2400" dirty="0" smtClean="0"/>
          </a:p>
          <a:p>
            <a:pPr algn="ctr"/>
            <a:r>
              <a:rPr kumimoji="1" lang="ja-JP" altLang="en-US" sz="2400" dirty="0" smtClean="0"/>
              <a:t>自分勝手ばっかりで</a:t>
            </a:r>
            <a:endParaRPr kumimoji="1" lang="en-US" altLang="ja-JP" sz="2400" dirty="0" smtClean="0"/>
          </a:p>
          <a:p>
            <a:pPr algn="ctr"/>
            <a:r>
              <a:rPr kumimoji="1" lang="ja-JP" altLang="en-US" sz="2400" dirty="0" smtClean="0"/>
              <a:t>・・・</a:t>
            </a:r>
            <a:endParaRPr kumimoji="1" lang="ja-JP" altLang="en-US" sz="2400" dirty="0"/>
          </a:p>
        </p:txBody>
      </p:sp>
      <p:sp>
        <p:nvSpPr>
          <p:cNvPr id="9" name="雲形吹き出し 8"/>
          <p:cNvSpPr/>
          <p:nvPr/>
        </p:nvSpPr>
        <p:spPr>
          <a:xfrm rot="10800000">
            <a:off x="8014447" y="3719583"/>
            <a:ext cx="4003924" cy="2554941"/>
          </a:xfrm>
          <a:prstGeom prst="cloudCallout">
            <a:avLst>
              <a:gd name="adj1" fmla="val 72730"/>
              <a:gd name="adj2" fmla="val -27859"/>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8177632" y="4374180"/>
            <a:ext cx="3640851" cy="1200329"/>
          </a:xfrm>
          <a:prstGeom prst="rect">
            <a:avLst/>
          </a:prstGeom>
          <a:noFill/>
        </p:spPr>
        <p:txBody>
          <a:bodyPr wrap="square" rtlCol="0">
            <a:spAutoFit/>
          </a:bodyPr>
          <a:lstStyle/>
          <a:p>
            <a:pPr algn="ctr"/>
            <a:r>
              <a:rPr kumimoji="1" lang="ja-JP" altLang="en-US" sz="3600" b="1" dirty="0" smtClean="0">
                <a:solidFill>
                  <a:srgbClr val="FF0000"/>
                </a:solidFill>
              </a:rPr>
              <a:t>だけど</a:t>
            </a:r>
            <a:endParaRPr kumimoji="1" lang="en-US" altLang="ja-JP" sz="3600" b="1" dirty="0" smtClean="0">
              <a:solidFill>
                <a:srgbClr val="FF0000"/>
              </a:solidFill>
            </a:endParaRPr>
          </a:p>
          <a:p>
            <a:pPr algn="ctr"/>
            <a:r>
              <a:rPr kumimoji="1" lang="ja-JP" altLang="en-US" sz="3600" b="1" dirty="0" smtClean="0"/>
              <a:t>なんか愛おしい</a:t>
            </a:r>
            <a:endParaRPr kumimoji="1" lang="ja-JP" altLang="en-US" sz="3600" b="1" dirty="0"/>
          </a:p>
        </p:txBody>
      </p:sp>
      <p:sp>
        <p:nvSpPr>
          <p:cNvPr id="12" name="円形吹き出し 11"/>
          <p:cNvSpPr/>
          <p:nvPr/>
        </p:nvSpPr>
        <p:spPr>
          <a:xfrm>
            <a:off x="343453" y="3893627"/>
            <a:ext cx="2043952" cy="1680882"/>
          </a:xfrm>
          <a:prstGeom prst="wedgeEllipseCallout">
            <a:avLst>
              <a:gd name="adj1" fmla="val 68719"/>
              <a:gd name="adj2" fmla="val 12500"/>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05666" y="4178112"/>
            <a:ext cx="1653988" cy="1200329"/>
          </a:xfrm>
          <a:prstGeom prst="rect">
            <a:avLst/>
          </a:prstGeom>
          <a:noFill/>
        </p:spPr>
        <p:txBody>
          <a:bodyPr wrap="square" rtlCol="0">
            <a:spAutoFit/>
          </a:bodyPr>
          <a:lstStyle/>
          <a:p>
            <a:pPr algn="ctr"/>
            <a:r>
              <a:rPr kumimoji="1" lang="ja-JP" altLang="en-US" sz="3600" b="1" dirty="0" smtClean="0">
                <a:solidFill>
                  <a:srgbClr val="FF0000"/>
                </a:solidFill>
              </a:rPr>
              <a:t>だから</a:t>
            </a:r>
            <a:endParaRPr kumimoji="1" lang="en-US" altLang="ja-JP" sz="3600" b="1" dirty="0" smtClean="0">
              <a:solidFill>
                <a:srgbClr val="FF0000"/>
              </a:solidFill>
            </a:endParaRPr>
          </a:p>
          <a:p>
            <a:pPr algn="ctr"/>
            <a:r>
              <a:rPr kumimoji="1" lang="ja-JP" altLang="en-US" sz="3600" b="1" dirty="0"/>
              <a:t>好き</a:t>
            </a:r>
          </a:p>
        </p:txBody>
      </p:sp>
    </p:spTree>
    <p:extLst>
      <p:ext uri="{BB962C8B-B14F-4D97-AF65-F5344CB8AC3E}">
        <p14:creationId xmlns:p14="http://schemas.microsoft.com/office/powerpoint/2010/main" val="161827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6" grpId="0"/>
      <p:bldP spid="8" grpId="0"/>
      <p:bldP spid="9" grpId="0" animBg="1"/>
      <p:bldP spid="10" grpId="0"/>
      <p:bldP spid="12" grpId="0" animBg="1"/>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1210235" y="1204166"/>
            <a:ext cx="10461812" cy="3017313"/>
          </a:xfrm>
          <a:prstGeom prst="rect">
            <a:avLst/>
          </a:prstGeom>
          <a:solidFill>
            <a:schemeClr val="bg1"/>
          </a:solidFill>
          <a:effectLst>
            <a:softEdge rad="127000"/>
          </a:effectLst>
        </p:spPr>
        <p:txBody>
          <a:bodyPr wrap="square" lIns="360000" tIns="360000" rIns="360000" bIns="360000" rtlCol="0" anchor="ctr" anchorCtr="0">
            <a:noAutofit/>
          </a:bodyPr>
          <a:lstStyle/>
          <a:p>
            <a:pPr marL="363538" indent="-363538">
              <a:spcAft>
                <a:spcPts val="3000"/>
              </a:spcAft>
              <a:buFont typeface="Wingdings" panose="05000000000000000000" pitchFamily="2" charset="2"/>
              <a:buChar char="l"/>
            </a:pPr>
            <a:r>
              <a:rPr kumimoji="1" lang="ja-JP" altLang="en-US" sz="3200" dirty="0" smtClean="0"/>
              <a:t>反抗期は大人の心の中に「だけどの愛」を育む大切なチャンス</a:t>
            </a:r>
            <a:endParaRPr kumimoji="1" lang="en-US" altLang="ja-JP" sz="3200" dirty="0" smtClean="0"/>
          </a:p>
          <a:p>
            <a:pPr marL="363538" indent="-363538">
              <a:spcAft>
                <a:spcPts val="3000"/>
              </a:spcAft>
              <a:buFont typeface="Wingdings" panose="05000000000000000000" pitchFamily="2" charset="2"/>
              <a:buChar char="l"/>
            </a:pPr>
            <a:r>
              <a:rPr lang="ja-JP" altLang="en-US" sz="3200" dirty="0" smtClean="0"/>
              <a:t>自殺願望はこの世で最後の切実な反抗</a:t>
            </a:r>
            <a:r>
              <a:rPr lang="en-US" altLang="ja-JP" sz="3200" dirty="0" smtClean="0"/>
              <a:t>(</a:t>
            </a:r>
            <a:r>
              <a:rPr lang="ja-JP" altLang="en-US" sz="3200" dirty="0" smtClean="0"/>
              <a:t>抵抗</a:t>
            </a:r>
            <a:r>
              <a:rPr lang="en-US" altLang="ja-JP" sz="3200" dirty="0" smtClean="0"/>
              <a:t>)</a:t>
            </a:r>
            <a:r>
              <a:rPr lang="ja-JP" altLang="en-US" sz="3200" dirty="0" smtClean="0"/>
              <a:t>である</a:t>
            </a:r>
            <a:endParaRPr kumimoji="1" lang="ja-JP" altLang="en-US" sz="2400" dirty="0"/>
          </a:p>
        </p:txBody>
      </p:sp>
      <p:sp>
        <p:nvSpPr>
          <p:cNvPr id="2" name="タイトル 1"/>
          <p:cNvSpPr>
            <a:spLocks noGrp="1"/>
          </p:cNvSpPr>
          <p:nvPr>
            <p:ph type="title"/>
          </p:nvPr>
        </p:nvSpPr>
        <p:spPr>
          <a:xfrm>
            <a:off x="838200" y="365126"/>
            <a:ext cx="10515600" cy="1017632"/>
          </a:xfrm>
        </p:spPr>
        <p:txBody>
          <a:bodyPr/>
          <a:lstStyle/>
          <a:p>
            <a:r>
              <a:rPr kumimoji="1" lang="ja-JP" altLang="en-US" dirty="0" err="1" smtClean="0"/>
              <a:t>だけ</a:t>
            </a:r>
            <a:r>
              <a:rPr kumimoji="1" lang="ja-JP" altLang="en-US" dirty="0" smtClean="0"/>
              <a:t>どの愛と反抗期</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25</a:t>
            </a:fld>
            <a:endParaRPr lang="ja-JP" altLang="en-US"/>
          </a:p>
        </p:txBody>
      </p:sp>
      <p:grpSp>
        <p:nvGrpSpPr>
          <p:cNvPr id="21" name="グループ化 20"/>
          <p:cNvGrpSpPr/>
          <p:nvPr/>
        </p:nvGrpSpPr>
        <p:grpSpPr>
          <a:xfrm>
            <a:off x="2178424" y="3694046"/>
            <a:ext cx="2838722" cy="2838722"/>
            <a:chOff x="1358153" y="1886965"/>
            <a:chExt cx="3693563" cy="3693563"/>
          </a:xfrm>
        </p:grpSpPr>
        <p:sp>
          <p:nvSpPr>
            <p:cNvPr id="18" name="円/楕円 17"/>
            <p:cNvSpPr/>
            <p:nvPr/>
          </p:nvSpPr>
          <p:spPr>
            <a:xfrm>
              <a:off x="1358153" y="1886965"/>
              <a:ext cx="3693563" cy="3693563"/>
            </a:xfrm>
            <a:prstGeom prst="ellipse">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b="25675"/>
            <a:stretch/>
          </p:blipFill>
          <p:spPr>
            <a:xfrm>
              <a:off x="1680882" y="3679732"/>
              <a:ext cx="1122878" cy="1833562"/>
            </a:xfrm>
            <a:prstGeom prst="rect">
              <a:avLst/>
            </a:prstGeom>
          </p:spPr>
        </p:pic>
        <p:pic>
          <p:nvPicPr>
            <p:cNvPr id="11" name="図 10"/>
            <p:cNvPicPr>
              <a:picLocks noChangeAspect="1"/>
            </p:cNvPicPr>
            <p:nvPr/>
          </p:nvPicPr>
          <p:blipFill rotWithShape="1">
            <a:blip r:embed="rId3" cstate="print">
              <a:extLst>
                <a:ext uri="{28A0092B-C50C-407E-A947-70E740481C1C}">
                  <a14:useLocalDpi xmlns:a14="http://schemas.microsoft.com/office/drawing/2010/main" val="0"/>
                </a:ext>
              </a:extLst>
            </a:blip>
            <a:srcRect b="14978"/>
            <a:stretch/>
          </p:blipFill>
          <p:spPr>
            <a:xfrm>
              <a:off x="2803760" y="1886965"/>
              <a:ext cx="1726452" cy="3626329"/>
            </a:xfrm>
            <a:prstGeom prst="rect">
              <a:avLst/>
            </a:prstGeom>
          </p:spPr>
        </p:pic>
      </p:grpSp>
      <p:grpSp>
        <p:nvGrpSpPr>
          <p:cNvPr id="20" name="グループ化 19"/>
          <p:cNvGrpSpPr/>
          <p:nvPr/>
        </p:nvGrpSpPr>
        <p:grpSpPr>
          <a:xfrm>
            <a:off x="6128181" y="3978836"/>
            <a:ext cx="3715216" cy="2762362"/>
            <a:chOff x="5880207" y="1853347"/>
            <a:chExt cx="4967626" cy="3693563"/>
          </a:xfrm>
        </p:grpSpPr>
        <p:sp>
          <p:nvSpPr>
            <p:cNvPr id="19" name="円/楕円 18"/>
            <p:cNvSpPr/>
            <p:nvPr/>
          </p:nvSpPr>
          <p:spPr>
            <a:xfrm>
              <a:off x="6359007" y="1853347"/>
              <a:ext cx="3693563" cy="3693563"/>
            </a:xfrm>
            <a:prstGeom prst="ellipse">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09002" y="1892463"/>
              <a:ext cx="3138831" cy="3213847"/>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80207" y="1892463"/>
              <a:ext cx="2295605" cy="3213847"/>
            </a:xfrm>
            <a:prstGeom prst="rect">
              <a:avLst/>
            </a:prstGeom>
          </p:spPr>
        </p:pic>
      </p:grpSp>
    </p:spTree>
    <p:extLst>
      <p:ext uri="{BB962C8B-B14F-4D97-AF65-F5344CB8AC3E}">
        <p14:creationId xmlns:p14="http://schemas.microsoft.com/office/powerpoint/2010/main" val="4019928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09" y="4577420"/>
            <a:ext cx="2629495" cy="1687133"/>
          </a:xfrm>
          <a:prstGeom prst="rect">
            <a:avLst/>
          </a:prstGeom>
        </p:spPr>
      </p:pic>
      <p:pic>
        <p:nvPicPr>
          <p:cNvPr id="28" name="図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0533" y="4462803"/>
            <a:ext cx="1371137" cy="1830401"/>
          </a:xfrm>
          <a:prstGeom prst="rect">
            <a:avLst/>
          </a:prstGeom>
        </p:spPr>
      </p:pic>
      <p:sp>
        <p:nvSpPr>
          <p:cNvPr id="2" name="タイトル 1"/>
          <p:cNvSpPr>
            <a:spLocks noGrp="1"/>
          </p:cNvSpPr>
          <p:nvPr>
            <p:ph type="title"/>
          </p:nvPr>
        </p:nvSpPr>
        <p:spPr>
          <a:xfrm>
            <a:off x="838200" y="365126"/>
            <a:ext cx="10515600" cy="956246"/>
          </a:xfrm>
        </p:spPr>
        <p:txBody>
          <a:bodyPr/>
          <a:lstStyle/>
          <a:p>
            <a:r>
              <a:rPr kumimoji="1" lang="ja-JP" altLang="en-US" dirty="0" smtClean="0"/>
              <a:t>学校は「だから</a:t>
            </a:r>
            <a:r>
              <a:rPr kumimoji="1" lang="ja-JP" altLang="en-US" dirty="0" err="1" smtClean="0"/>
              <a:t>の</a:t>
            </a:r>
            <a:r>
              <a:rPr kumimoji="1" lang="ja-JP" altLang="en-US" dirty="0" smtClean="0"/>
              <a:t>愛」に溢れている</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26</a:t>
            </a:fld>
            <a:endParaRPr lang="ja-JP" altLang="en-US"/>
          </a:p>
        </p:txBody>
      </p:sp>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0302" y="1566920"/>
            <a:ext cx="1389332" cy="1410120"/>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5408" y="1325254"/>
            <a:ext cx="1423286" cy="1525882"/>
          </a:xfrm>
          <a:prstGeom prst="rect">
            <a:avLst/>
          </a:prstGeom>
        </p:spPr>
      </p:pic>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00459" y="2634386"/>
            <a:ext cx="1273659" cy="1480774"/>
          </a:xfrm>
          <a:prstGeom prst="rect">
            <a:avLst/>
          </a:prstGeom>
        </p:spPr>
      </p:pic>
      <p:pic>
        <p:nvPicPr>
          <p:cNvPr id="12" name="図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0936" y="3057497"/>
            <a:ext cx="1072832" cy="1394492"/>
          </a:xfrm>
          <a:prstGeom prst="rect">
            <a:avLst/>
          </a:prstGeom>
        </p:spPr>
      </p:pic>
      <p:sp>
        <p:nvSpPr>
          <p:cNvPr id="13" name="円形吹き出し 12"/>
          <p:cNvSpPr/>
          <p:nvPr/>
        </p:nvSpPr>
        <p:spPr>
          <a:xfrm>
            <a:off x="1105085" y="1180057"/>
            <a:ext cx="2043952" cy="1680882"/>
          </a:xfrm>
          <a:prstGeom prst="wedgeEllipseCallout">
            <a:avLst>
              <a:gd name="adj1" fmla="val 68719"/>
              <a:gd name="adj2" fmla="val 125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みんなで</a:t>
            </a:r>
            <a:endParaRPr kumimoji="1" lang="en-US" altLang="ja-JP" dirty="0" smtClean="0">
              <a:solidFill>
                <a:schemeClr val="tx1"/>
              </a:solidFill>
            </a:endParaRPr>
          </a:p>
          <a:p>
            <a:pPr algn="ctr"/>
            <a:r>
              <a:rPr lang="ja-JP" altLang="en-US" dirty="0" smtClean="0">
                <a:solidFill>
                  <a:schemeClr val="tx1"/>
                </a:solidFill>
              </a:rPr>
              <a:t>頑張ろう！</a:t>
            </a:r>
            <a:endParaRPr kumimoji="1" lang="ja-JP" altLang="en-US" dirty="0">
              <a:solidFill>
                <a:schemeClr val="tx1"/>
              </a:solidFill>
            </a:endParaRPr>
          </a:p>
        </p:txBody>
      </p:sp>
      <p:sp>
        <p:nvSpPr>
          <p:cNvPr id="14" name="円形吹き出し 13"/>
          <p:cNvSpPr/>
          <p:nvPr/>
        </p:nvSpPr>
        <p:spPr>
          <a:xfrm>
            <a:off x="289309" y="2828069"/>
            <a:ext cx="2072828" cy="1680882"/>
          </a:xfrm>
          <a:prstGeom prst="wedgeEllipseCallout">
            <a:avLst>
              <a:gd name="adj1" fmla="val 63428"/>
              <a:gd name="adj2" fmla="val 157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ナイス</a:t>
            </a:r>
            <a:endParaRPr lang="en-US" altLang="ja-JP" dirty="0" smtClean="0">
              <a:solidFill>
                <a:schemeClr val="tx1"/>
              </a:solidFill>
            </a:endParaRPr>
          </a:p>
          <a:p>
            <a:pPr algn="ctr"/>
            <a:r>
              <a:rPr kumimoji="1" lang="ja-JP" altLang="en-US" spc="-300" dirty="0">
                <a:solidFill>
                  <a:schemeClr val="tx1"/>
                </a:solidFill>
              </a:rPr>
              <a:t>チャレンジ</a:t>
            </a:r>
            <a:r>
              <a:rPr kumimoji="1" lang="ja-JP" altLang="en-US" spc="-300" dirty="0" smtClean="0">
                <a:solidFill>
                  <a:schemeClr val="tx1"/>
                </a:solidFill>
              </a:rPr>
              <a:t>！</a:t>
            </a:r>
            <a:endParaRPr kumimoji="1" lang="ja-JP" altLang="en-US" spc="-300" dirty="0">
              <a:solidFill>
                <a:schemeClr val="tx1"/>
              </a:solidFill>
            </a:endParaRPr>
          </a:p>
        </p:txBody>
      </p:sp>
      <p:sp>
        <p:nvSpPr>
          <p:cNvPr id="15" name="円形吹き出し 14"/>
          <p:cNvSpPr/>
          <p:nvPr/>
        </p:nvSpPr>
        <p:spPr>
          <a:xfrm>
            <a:off x="8403253" y="1214012"/>
            <a:ext cx="1902562" cy="1366114"/>
          </a:xfrm>
          <a:prstGeom prst="wedgeEllipseCallout">
            <a:avLst>
              <a:gd name="adj1" fmla="val -65033"/>
              <a:gd name="adj2" fmla="val 246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きっと</a:t>
            </a:r>
            <a:endParaRPr kumimoji="1" lang="en-US" altLang="ja-JP" dirty="0" smtClean="0">
              <a:solidFill>
                <a:schemeClr val="tx1"/>
              </a:solidFill>
            </a:endParaRPr>
          </a:p>
          <a:p>
            <a:pPr algn="ctr"/>
            <a:r>
              <a:rPr kumimoji="1" lang="ja-JP" altLang="en-US" dirty="0" smtClean="0">
                <a:solidFill>
                  <a:schemeClr val="tx1"/>
                </a:solidFill>
              </a:rPr>
              <a:t>できるよ！</a:t>
            </a:r>
            <a:endParaRPr kumimoji="1" lang="ja-JP" altLang="en-US" dirty="0">
              <a:solidFill>
                <a:schemeClr val="tx1"/>
              </a:solidFill>
            </a:endParaRPr>
          </a:p>
        </p:txBody>
      </p:sp>
      <p:sp>
        <p:nvSpPr>
          <p:cNvPr id="16" name="円形吹き出し 15"/>
          <p:cNvSpPr/>
          <p:nvPr/>
        </p:nvSpPr>
        <p:spPr>
          <a:xfrm>
            <a:off x="9244416" y="2580126"/>
            <a:ext cx="1902562" cy="1366114"/>
          </a:xfrm>
          <a:prstGeom prst="wedgeEllipseCallout">
            <a:avLst>
              <a:gd name="adj1" fmla="val -65033"/>
              <a:gd name="adj2" fmla="val 246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よくできているよ！</a:t>
            </a:r>
            <a:endParaRPr kumimoji="1" lang="ja-JP" altLang="en-US" dirty="0">
              <a:solidFill>
                <a:schemeClr val="tx1"/>
              </a:solidFill>
            </a:endParaRPr>
          </a:p>
        </p:txBody>
      </p:sp>
      <p:sp>
        <p:nvSpPr>
          <p:cNvPr id="17" name="環状矢印 16"/>
          <p:cNvSpPr/>
          <p:nvPr/>
        </p:nvSpPr>
        <p:spPr>
          <a:xfrm>
            <a:off x="3798254" y="2181395"/>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環状矢印 17"/>
          <p:cNvSpPr/>
          <p:nvPr/>
        </p:nvSpPr>
        <p:spPr>
          <a:xfrm flipH="1">
            <a:off x="5971765" y="2172399"/>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環状矢印 18"/>
          <p:cNvSpPr/>
          <p:nvPr/>
        </p:nvSpPr>
        <p:spPr>
          <a:xfrm>
            <a:off x="2954245" y="3284163"/>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環状矢印 19"/>
          <p:cNvSpPr/>
          <p:nvPr/>
        </p:nvSpPr>
        <p:spPr>
          <a:xfrm flipH="1">
            <a:off x="6732258" y="3143780"/>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二等辺三角形 22"/>
          <p:cNvSpPr/>
          <p:nvPr/>
        </p:nvSpPr>
        <p:spPr>
          <a:xfrm>
            <a:off x="5213248" y="1800311"/>
            <a:ext cx="897065" cy="2433916"/>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4354480" y="3017269"/>
            <a:ext cx="2614601" cy="830997"/>
          </a:xfrm>
          <a:prstGeom prst="rect">
            <a:avLst/>
          </a:prstGeom>
          <a:noFill/>
        </p:spPr>
        <p:txBody>
          <a:bodyPr wrap="square" rtlCol="0">
            <a:spAutoFit/>
          </a:bodyPr>
          <a:lstStyle/>
          <a:p>
            <a:pPr algn="ctr"/>
            <a:r>
              <a:rPr kumimoji="1" lang="ja-JP" altLang="en-US" sz="2400" b="1" dirty="0"/>
              <a:t>行動</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21" name="台形 20"/>
          <p:cNvSpPr/>
          <p:nvPr/>
        </p:nvSpPr>
        <p:spPr>
          <a:xfrm>
            <a:off x="4100994" y="4217475"/>
            <a:ext cx="3125590" cy="1203512"/>
          </a:xfrm>
          <a:prstGeom prst="trapezoid">
            <a:avLst>
              <a:gd name="adj" fmla="val 44917"/>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4356489" y="4553651"/>
            <a:ext cx="2614601" cy="830997"/>
          </a:xfrm>
          <a:prstGeom prst="rect">
            <a:avLst/>
          </a:prstGeom>
          <a:noFill/>
        </p:spPr>
        <p:txBody>
          <a:bodyPr wrap="square" rtlCol="0">
            <a:spAutoFit/>
          </a:bodyPr>
          <a:lstStyle/>
          <a:p>
            <a:pPr algn="ctr"/>
            <a:r>
              <a:rPr kumimoji="1" lang="ja-JP" altLang="en-US" sz="2400" b="1" dirty="0"/>
              <a:t>存在</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pic>
        <p:nvPicPr>
          <p:cNvPr id="25" name="図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62854" y="4526460"/>
            <a:ext cx="1140400" cy="1736227"/>
          </a:xfrm>
          <a:prstGeom prst="rect">
            <a:avLst/>
          </a:prstGeom>
        </p:spPr>
      </p:pic>
      <p:pic>
        <p:nvPicPr>
          <p:cNvPr id="26" name="図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2889590" y="4781321"/>
            <a:ext cx="1275525" cy="1627705"/>
          </a:xfrm>
          <a:prstGeom prst="rect">
            <a:avLst/>
          </a:prstGeom>
        </p:spPr>
      </p:pic>
      <p:sp>
        <p:nvSpPr>
          <p:cNvPr id="27" name="環状矢印 26"/>
          <p:cNvSpPr/>
          <p:nvPr/>
        </p:nvSpPr>
        <p:spPr>
          <a:xfrm flipV="1">
            <a:off x="3224873" y="4553651"/>
            <a:ext cx="1641288" cy="1743436"/>
          </a:xfrm>
          <a:prstGeom prst="circularArrow">
            <a:avLst>
              <a:gd name="adj1" fmla="val 12500"/>
              <a:gd name="adj2" fmla="val 1142319"/>
              <a:gd name="adj3" fmla="val 20457681"/>
              <a:gd name="adj4" fmla="val 15832255"/>
              <a:gd name="adj5" fmla="val 17876"/>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43857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879672"/>
          </a:xfrm>
        </p:spPr>
        <p:txBody>
          <a:bodyPr/>
          <a:lstStyle/>
          <a:p>
            <a:r>
              <a:rPr kumimoji="1" lang="ja-JP" altLang="en-US" dirty="0" smtClean="0"/>
              <a:t>学校は「だから</a:t>
            </a:r>
            <a:r>
              <a:rPr kumimoji="1" lang="ja-JP" altLang="en-US" dirty="0" err="1" smtClean="0"/>
              <a:t>の</a:t>
            </a:r>
            <a:r>
              <a:rPr kumimoji="1" lang="ja-JP" altLang="en-US" dirty="0" smtClean="0"/>
              <a:t>愛」に溢れている</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27</a:t>
            </a:fld>
            <a:endParaRPr lang="ja-JP" altLang="en-US"/>
          </a:p>
        </p:txBody>
      </p:sp>
      <p:sp>
        <p:nvSpPr>
          <p:cNvPr id="4" name="台形 3"/>
          <p:cNvSpPr/>
          <p:nvPr/>
        </p:nvSpPr>
        <p:spPr>
          <a:xfrm>
            <a:off x="5187641" y="4361030"/>
            <a:ext cx="1212273" cy="1334158"/>
          </a:xfrm>
          <a:prstGeom prst="trapezoid">
            <a:avLst>
              <a:gd name="adj" fmla="val 69498"/>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106171" y="4837297"/>
            <a:ext cx="3375212" cy="830997"/>
          </a:xfrm>
          <a:prstGeom prst="rect">
            <a:avLst/>
          </a:prstGeom>
          <a:noFill/>
        </p:spPr>
        <p:txBody>
          <a:bodyPr wrap="square" rtlCol="0">
            <a:spAutoFit/>
          </a:bodyPr>
          <a:lstStyle/>
          <a:p>
            <a:pPr algn="ctr"/>
            <a:r>
              <a:rPr kumimoji="1" lang="ja-JP" altLang="en-US" sz="2400" b="1" dirty="0"/>
              <a:t>存在</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6" name="二等辺三角形 5"/>
          <p:cNvSpPr/>
          <p:nvPr/>
        </p:nvSpPr>
        <p:spPr>
          <a:xfrm>
            <a:off x="3842833" y="2067205"/>
            <a:ext cx="3901889" cy="2433916"/>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106171" y="3284163"/>
            <a:ext cx="3375212" cy="830997"/>
          </a:xfrm>
          <a:prstGeom prst="rect">
            <a:avLst/>
          </a:prstGeom>
          <a:noFill/>
        </p:spPr>
        <p:txBody>
          <a:bodyPr wrap="square" rtlCol="0">
            <a:spAutoFit/>
          </a:bodyPr>
          <a:lstStyle/>
          <a:p>
            <a:pPr algn="ctr"/>
            <a:r>
              <a:rPr kumimoji="1" lang="ja-JP" altLang="en-US" sz="2400" b="1" dirty="0"/>
              <a:t>行動</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023065" y="4955138"/>
            <a:ext cx="1380188" cy="1619691"/>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0302" y="1566920"/>
            <a:ext cx="1389332" cy="1410120"/>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5408" y="1325254"/>
            <a:ext cx="1423286" cy="1525882"/>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0459" y="2634386"/>
            <a:ext cx="1273659" cy="1480774"/>
          </a:xfrm>
          <a:prstGeom prst="rect">
            <a:avLst/>
          </a:prstGeom>
        </p:spPr>
      </p:pic>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0936" y="3057497"/>
            <a:ext cx="1072832" cy="1394492"/>
          </a:xfrm>
          <a:prstGeom prst="rect">
            <a:avLst/>
          </a:prstGeom>
        </p:spPr>
      </p:pic>
      <p:sp>
        <p:nvSpPr>
          <p:cNvPr id="13" name="円形吹き出し 12"/>
          <p:cNvSpPr/>
          <p:nvPr/>
        </p:nvSpPr>
        <p:spPr>
          <a:xfrm>
            <a:off x="1105085" y="1180057"/>
            <a:ext cx="2043952" cy="1680882"/>
          </a:xfrm>
          <a:prstGeom prst="wedgeEllipseCallout">
            <a:avLst>
              <a:gd name="adj1" fmla="val 68719"/>
              <a:gd name="adj2" fmla="val 125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みんなで</a:t>
            </a:r>
            <a:endParaRPr kumimoji="1" lang="en-US" altLang="ja-JP" dirty="0" smtClean="0">
              <a:solidFill>
                <a:schemeClr val="tx1"/>
              </a:solidFill>
            </a:endParaRPr>
          </a:p>
          <a:p>
            <a:pPr algn="ctr"/>
            <a:r>
              <a:rPr lang="ja-JP" altLang="en-US" dirty="0" smtClean="0">
                <a:solidFill>
                  <a:schemeClr val="tx1"/>
                </a:solidFill>
              </a:rPr>
              <a:t>頑張ろう！</a:t>
            </a:r>
            <a:endParaRPr kumimoji="1" lang="ja-JP" altLang="en-US" dirty="0">
              <a:solidFill>
                <a:schemeClr val="tx1"/>
              </a:solidFill>
            </a:endParaRPr>
          </a:p>
        </p:txBody>
      </p:sp>
      <p:sp>
        <p:nvSpPr>
          <p:cNvPr id="14" name="円形吹き出し 13"/>
          <p:cNvSpPr/>
          <p:nvPr/>
        </p:nvSpPr>
        <p:spPr>
          <a:xfrm>
            <a:off x="289309" y="2828069"/>
            <a:ext cx="2072828" cy="1680882"/>
          </a:xfrm>
          <a:prstGeom prst="wedgeEllipseCallout">
            <a:avLst>
              <a:gd name="adj1" fmla="val 63428"/>
              <a:gd name="adj2" fmla="val 157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ナイス</a:t>
            </a:r>
            <a:endParaRPr lang="en-US" altLang="ja-JP" dirty="0" smtClean="0">
              <a:solidFill>
                <a:schemeClr val="tx1"/>
              </a:solidFill>
            </a:endParaRPr>
          </a:p>
          <a:p>
            <a:pPr algn="ctr"/>
            <a:r>
              <a:rPr kumimoji="1" lang="ja-JP" altLang="en-US" spc="-300" dirty="0">
                <a:solidFill>
                  <a:schemeClr val="tx1"/>
                </a:solidFill>
              </a:rPr>
              <a:t>チャレンジ</a:t>
            </a:r>
            <a:r>
              <a:rPr kumimoji="1" lang="ja-JP" altLang="en-US" spc="-300" dirty="0" smtClean="0">
                <a:solidFill>
                  <a:schemeClr val="tx1"/>
                </a:solidFill>
              </a:rPr>
              <a:t>！</a:t>
            </a:r>
            <a:endParaRPr kumimoji="1" lang="ja-JP" altLang="en-US" spc="-300" dirty="0">
              <a:solidFill>
                <a:schemeClr val="tx1"/>
              </a:solidFill>
            </a:endParaRPr>
          </a:p>
        </p:txBody>
      </p:sp>
      <p:sp>
        <p:nvSpPr>
          <p:cNvPr id="15" name="円形吹き出し 14"/>
          <p:cNvSpPr/>
          <p:nvPr/>
        </p:nvSpPr>
        <p:spPr>
          <a:xfrm>
            <a:off x="8403253" y="1214012"/>
            <a:ext cx="1902562" cy="1366114"/>
          </a:xfrm>
          <a:prstGeom prst="wedgeEllipseCallout">
            <a:avLst>
              <a:gd name="adj1" fmla="val -65033"/>
              <a:gd name="adj2" fmla="val 246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きっと</a:t>
            </a:r>
            <a:endParaRPr kumimoji="1" lang="en-US" altLang="ja-JP" dirty="0" smtClean="0">
              <a:solidFill>
                <a:schemeClr val="tx1"/>
              </a:solidFill>
            </a:endParaRPr>
          </a:p>
          <a:p>
            <a:pPr algn="ctr"/>
            <a:r>
              <a:rPr kumimoji="1" lang="ja-JP" altLang="en-US" dirty="0" smtClean="0">
                <a:solidFill>
                  <a:schemeClr val="tx1"/>
                </a:solidFill>
              </a:rPr>
              <a:t>できるよ！</a:t>
            </a:r>
            <a:endParaRPr kumimoji="1" lang="ja-JP" altLang="en-US" dirty="0">
              <a:solidFill>
                <a:schemeClr val="tx1"/>
              </a:solidFill>
            </a:endParaRPr>
          </a:p>
        </p:txBody>
      </p:sp>
      <p:sp>
        <p:nvSpPr>
          <p:cNvPr id="16" name="円形吹き出し 15"/>
          <p:cNvSpPr/>
          <p:nvPr/>
        </p:nvSpPr>
        <p:spPr>
          <a:xfrm>
            <a:off x="9244416" y="2580126"/>
            <a:ext cx="1902562" cy="1366114"/>
          </a:xfrm>
          <a:prstGeom prst="wedgeEllipseCallout">
            <a:avLst>
              <a:gd name="adj1" fmla="val -65033"/>
              <a:gd name="adj2" fmla="val 246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よくできているよ！</a:t>
            </a:r>
            <a:endParaRPr kumimoji="1" lang="ja-JP" altLang="en-US" dirty="0">
              <a:solidFill>
                <a:schemeClr val="tx1"/>
              </a:solidFill>
            </a:endParaRPr>
          </a:p>
        </p:txBody>
      </p:sp>
      <p:sp>
        <p:nvSpPr>
          <p:cNvPr id="17" name="環状矢印 16"/>
          <p:cNvSpPr/>
          <p:nvPr/>
        </p:nvSpPr>
        <p:spPr>
          <a:xfrm>
            <a:off x="3798254" y="2181395"/>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環状矢印 17"/>
          <p:cNvSpPr/>
          <p:nvPr/>
        </p:nvSpPr>
        <p:spPr>
          <a:xfrm flipH="1">
            <a:off x="5971765" y="2172399"/>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環状矢印 18"/>
          <p:cNvSpPr/>
          <p:nvPr/>
        </p:nvSpPr>
        <p:spPr>
          <a:xfrm>
            <a:off x="2954245" y="3284163"/>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環状矢印 19"/>
          <p:cNvSpPr/>
          <p:nvPr/>
        </p:nvSpPr>
        <p:spPr>
          <a:xfrm flipH="1">
            <a:off x="6732258" y="3143780"/>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21" name="図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0936" y="4678654"/>
            <a:ext cx="1361897" cy="1817531"/>
          </a:xfrm>
          <a:prstGeom prst="rect">
            <a:avLst/>
          </a:prstGeom>
        </p:spPr>
      </p:pic>
      <p:sp>
        <p:nvSpPr>
          <p:cNvPr id="22" name="環状矢印 21"/>
          <p:cNvSpPr/>
          <p:nvPr/>
        </p:nvSpPr>
        <p:spPr>
          <a:xfrm flipV="1">
            <a:off x="3146792" y="3557782"/>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43344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872004"/>
          </a:xfrm>
        </p:spPr>
        <p:txBody>
          <a:bodyPr/>
          <a:lstStyle/>
          <a:p>
            <a:r>
              <a:rPr kumimoji="1" lang="ja-JP" altLang="en-US" dirty="0" smtClean="0"/>
              <a:t>動物に学ぶ　</a:t>
            </a:r>
            <a:r>
              <a:rPr kumimoji="1" lang="ja-JP" altLang="en-US" sz="3600" dirty="0" smtClean="0"/>
              <a:t>～動物はただ今を生きている～</a:t>
            </a:r>
            <a:endParaRPr kumimoji="1" lang="ja-JP" altLang="en-US" sz="3600"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28</a:t>
            </a:fld>
            <a:endParaRPr lang="ja-JP" altLang="en-US"/>
          </a:p>
        </p:txBody>
      </p:sp>
      <p:pic>
        <p:nvPicPr>
          <p:cNvPr id="1026" name="Picture 2" descr="想像するちから――チンパンジーが教えてくれた人間の心 | 松沢 哲郎 |本 | 通販 | Amaz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0815" y="1434529"/>
            <a:ext cx="2285720" cy="323534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429267" y="4669871"/>
            <a:ext cx="4108817" cy="1015663"/>
          </a:xfrm>
          <a:prstGeom prst="rect">
            <a:avLst/>
          </a:prstGeom>
          <a:noFill/>
        </p:spPr>
        <p:txBody>
          <a:bodyPr wrap="none" rtlCol="0">
            <a:spAutoFit/>
          </a:bodyPr>
          <a:lstStyle/>
          <a:p>
            <a:pPr algn="ctr"/>
            <a:r>
              <a:rPr kumimoji="1" lang="ja-JP" altLang="en-US" sz="2400" dirty="0" smtClean="0"/>
              <a:t>想像するちから</a:t>
            </a:r>
            <a:endParaRPr kumimoji="1" lang="en-US" altLang="ja-JP" sz="2400" dirty="0" smtClean="0"/>
          </a:p>
          <a:p>
            <a:pPr algn="ctr"/>
            <a:r>
              <a:rPr lang="ja-JP" altLang="en-US" dirty="0"/>
              <a:t>チンパンジー</a:t>
            </a:r>
            <a:r>
              <a:rPr lang="ja-JP" altLang="en-US" dirty="0" smtClean="0"/>
              <a:t>が教えてくれた人間の心</a:t>
            </a:r>
            <a:endParaRPr lang="en-US" altLang="ja-JP" dirty="0" smtClean="0"/>
          </a:p>
          <a:p>
            <a:pPr algn="ctr"/>
            <a:r>
              <a:rPr kumimoji="1" lang="ja-JP" altLang="en-US" dirty="0" smtClean="0"/>
              <a:t>松沢哲郎著</a:t>
            </a:r>
            <a:endParaRPr kumimoji="1" lang="ja-JP" altLang="en-US" dirty="0"/>
          </a:p>
        </p:txBody>
      </p:sp>
      <p:pic>
        <p:nvPicPr>
          <p:cNvPr id="1028" name="Picture 4" descr="閑人の絵日記: チンパンジーと人間の子どもの描画の比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6516" y="1237130"/>
            <a:ext cx="4860178" cy="1795566"/>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5096435" y="3032696"/>
            <a:ext cx="2716306" cy="369332"/>
          </a:xfrm>
          <a:prstGeom prst="rect">
            <a:avLst/>
          </a:prstGeom>
          <a:noFill/>
        </p:spPr>
        <p:txBody>
          <a:bodyPr wrap="square" rtlCol="0">
            <a:spAutoFit/>
          </a:bodyPr>
          <a:lstStyle/>
          <a:p>
            <a:pPr algn="ctr"/>
            <a:r>
              <a:rPr kumimoji="1" lang="ja-JP" altLang="en-US" dirty="0" smtClean="0"/>
              <a:t>人間（</a:t>
            </a:r>
            <a:r>
              <a:rPr kumimoji="1" lang="en-US" altLang="ja-JP" dirty="0" smtClean="0"/>
              <a:t>3</a:t>
            </a:r>
            <a:r>
              <a:rPr kumimoji="1" lang="ja-JP" altLang="en-US" dirty="0" smtClean="0"/>
              <a:t>歳</a:t>
            </a:r>
            <a:r>
              <a:rPr kumimoji="1" lang="en-US" altLang="ja-JP" dirty="0" smtClean="0"/>
              <a:t>2</a:t>
            </a:r>
            <a:r>
              <a:rPr kumimoji="1" lang="ja-JP" altLang="en-US" dirty="0" smtClean="0"/>
              <a:t>ヶ月）</a:t>
            </a:r>
            <a:endParaRPr kumimoji="1" lang="ja-JP" altLang="en-US" dirty="0"/>
          </a:p>
        </p:txBody>
      </p:sp>
      <p:sp>
        <p:nvSpPr>
          <p:cNvPr id="8" name="テキスト ボックス 7"/>
          <p:cNvSpPr txBox="1"/>
          <p:nvPr/>
        </p:nvSpPr>
        <p:spPr>
          <a:xfrm>
            <a:off x="7600719" y="3032696"/>
            <a:ext cx="2108058" cy="369332"/>
          </a:xfrm>
          <a:prstGeom prst="rect">
            <a:avLst/>
          </a:prstGeom>
          <a:noFill/>
        </p:spPr>
        <p:txBody>
          <a:bodyPr wrap="square" rtlCol="0">
            <a:spAutoFit/>
          </a:bodyPr>
          <a:lstStyle/>
          <a:p>
            <a:pPr algn="ctr"/>
            <a:r>
              <a:rPr kumimoji="1" lang="ja-JP" altLang="en-US" dirty="0" smtClean="0"/>
              <a:t>チンパンジー</a:t>
            </a:r>
            <a:endParaRPr kumimoji="1" lang="ja-JP" altLang="en-US" dirty="0"/>
          </a:p>
        </p:txBody>
      </p:sp>
      <p:pic>
        <p:nvPicPr>
          <p:cNvPr id="6" name="図 5"/>
          <p:cNvPicPr>
            <a:picLocks noChangeAspect="1"/>
          </p:cNvPicPr>
          <p:nvPr/>
        </p:nvPicPr>
        <p:blipFill>
          <a:blip r:embed="rId4"/>
          <a:stretch>
            <a:fillRect/>
          </a:stretch>
        </p:blipFill>
        <p:spPr>
          <a:xfrm>
            <a:off x="5096435" y="3574526"/>
            <a:ext cx="3801673" cy="2369962"/>
          </a:xfrm>
          <a:prstGeom prst="rect">
            <a:avLst/>
          </a:prstGeom>
        </p:spPr>
      </p:pic>
      <p:sp>
        <p:nvSpPr>
          <p:cNvPr id="10" name="テキスト ボックス 9"/>
          <p:cNvSpPr txBox="1"/>
          <p:nvPr/>
        </p:nvSpPr>
        <p:spPr>
          <a:xfrm>
            <a:off x="4996516" y="5944488"/>
            <a:ext cx="4013695" cy="369332"/>
          </a:xfrm>
          <a:prstGeom prst="rect">
            <a:avLst/>
          </a:prstGeom>
          <a:noFill/>
        </p:spPr>
        <p:txBody>
          <a:bodyPr wrap="square" rtlCol="0">
            <a:spAutoFit/>
          </a:bodyPr>
          <a:lstStyle/>
          <a:p>
            <a:pPr algn="ctr"/>
            <a:r>
              <a:rPr kumimoji="1" lang="ja-JP" altLang="en-US" dirty="0" smtClean="0"/>
              <a:t>急性脊髄炎になったチンパンジー</a:t>
            </a:r>
            <a:endParaRPr kumimoji="1" lang="ja-JP" altLang="en-US" dirty="0"/>
          </a:p>
        </p:txBody>
      </p:sp>
    </p:spTree>
    <p:extLst>
      <p:ext uri="{BB962C8B-B14F-4D97-AF65-F5344CB8AC3E}">
        <p14:creationId xmlns:p14="http://schemas.microsoft.com/office/powerpoint/2010/main" val="3588325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事例　Ａの場合　</a:t>
            </a:r>
            <a:r>
              <a:rPr kumimoji="1" lang="en-US" altLang="ja-JP" dirty="0" smtClean="0"/>
              <a:t>episode 1</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3</a:t>
            </a:fld>
            <a:endParaRPr lang="ja-JP" altLang="en-US"/>
          </a:p>
        </p:txBody>
      </p:sp>
      <p:sp>
        <p:nvSpPr>
          <p:cNvPr id="4" name="テキスト ボックス 3"/>
          <p:cNvSpPr txBox="1"/>
          <p:nvPr/>
        </p:nvSpPr>
        <p:spPr>
          <a:xfrm>
            <a:off x="1109382" y="1317813"/>
            <a:ext cx="9973235" cy="4606389"/>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a:t>
            </a:r>
            <a:r>
              <a:rPr lang="ja-JP" altLang="en-US" sz="2400" dirty="0" smtClean="0"/>
              <a:t>ふと気づくとＡは自室のクローゼットの中を見つめていた。手には頑丈そうなロープが握りしめられていた。物置</a:t>
            </a:r>
            <a:r>
              <a:rPr lang="ja-JP" altLang="en-US" sz="2400" dirty="0"/>
              <a:t>において</a:t>
            </a:r>
            <a:r>
              <a:rPr lang="ja-JP" altLang="en-US" sz="2400" dirty="0" smtClean="0"/>
              <a:t>あったロープを　</a:t>
            </a:r>
            <a:r>
              <a:rPr lang="en-US" altLang="ja-JP" sz="2400" dirty="0" smtClean="0"/>
              <a:t>1</a:t>
            </a:r>
            <a:r>
              <a:rPr lang="ja-JP" altLang="en-US" sz="2400" dirty="0" smtClean="0"/>
              <a:t>週間前にこっそり部屋に持ち込んで机の引き出し奥深くに隠しておいたのも、そこから取り出してハンガー掛けのパイプにしっかり縛り付けたのも、もちろんＡ自身だったが、なぜかあまり自分でやったという実感が湧かない。</a:t>
            </a:r>
            <a:endParaRPr lang="en-US" altLang="ja-JP" sz="2400" dirty="0" smtClean="0"/>
          </a:p>
          <a:p>
            <a:pPr>
              <a:lnSpc>
                <a:spcPts val="3400"/>
              </a:lnSpc>
              <a:spcAft>
                <a:spcPts val="1200"/>
              </a:spcAft>
            </a:pPr>
            <a:r>
              <a:rPr lang="ja-JP" altLang="en-US" sz="2400" dirty="0" smtClean="0"/>
              <a:t>　Ａは今日初めて体調が悪いと言って塾を休んだ。部屋の時計は</a:t>
            </a:r>
            <a:r>
              <a:rPr lang="ja-JP" altLang="en-US" sz="2400" dirty="0"/>
              <a:t>もう</a:t>
            </a:r>
            <a:r>
              <a:rPr lang="ja-JP" altLang="en-US" sz="2400" dirty="0" smtClean="0"/>
              <a:t>すぐ</a:t>
            </a:r>
            <a:r>
              <a:rPr lang="en-US" altLang="ja-JP" sz="2400" dirty="0" smtClean="0"/>
              <a:t>5</a:t>
            </a:r>
            <a:r>
              <a:rPr lang="ja-JP" altLang="en-US" sz="2400" dirty="0" smtClean="0"/>
              <a:t>時を指し示すところだ。母は</a:t>
            </a:r>
            <a:r>
              <a:rPr lang="en-US" altLang="ja-JP" sz="2400" dirty="0" smtClean="0"/>
              <a:t>6</a:t>
            </a:r>
            <a:r>
              <a:rPr lang="ja-JP" altLang="en-US" sz="2400" dirty="0" smtClean="0"/>
              <a:t>時半にならないと帰ってこないし、弟も学童に行っている。今しかない。Ａはゆっくり深呼吸をした。「勇気をください」Ａは信じてもいない神様みたいなものに祈った。</a:t>
            </a:r>
            <a:r>
              <a:rPr kumimoji="1" lang="ja-JP" altLang="en-US" sz="2000" dirty="0" smtClean="0"/>
              <a:t>　</a:t>
            </a:r>
            <a:endParaRPr kumimoji="1" lang="ja-JP" altLang="en-US" sz="2000" dirty="0"/>
          </a:p>
        </p:txBody>
      </p:sp>
    </p:spTree>
    <p:extLst>
      <p:ext uri="{BB962C8B-B14F-4D97-AF65-F5344CB8AC3E}">
        <p14:creationId xmlns:p14="http://schemas.microsoft.com/office/powerpoint/2010/main" val="244615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93028"/>
          </a:xfrm>
        </p:spPr>
        <p:txBody>
          <a:bodyPr/>
          <a:lstStyle/>
          <a:p>
            <a:r>
              <a:rPr kumimoji="1" lang="ja-JP" altLang="en-US" dirty="0" smtClean="0"/>
              <a:t>子どもの自殺の実態①　</a:t>
            </a:r>
            <a:r>
              <a:rPr kumimoji="1" lang="ja-JP" altLang="en-US" sz="2400" dirty="0" smtClean="0"/>
              <a:t>小中高生の自殺者数の推移</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4</a:t>
            </a:fld>
            <a:endParaRPr lang="ja-JP" altLang="en-US"/>
          </a:p>
        </p:txBody>
      </p:sp>
      <p:pic>
        <p:nvPicPr>
          <p:cNvPr id="4" name="図 3"/>
          <p:cNvPicPr>
            <a:picLocks noChangeAspect="1"/>
          </p:cNvPicPr>
          <p:nvPr/>
        </p:nvPicPr>
        <p:blipFill rotWithShape="1">
          <a:blip r:embed="rId2"/>
          <a:srcRect l="2443" t="1332"/>
          <a:stretch/>
        </p:blipFill>
        <p:spPr>
          <a:xfrm>
            <a:off x="1752600" y="1129554"/>
            <a:ext cx="8269940" cy="5106953"/>
          </a:xfrm>
          <a:prstGeom prst="rect">
            <a:avLst/>
          </a:prstGeom>
          <a:ln>
            <a:noFill/>
          </a:ln>
          <a:effectLst>
            <a:softEdge rad="112500"/>
          </a:effectLst>
        </p:spPr>
      </p:pic>
      <p:sp>
        <p:nvSpPr>
          <p:cNvPr id="5" name="テキスト ボックス 4"/>
          <p:cNvSpPr txBox="1"/>
          <p:nvPr/>
        </p:nvSpPr>
        <p:spPr>
          <a:xfrm>
            <a:off x="1640542" y="6236507"/>
            <a:ext cx="8135469" cy="307777"/>
          </a:xfrm>
          <a:prstGeom prst="rect">
            <a:avLst/>
          </a:prstGeom>
          <a:noFill/>
        </p:spPr>
        <p:txBody>
          <a:bodyPr wrap="square" rtlCol="0">
            <a:spAutoFit/>
          </a:bodyPr>
          <a:lstStyle/>
          <a:p>
            <a:pPr algn="ctr"/>
            <a:r>
              <a:rPr lang="zh-TW" altLang="en-US" sz="1400" dirty="0"/>
              <a:t>厚生労働省自殺対策</a:t>
            </a:r>
            <a:r>
              <a:rPr lang="zh-TW" altLang="en-US" sz="1400" dirty="0" smtClean="0"/>
              <a:t>推進室</a:t>
            </a:r>
            <a:r>
              <a:rPr lang="ja-JP" altLang="en-US" sz="1400" dirty="0" smtClean="0"/>
              <a:t>・</a:t>
            </a:r>
            <a:r>
              <a:rPr lang="zh-TW" altLang="en-US" sz="1400" dirty="0" smtClean="0"/>
              <a:t>警察庁</a:t>
            </a:r>
            <a:r>
              <a:rPr lang="zh-TW" altLang="en-US" sz="1400" dirty="0"/>
              <a:t>生活安全局生活安全</a:t>
            </a:r>
            <a:r>
              <a:rPr lang="zh-TW" altLang="en-US" sz="1400" dirty="0" smtClean="0"/>
              <a:t>企画</a:t>
            </a:r>
            <a:r>
              <a:rPr lang="ja-JP" altLang="en-US" sz="1400" dirty="0" smtClean="0"/>
              <a:t>課「令和</a:t>
            </a:r>
            <a:r>
              <a:rPr lang="ja-JP" altLang="en-US" sz="1400" dirty="0"/>
              <a:t>６年中における自殺の</a:t>
            </a:r>
            <a:r>
              <a:rPr lang="ja-JP" altLang="en-US" sz="1400" dirty="0" smtClean="0"/>
              <a:t>状況」</a:t>
            </a:r>
            <a:endParaRPr kumimoji="1" lang="ja-JP" altLang="en-US" sz="1400" dirty="0"/>
          </a:p>
        </p:txBody>
      </p:sp>
    </p:spTree>
    <p:extLst>
      <p:ext uri="{BB962C8B-B14F-4D97-AF65-F5344CB8AC3E}">
        <p14:creationId xmlns:p14="http://schemas.microsoft.com/office/powerpoint/2010/main" val="626629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57550"/>
            <a:ext cx="10515600" cy="1065806"/>
          </a:xfrm>
        </p:spPr>
        <p:txBody>
          <a:bodyPr/>
          <a:lstStyle/>
          <a:p>
            <a:r>
              <a:rPr kumimoji="1" lang="ja-JP" altLang="en-US" dirty="0" smtClean="0"/>
              <a:t>子どもの自殺の実態</a:t>
            </a:r>
            <a:r>
              <a:rPr lang="ja-JP" altLang="en-US" dirty="0"/>
              <a:t>②　</a:t>
            </a:r>
            <a:endParaRPr kumimoji="1" lang="ja-JP" altLang="en-US" sz="2400"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5</a:t>
            </a:fld>
            <a:endParaRPr lang="ja-JP" altLang="en-US"/>
          </a:p>
        </p:txBody>
      </p:sp>
      <p:pic>
        <p:nvPicPr>
          <p:cNvPr id="4" name="図 3"/>
          <p:cNvPicPr>
            <a:picLocks noChangeAspect="1"/>
          </p:cNvPicPr>
          <p:nvPr/>
        </p:nvPicPr>
        <p:blipFill>
          <a:blip r:embed="rId2"/>
          <a:stretch>
            <a:fillRect/>
          </a:stretch>
        </p:blipFill>
        <p:spPr>
          <a:xfrm>
            <a:off x="2487706" y="1323355"/>
            <a:ext cx="6508375" cy="4725495"/>
          </a:xfrm>
          <a:prstGeom prst="rect">
            <a:avLst/>
          </a:prstGeom>
          <a:ln>
            <a:noFill/>
          </a:ln>
          <a:effectLst>
            <a:softEdge rad="112500"/>
          </a:effectLst>
        </p:spPr>
      </p:pic>
      <p:sp>
        <p:nvSpPr>
          <p:cNvPr id="5" name="テキスト ボックス 4"/>
          <p:cNvSpPr txBox="1"/>
          <p:nvPr/>
        </p:nvSpPr>
        <p:spPr>
          <a:xfrm>
            <a:off x="974911" y="6108799"/>
            <a:ext cx="9533964" cy="307777"/>
          </a:xfrm>
          <a:prstGeom prst="rect">
            <a:avLst/>
          </a:prstGeom>
          <a:noFill/>
        </p:spPr>
        <p:txBody>
          <a:bodyPr wrap="square" rtlCol="0">
            <a:spAutoFit/>
          </a:bodyPr>
          <a:lstStyle/>
          <a:p>
            <a:pPr algn="ctr"/>
            <a:r>
              <a:rPr lang="zh-TW" altLang="en-US" sz="1400" dirty="0"/>
              <a:t>厚生労働省自殺対策</a:t>
            </a:r>
            <a:r>
              <a:rPr lang="zh-TW" altLang="en-US" sz="1400" dirty="0" smtClean="0"/>
              <a:t>推進室</a:t>
            </a:r>
            <a:r>
              <a:rPr lang="ja-JP" altLang="en-US" sz="1400" dirty="0" smtClean="0"/>
              <a:t>・</a:t>
            </a:r>
            <a:r>
              <a:rPr lang="zh-TW" altLang="en-US" sz="1400" dirty="0" smtClean="0"/>
              <a:t>警察庁</a:t>
            </a:r>
            <a:r>
              <a:rPr lang="zh-TW" altLang="en-US" sz="1400" dirty="0"/>
              <a:t>生活安全局生活安全</a:t>
            </a:r>
            <a:r>
              <a:rPr lang="zh-TW" altLang="en-US" sz="1400" dirty="0" smtClean="0"/>
              <a:t>企画</a:t>
            </a:r>
            <a:r>
              <a:rPr lang="ja-JP" altLang="en-US" sz="1400" dirty="0" smtClean="0"/>
              <a:t>課「令和</a:t>
            </a:r>
            <a:r>
              <a:rPr lang="ja-JP" altLang="en-US" sz="1400" dirty="0"/>
              <a:t>６年中における自殺の</a:t>
            </a:r>
            <a:r>
              <a:rPr lang="ja-JP" altLang="en-US" sz="1400" dirty="0" smtClean="0"/>
              <a:t>状況」を基に作成</a:t>
            </a:r>
            <a:endParaRPr kumimoji="1" lang="ja-JP" altLang="en-US" sz="1400" dirty="0"/>
          </a:p>
        </p:txBody>
      </p:sp>
      <p:sp>
        <p:nvSpPr>
          <p:cNvPr id="6" name="テキスト ボックス 5"/>
          <p:cNvSpPr txBox="1"/>
          <p:nvPr/>
        </p:nvSpPr>
        <p:spPr>
          <a:xfrm>
            <a:off x="6844553" y="432409"/>
            <a:ext cx="4625788" cy="830997"/>
          </a:xfrm>
          <a:prstGeom prst="rect">
            <a:avLst/>
          </a:prstGeom>
          <a:noFill/>
        </p:spPr>
        <p:txBody>
          <a:bodyPr wrap="square" rtlCol="0">
            <a:spAutoFit/>
          </a:bodyPr>
          <a:lstStyle/>
          <a:p>
            <a:pPr algn="ctr"/>
            <a:r>
              <a:rPr lang="ja-JP" altLang="en-US" sz="2400" dirty="0">
                <a:latin typeface="+mj-ea"/>
                <a:ea typeface="+mj-ea"/>
              </a:rPr>
              <a:t>小中高生の自殺の原因・動機（学校問題のみ抜粋）</a:t>
            </a:r>
            <a:endParaRPr kumimoji="1" lang="ja-JP" altLang="en-US" sz="2400" dirty="0">
              <a:latin typeface="+mj-ea"/>
              <a:ea typeface="+mj-ea"/>
            </a:endParaRPr>
          </a:p>
        </p:txBody>
      </p:sp>
    </p:spTree>
    <p:extLst>
      <p:ext uri="{BB962C8B-B14F-4D97-AF65-F5344CB8AC3E}">
        <p14:creationId xmlns:p14="http://schemas.microsoft.com/office/powerpoint/2010/main" val="3086022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事例　Ａの場合　</a:t>
            </a:r>
            <a:r>
              <a:rPr kumimoji="1" lang="en-US" altLang="ja-JP" dirty="0" smtClean="0"/>
              <a:t>episode 2</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6</a:t>
            </a:fld>
            <a:endParaRPr lang="ja-JP" altLang="en-US"/>
          </a:p>
        </p:txBody>
      </p:sp>
      <p:sp>
        <p:nvSpPr>
          <p:cNvPr id="4" name="テキスト ボックス 3"/>
          <p:cNvSpPr txBox="1"/>
          <p:nvPr/>
        </p:nvSpPr>
        <p:spPr>
          <a:xfrm>
            <a:off x="1109382" y="1452283"/>
            <a:ext cx="9973235" cy="4324261"/>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管理職は教育委員会から連絡を受けた。Ａが自宅で自殺を図り救急搬送されたとの一報だった。担任にもすぐに連絡</a:t>
            </a:r>
            <a:r>
              <a:rPr lang="ja-JP" altLang="en-US" sz="2400" dirty="0" smtClean="0"/>
              <a:t>が入った</a:t>
            </a:r>
            <a:r>
              <a:rPr kumimoji="1" lang="ja-JP" altLang="en-US" sz="2400" dirty="0" smtClean="0"/>
              <a:t>。担任は「なぜ、</a:t>
            </a:r>
            <a:r>
              <a:rPr lang="ja-JP" altLang="en-US" sz="2400" dirty="0" smtClean="0"/>
              <a:t>Ａが</a:t>
            </a:r>
            <a:r>
              <a:rPr lang="en-US" altLang="ja-JP" sz="2400" dirty="0" smtClean="0"/>
              <a:t>…</a:t>
            </a:r>
            <a:r>
              <a:rPr lang="ja-JP" altLang="en-US" sz="2400" dirty="0" smtClean="0"/>
              <a:t>」と驚きのあまり言葉を詰まらせた。</a:t>
            </a:r>
            <a:endParaRPr kumimoji="1" lang="en-US" altLang="ja-JP" sz="2400" dirty="0" smtClean="0"/>
          </a:p>
          <a:p>
            <a:pPr>
              <a:lnSpc>
                <a:spcPts val="3400"/>
              </a:lnSpc>
              <a:spcAft>
                <a:spcPts val="1200"/>
              </a:spcAft>
            </a:pPr>
            <a:r>
              <a:rPr kumimoji="1" lang="ja-JP" altLang="en-US" sz="2400" dirty="0" smtClean="0"/>
              <a:t>　Ａの母や父にも連絡をした。なかなか連絡が取れなかった。病院の対応で</a:t>
            </a:r>
            <a:r>
              <a:rPr lang="ja-JP" altLang="en-US" sz="2400" dirty="0"/>
              <a:t>忙しいのだろう</a:t>
            </a:r>
            <a:r>
              <a:rPr lang="ja-JP" altLang="en-US" sz="2400" dirty="0" smtClean="0"/>
              <a:t>。教頭からの留守番電話を聞いてＡの父から電話がかかってきたのは</a:t>
            </a:r>
            <a:r>
              <a:rPr lang="en-US" altLang="ja-JP" sz="2400" dirty="0"/>
              <a:t>21</a:t>
            </a:r>
            <a:r>
              <a:rPr lang="ja-JP" altLang="en-US" sz="2400" dirty="0" smtClean="0"/>
              <a:t>時を回っていた。父の話によると、Ａは一命を取り留め、意識もはっきりしているとのことだった。発見がもう少し遅かったら危なかったと医師に言われたとの話もあった。不幸中の幸いを互いに喜び合った。　</a:t>
            </a:r>
            <a:r>
              <a:rPr kumimoji="1" lang="ja-JP" altLang="en-US" sz="2000" dirty="0" smtClean="0"/>
              <a:t>　</a:t>
            </a:r>
            <a:endParaRPr kumimoji="1" lang="ja-JP" altLang="en-US" sz="2000" dirty="0"/>
          </a:p>
        </p:txBody>
      </p:sp>
    </p:spTree>
    <p:extLst>
      <p:ext uri="{BB962C8B-B14F-4D97-AF65-F5344CB8AC3E}">
        <p14:creationId xmlns:p14="http://schemas.microsoft.com/office/powerpoint/2010/main" val="1724432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自殺を考えることについて</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7</a:t>
            </a:fld>
            <a:endParaRPr lang="ja-JP" altLang="en-US"/>
          </a:p>
        </p:txBody>
      </p:sp>
      <p:pic>
        <p:nvPicPr>
          <p:cNvPr id="4" name="図 3"/>
          <p:cNvPicPr>
            <a:picLocks noChangeAspect="1"/>
          </p:cNvPicPr>
          <p:nvPr/>
        </p:nvPicPr>
        <p:blipFill>
          <a:blip r:embed="rId2"/>
          <a:stretch>
            <a:fillRect/>
          </a:stretch>
        </p:blipFill>
        <p:spPr>
          <a:xfrm>
            <a:off x="1169894" y="1690688"/>
            <a:ext cx="9379827" cy="3345380"/>
          </a:xfrm>
          <a:prstGeom prst="rect">
            <a:avLst/>
          </a:prstGeom>
          <a:ln>
            <a:noFill/>
          </a:ln>
          <a:effectLst>
            <a:softEdge rad="112500"/>
          </a:effectLst>
        </p:spPr>
      </p:pic>
      <p:sp>
        <p:nvSpPr>
          <p:cNvPr id="5" name="テキスト ボックス 4"/>
          <p:cNvSpPr txBox="1"/>
          <p:nvPr/>
        </p:nvSpPr>
        <p:spPr>
          <a:xfrm>
            <a:off x="1331259" y="5056095"/>
            <a:ext cx="8633012" cy="307777"/>
          </a:xfrm>
          <a:prstGeom prst="rect">
            <a:avLst/>
          </a:prstGeom>
          <a:noFill/>
        </p:spPr>
        <p:txBody>
          <a:bodyPr wrap="square" rtlCol="0">
            <a:spAutoFit/>
          </a:bodyPr>
          <a:lstStyle/>
          <a:p>
            <a:r>
              <a:rPr lang="ja-JP" altLang="en-US" sz="1400" dirty="0" smtClean="0"/>
              <a:t>厚生労働省「令和</a:t>
            </a:r>
            <a:r>
              <a:rPr lang="ja-JP" altLang="en-US" sz="1400" dirty="0"/>
              <a:t>３年度自殺対策に関する意識</a:t>
            </a:r>
            <a:r>
              <a:rPr lang="ja-JP" altLang="en-US" sz="1400" dirty="0" smtClean="0"/>
              <a:t>調査」</a:t>
            </a:r>
            <a:endParaRPr kumimoji="1" lang="ja-JP" altLang="en-US" sz="1400" dirty="0"/>
          </a:p>
        </p:txBody>
      </p:sp>
      <p:sp>
        <p:nvSpPr>
          <p:cNvPr id="6" name="角丸四角形 5"/>
          <p:cNvSpPr/>
          <p:nvPr/>
        </p:nvSpPr>
        <p:spPr>
          <a:xfrm>
            <a:off x="7460343" y="1785258"/>
            <a:ext cx="1843314" cy="56605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8527143" y="3001737"/>
            <a:ext cx="892628" cy="43814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81033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541494" y="1008529"/>
            <a:ext cx="7598760" cy="5526741"/>
          </a:xfrm>
          <a:prstGeom prst="roundRect">
            <a:avLst>
              <a:gd name="adj" fmla="val 9883"/>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16"/>
          <p:cNvSpPr/>
          <p:nvPr/>
        </p:nvSpPr>
        <p:spPr>
          <a:xfrm>
            <a:off x="5539242" y="1724025"/>
            <a:ext cx="1057275" cy="2081213"/>
          </a:xfrm>
          <a:custGeom>
            <a:avLst/>
            <a:gdLst>
              <a:gd name="connsiteX0" fmla="*/ 523875 w 1057275"/>
              <a:gd name="connsiteY0" fmla="*/ 0 h 2081213"/>
              <a:gd name="connsiteX1" fmla="*/ 500062 w 1057275"/>
              <a:gd name="connsiteY1" fmla="*/ 14288 h 2081213"/>
              <a:gd name="connsiteX2" fmla="*/ 476250 w 1057275"/>
              <a:gd name="connsiteY2" fmla="*/ 52388 h 2081213"/>
              <a:gd name="connsiteX3" fmla="*/ 452437 w 1057275"/>
              <a:gd name="connsiteY3" fmla="*/ 95250 h 2081213"/>
              <a:gd name="connsiteX4" fmla="*/ 438150 w 1057275"/>
              <a:gd name="connsiteY4" fmla="*/ 109538 h 2081213"/>
              <a:gd name="connsiteX5" fmla="*/ 428625 w 1057275"/>
              <a:gd name="connsiteY5" fmla="*/ 123825 h 2081213"/>
              <a:gd name="connsiteX6" fmla="*/ 400050 w 1057275"/>
              <a:gd name="connsiteY6" fmla="*/ 147638 h 2081213"/>
              <a:gd name="connsiteX7" fmla="*/ 390525 w 1057275"/>
              <a:gd name="connsiteY7" fmla="*/ 161925 h 2081213"/>
              <a:gd name="connsiteX8" fmla="*/ 361950 w 1057275"/>
              <a:gd name="connsiteY8" fmla="*/ 180975 h 2081213"/>
              <a:gd name="connsiteX9" fmla="*/ 338137 w 1057275"/>
              <a:gd name="connsiteY9" fmla="*/ 209550 h 2081213"/>
              <a:gd name="connsiteX10" fmla="*/ 309562 w 1057275"/>
              <a:gd name="connsiteY10" fmla="*/ 252413 h 2081213"/>
              <a:gd name="connsiteX11" fmla="*/ 300037 w 1057275"/>
              <a:gd name="connsiteY11" fmla="*/ 266700 h 2081213"/>
              <a:gd name="connsiteX12" fmla="*/ 290512 w 1057275"/>
              <a:gd name="connsiteY12" fmla="*/ 280988 h 2081213"/>
              <a:gd name="connsiteX13" fmla="*/ 276225 w 1057275"/>
              <a:gd name="connsiteY13" fmla="*/ 323850 h 2081213"/>
              <a:gd name="connsiteX14" fmla="*/ 271462 w 1057275"/>
              <a:gd name="connsiteY14" fmla="*/ 338138 h 2081213"/>
              <a:gd name="connsiteX15" fmla="*/ 261937 w 1057275"/>
              <a:gd name="connsiteY15" fmla="*/ 352425 h 2081213"/>
              <a:gd name="connsiteX16" fmla="*/ 242887 w 1057275"/>
              <a:gd name="connsiteY16" fmla="*/ 381000 h 2081213"/>
              <a:gd name="connsiteX17" fmla="*/ 223837 w 1057275"/>
              <a:gd name="connsiteY17" fmla="*/ 409575 h 2081213"/>
              <a:gd name="connsiteX18" fmla="*/ 219075 w 1057275"/>
              <a:gd name="connsiteY18" fmla="*/ 423863 h 2081213"/>
              <a:gd name="connsiteX19" fmla="*/ 190500 w 1057275"/>
              <a:gd name="connsiteY19" fmla="*/ 466725 h 2081213"/>
              <a:gd name="connsiteX20" fmla="*/ 180975 w 1057275"/>
              <a:gd name="connsiteY20" fmla="*/ 481013 h 2081213"/>
              <a:gd name="connsiteX21" fmla="*/ 166687 w 1057275"/>
              <a:gd name="connsiteY21" fmla="*/ 509588 h 2081213"/>
              <a:gd name="connsiteX22" fmla="*/ 161925 w 1057275"/>
              <a:gd name="connsiteY22" fmla="*/ 523875 h 2081213"/>
              <a:gd name="connsiteX23" fmla="*/ 157162 w 1057275"/>
              <a:gd name="connsiteY23" fmla="*/ 552450 h 2081213"/>
              <a:gd name="connsiteX24" fmla="*/ 147637 w 1057275"/>
              <a:gd name="connsiteY24" fmla="*/ 566738 h 2081213"/>
              <a:gd name="connsiteX25" fmla="*/ 128587 w 1057275"/>
              <a:gd name="connsiteY25" fmla="*/ 609600 h 2081213"/>
              <a:gd name="connsiteX26" fmla="*/ 100012 w 1057275"/>
              <a:gd name="connsiteY26" fmla="*/ 666750 h 2081213"/>
              <a:gd name="connsiteX27" fmla="*/ 90487 w 1057275"/>
              <a:gd name="connsiteY27" fmla="*/ 681038 h 2081213"/>
              <a:gd name="connsiteX28" fmla="*/ 76200 w 1057275"/>
              <a:gd name="connsiteY28" fmla="*/ 747713 h 2081213"/>
              <a:gd name="connsiteX29" fmla="*/ 66675 w 1057275"/>
              <a:gd name="connsiteY29" fmla="*/ 785813 h 2081213"/>
              <a:gd name="connsiteX30" fmla="*/ 61912 w 1057275"/>
              <a:gd name="connsiteY30" fmla="*/ 804863 h 2081213"/>
              <a:gd name="connsiteX31" fmla="*/ 52387 w 1057275"/>
              <a:gd name="connsiteY31" fmla="*/ 871538 h 2081213"/>
              <a:gd name="connsiteX32" fmla="*/ 42862 w 1057275"/>
              <a:gd name="connsiteY32" fmla="*/ 900113 h 2081213"/>
              <a:gd name="connsiteX33" fmla="*/ 33337 w 1057275"/>
              <a:gd name="connsiteY33" fmla="*/ 981075 h 2081213"/>
              <a:gd name="connsiteX34" fmla="*/ 23812 w 1057275"/>
              <a:gd name="connsiteY34" fmla="*/ 1009650 h 2081213"/>
              <a:gd name="connsiteX35" fmla="*/ 9525 w 1057275"/>
              <a:gd name="connsiteY35" fmla="*/ 1052513 h 2081213"/>
              <a:gd name="connsiteX36" fmla="*/ 4762 w 1057275"/>
              <a:gd name="connsiteY36" fmla="*/ 1066800 h 2081213"/>
              <a:gd name="connsiteX37" fmla="*/ 0 w 1057275"/>
              <a:gd name="connsiteY37" fmla="*/ 1085850 h 2081213"/>
              <a:gd name="connsiteX38" fmla="*/ 9525 w 1057275"/>
              <a:gd name="connsiteY38" fmla="*/ 1228725 h 2081213"/>
              <a:gd name="connsiteX39" fmla="*/ 14287 w 1057275"/>
              <a:gd name="connsiteY39" fmla="*/ 1452563 h 2081213"/>
              <a:gd name="connsiteX40" fmla="*/ 23812 w 1057275"/>
              <a:gd name="connsiteY40" fmla="*/ 1490663 h 2081213"/>
              <a:gd name="connsiteX41" fmla="*/ 28575 w 1057275"/>
              <a:gd name="connsiteY41" fmla="*/ 1585913 h 2081213"/>
              <a:gd name="connsiteX42" fmla="*/ 33337 w 1057275"/>
              <a:gd name="connsiteY42" fmla="*/ 1600200 h 2081213"/>
              <a:gd name="connsiteX43" fmla="*/ 42862 w 1057275"/>
              <a:gd name="connsiteY43" fmla="*/ 1614488 h 2081213"/>
              <a:gd name="connsiteX44" fmla="*/ 52387 w 1057275"/>
              <a:gd name="connsiteY44" fmla="*/ 1695450 h 2081213"/>
              <a:gd name="connsiteX45" fmla="*/ 61912 w 1057275"/>
              <a:gd name="connsiteY45" fmla="*/ 1724025 h 2081213"/>
              <a:gd name="connsiteX46" fmla="*/ 71437 w 1057275"/>
              <a:gd name="connsiteY46" fmla="*/ 1738313 h 2081213"/>
              <a:gd name="connsiteX47" fmla="*/ 80962 w 1057275"/>
              <a:gd name="connsiteY47" fmla="*/ 1766888 h 2081213"/>
              <a:gd name="connsiteX48" fmla="*/ 85725 w 1057275"/>
              <a:gd name="connsiteY48" fmla="*/ 1781175 h 2081213"/>
              <a:gd name="connsiteX49" fmla="*/ 95250 w 1057275"/>
              <a:gd name="connsiteY49" fmla="*/ 1795463 h 2081213"/>
              <a:gd name="connsiteX50" fmla="*/ 123825 w 1057275"/>
              <a:gd name="connsiteY50" fmla="*/ 1852613 h 2081213"/>
              <a:gd name="connsiteX51" fmla="*/ 133350 w 1057275"/>
              <a:gd name="connsiteY51" fmla="*/ 1866900 h 2081213"/>
              <a:gd name="connsiteX52" fmla="*/ 152400 w 1057275"/>
              <a:gd name="connsiteY52" fmla="*/ 1909763 h 2081213"/>
              <a:gd name="connsiteX53" fmla="*/ 157162 w 1057275"/>
              <a:gd name="connsiteY53" fmla="*/ 1962150 h 2081213"/>
              <a:gd name="connsiteX54" fmla="*/ 161925 w 1057275"/>
              <a:gd name="connsiteY54" fmla="*/ 1981200 h 2081213"/>
              <a:gd name="connsiteX55" fmla="*/ 176212 w 1057275"/>
              <a:gd name="connsiteY55" fmla="*/ 2024063 h 2081213"/>
              <a:gd name="connsiteX56" fmla="*/ 185737 w 1057275"/>
              <a:gd name="connsiteY56" fmla="*/ 2052638 h 2081213"/>
              <a:gd name="connsiteX57" fmla="*/ 190500 w 1057275"/>
              <a:gd name="connsiteY57" fmla="*/ 2066925 h 2081213"/>
              <a:gd name="connsiteX58" fmla="*/ 200025 w 1057275"/>
              <a:gd name="connsiteY58" fmla="*/ 2081213 h 2081213"/>
              <a:gd name="connsiteX59" fmla="*/ 257175 w 1057275"/>
              <a:gd name="connsiteY59" fmla="*/ 2076450 h 2081213"/>
              <a:gd name="connsiteX60" fmla="*/ 271462 w 1057275"/>
              <a:gd name="connsiteY60" fmla="*/ 2066925 h 2081213"/>
              <a:gd name="connsiteX61" fmla="*/ 285750 w 1057275"/>
              <a:gd name="connsiteY61" fmla="*/ 2062163 h 2081213"/>
              <a:gd name="connsiteX62" fmla="*/ 338137 w 1057275"/>
              <a:gd name="connsiteY62" fmla="*/ 2057400 h 2081213"/>
              <a:gd name="connsiteX63" fmla="*/ 352425 w 1057275"/>
              <a:gd name="connsiteY63" fmla="*/ 2047875 h 2081213"/>
              <a:gd name="connsiteX64" fmla="*/ 414337 w 1057275"/>
              <a:gd name="connsiteY64" fmla="*/ 2038350 h 2081213"/>
              <a:gd name="connsiteX65" fmla="*/ 533400 w 1057275"/>
              <a:gd name="connsiteY65" fmla="*/ 2014538 h 2081213"/>
              <a:gd name="connsiteX66" fmla="*/ 704850 w 1057275"/>
              <a:gd name="connsiteY66" fmla="*/ 2019300 h 2081213"/>
              <a:gd name="connsiteX67" fmla="*/ 752475 w 1057275"/>
              <a:gd name="connsiteY67" fmla="*/ 2033588 h 2081213"/>
              <a:gd name="connsiteX68" fmla="*/ 781050 w 1057275"/>
              <a:gd name="connsiteY68" fmla="*/ 2043113 h 2081213"/>
              <a:gd name="connsiteX69" fmla="*/ 795337 w 1057275"/>
              <a:gd name="connsiteY69" fmla="*/ 2052638 h 2081213"/>
              <a:gd name="connsiteX70" fmla="*/ 828675 w 1057275"/>
              <a:gd name="connsiteY70" fmla="*/ 2057400 h 2081213"/>
              <a:gd name="connsiteX71" fmla="*/ 866775 w 1057275"/>
              <a:gd name="connsiteY71" fmla="*/ 2052638 h 2081213"/>
              <a:gd name="connsiteX72" fmla="*/ 881062 w 1057275"/>
              <a:gd name="connsiteY72" fmla="*/ 2043113 h 2081213"/>
              <a:gd name="connsiteX73" fmla="*/ 890587 w 1057275"/>
              <a:gd name="connsiteY73" fmla="*/ 2009775 h 2081213"/>
              <a:gd name="connsiteX74" fmla="*/ 900112 w 1057275"/>
              <a:gd name="connsiteY74" fmla="*/ 1981200 h 2081213"/>
              <a:gd name="connsiteX75" fmla="*/ 904875 w 1057275"/>
              <a:gd name="connsiteY75" fmla="*/ 1966913 h 2081213"/>
              <a:gd name="connsiteX76" fmla="*/ 914400 w 1057275"/>
              <a:gd name="connsiteY76" fmla="*/ 1952625 h 2081213"/>
              <a:gd name="connsiteX77" fmla="*/ 919162 w 1057275"/>
              <a:gd name="connsiteY77" fmla="*/ 1938338 h 2081213"/>
              <a:gd name="connsiteX78" fmla="*/ 938212 w 1057275"/>
              <a:gd name="connsiteY78" fmla="*/ 1909763 h 2081213"/>
              <a:gd name="connsiteX79" fmla="*/ 947737 w 1057275"/>
              <a:gd name="connsiteY79" fmla="*/ 1876425 h 2081213"/>
              <a:gd name="connsiteX80" fmla="*/ 962025 w 1057275"/>
              <a:gd name="connsiteY80" fmla="*/ 1847850 h 2081213"/>
              <a:gd name="connsiteX81" fmla="*/ 971550 w 1057275"/>
              <a:gd name="connsiteY81" fmla="*/ 1809750 h 2081213"/>
              <a:gd name="connsiteX82" fmla="*/ 981075 w 1057275"/>
              <a:gd name="connsiteY82" fmla="*/ 1781175 h 2081213"/>
              <a:gd name="connsiteX83" fmla="*/ 985837 w 1057275"/>
              <a:gd name="connsiteY83" fmla="*/ 1766888 h 2081213"/>
              <a:gd name="connsiteX84" fmla="*/ 995362 w 1057275"/>
              <a:gd name="connsiteY84" fmla="*/ 1724025 h 2081213"/>
              <a:gd name="connsiteX85" fmla="*/ 1000125 w 1057275"/>
              <a:gd name="connsiteY85" fmla="*/ 1709738 h 2081213"/>
              <a:gd name="connsiteX86" fmla="*/ 1009650 w 1057275"/>
              <a:gd name="connsiteY86" fmla="*/ 1643063 h 2081213"/>
              <a:gd name="connsiteX87" fmla="*/ 1019175 w 1057275"/>
              <a:gd name="connsiteY87" fmla="*/ 1628775 h 2081213"/>
              <a:gd name="connsiteX88" fmla="*/ 1028700 w 1057275"/>
              <a:gd name="connsiteY88" fmla="*/ 1600200 h 2081213"/>
              <a:gd name="connsiteX89" fmla="*/ 1033462 w 1057275"/>
              <a:gd name="connsiteY89" fmla="*/ 1585913 h 2081213"/>
              <a:gd name="connsiteX90" fmla="*/ 1038225 w 1057275"/>
              <a:gd name="connsiteY90" fmla="*/ 1562100 h 2081213"/>
              <a:gd name="connsiteX91" fmla="*/ 1042987 w 1057275"/>
              <a:gd name="connsiteY91" fmla="*/ 1500188 h 2081213"/>
              <a:gd name="connsiteX92" fmla="*/ 1047750 w 1057275"/>
              <a:gd name="connsiteY92" fmla="*/ 1428750 h 2081213"/>
              <a:gd name="connsiteX93" fmla="*/ 1057275 w 1057275"/>
              <a:gd name="connsiteY93" fmla="*/ 1395413 h 2081213"/>
              <a:gd name="connsiteX94" fmla="*/ 1052512 w 1057275"/>
              <a:gd name="connsiteY94" fmla="*/ 995363 h 2081213"/>
              <a:gd name="connsiteX95" fmla="*/ 1047750 w 1057275"/>
              <a:gd name="connsiteY95" fmla="*/ 981075 h 2081213"/>
              <a:gd name="connsiteX96" fmla="*/ 1028700 w 1057275"/>
              <a:gd name="connsiteY96" fmla="*/ 952500 h 2081213"/>
              <a:gd name="connsiteX97" fmla="*/ 1009650 w 1057275"/>
              <a:gd name="connsiteY97" fmla="*/ 909638 h 2081213"/>
              <a:gd name="connsiteX98" fmla="*/ 1000125 w 1057275"/>
              <a:gd name="connsiteY98" fmla="*/ 747713 h 2081213"/>
              <a:gd name="connsiteX99" fmla="*/ 995362 w 1057275"/>
              <a:gd name="connsiteY99" fmla="*/ 733425 h 2081213"/>
              <a:gd name="connsiteX100" fmla="*/ 985837 w 1057275"/>
              <a:gd name="connsiteY100" fmla="*/ 719138 h 2081213"/>
              <a:gd name="connsiteX101" fmla="*/ 976312 w 1057275"/>
              <a:gd name="connsiteY101" fmla="*/ 671513 h 2081213"/>
              <a:gd name="connsiteX102" fmla="*/ 966787 w 1057275"/>
              <a:gd name="connsiteY102" fmla="*/ 642938 h 2081213"/>
              <a:gd name="connsiteX103" fmla="*/ 957262 w 1057275"/>
              <a:gd name="connsiteY103" fmla="*/ 614363 h 2081213"/>
              <a:gd name="connsiteX104" fmla="*/ 947737 w 1057275"/>
              <a:gd name="connsiteY104" fmla="*/ 600075 h 2081213"/>
              <a:gd name="connsiteX105" fmla="*/ 942975 w 1057275"/>
              <a:gd name="connsiteY105" fmla="*/ 585788 h 2081213"/>
              <a:gd name="connsiteX106" fmla="*/ 923925 w 1057275"/>
              <a:gd name="connsiteY106" fmla="*/ 557213 h 2081213"/>
              <a:gd name="connsiteX107" fmla="*/ 909637 w 1057275"/>
              <a:gd name="connsiteY107" fmla="*/ 528638 h 2081213"/>
              <a:gd name="connsiteX108" fmla="*/ 890587 w 1057275"/>
              <a:gd name="connsiteY108" fmla="*/ 500063 h 2081213"/>
              <a:gd name="connsiteX109" fmla="*/ 885825 w 1057275"/>
              <a:gd name="connsiteY109" fmla="*/ 485775 h 2081213"/>
              <a:gd name="connsiteX110" fmla="*/ 871537 w 1057275"/>
              <a:gd name="connsiteY110" fmla="*/ 471488 h 2081213"/>
              <a:gd name="connsiteX111" fmla="*/ 852487 w 1057275"/>
              <a:gd name="connsiteY111" fmla="*/ 442913 h 2081213"/>
              <a:gd name="connsiteX112" fmla="*/ 833437 w 1057275"/>
              <a:gd name="connsiteY112" fmla="*/ 400050 h 2081213"/>
              <a:gd name="connsiteX113" fmla="*/ 814387 w 1057275"/>
              <a:gd name="connsiteY113" fmla="*/ 357188 h 2081213"/>
              <a:gd name="connsiteX114" fmla="*/ 795337 w 1057275"/>
              <a:gd name="connsiteY114" fmla="*/ 333375 h 2081213"/>
              <a:gd name="connsiteX115" fmla="*/ 790575 w 1057275"/>
              <a:gd name="connsiteY115" fmla="*/ 314325 h 2081213"/>
              <a:gd name="connsiteX116" fmla="*/ 785812 w 1057275"/>
              <a:gd name="connsiteY116" fmla="*/ 300038 h 2081213"/>
              <a:gd name="connsiteX117" fmla="*/ 766762 w 1057275"/>
              <a:gd name="connsiteY117" fmla="*/ 271463 h 2081213"/>
              <a:gd name="connsiteX118" fmla="*/ 747712 w 1057275"/>
              <a:gd name="connsiteY118" fmla="*/ 242888 h 2081213"/>
              <a:gd name="connsiteX119" fmla="*/ 738187 w 1057275"/>
              <a:gd name="connsiteY119" fmla="*/ 228600 h 2081213"/>
              <a:gd name="connsiteX120" fmla="*/ 733425 w 1057275"/>
              <a:gd name="connsiteY120" fmla="*/ 214313 h 2081213"/>
              <a:gd name="connsiteX121" fmla="*/ 695325 w 1057275"/>
              <a:gd name="connsiteY121" fmla="*/ 171450 h 2081213"/>
              <a:gd name="connsiteX122" fmla="*/ 681037 w 1057275"/>
              <a:gd name="connsiteY122" fmla="*/ 157163 h 2081213"/>
              <a:gd name="connsiteX123" fmla="*/ 671512 w 1057275"/>
              <a:gd name="connsiteY123" fmla="*/ 142875 h 2081213"/>
              <a:gd name="connsiteX124" fmla="*/ 657225 w 1057275"/>
              <a:gd name="connsiteY124" fmla="*/ 138113 h 2081213"/>
              <a:gd name="connsiteX125" fmla="*/ 638175 w 1057275"/>
              <a:gd name="connsiteY125" fmla="*/ 119063 h 2081213"/>
              <a:gd name="connsiteX126" fmla="*/ 619125 w 1057275"/>
              <a:gd name="connsiteY126" fmla="*/ 90488 h 2081213"/>
              <a:gd name="connsiteX127" fmla="*/ 604837 w 1057275"/>
              <a:gd name="connsiteY127" fmla="*/ 76200 h 2081213"/>
              <a:gd name="connsiteX128" fmla="*/ 595312 w 1057275"/>
              <a:gd name="connsiteY128" fmla="*/ 61913 h 2081213"/>
              <a:gd name="connsiteX129" fmla="*/ 581025 w 1057275"/>
              <a:gd name="connsiteY129" fmla="*/ 52388 h 2081213"/>
              <a:gd name="connsiteX130" fmla="*/ 571500 w 1057275"/>
              <a:gd name="connsiteY130" fmla="*/ 38100 h 2081213"/>
              <a:gd name="connsiteX131" fmla="*/ 566737 w 1057275"/>
              <a:gd name="connsiteY131" fmla="*/ 23813 h 2081213"/>
              <a:gd name="connsiteX132" fmla="*/ 552450 w 1057275"/>
              <a:gd name="connsiteY132" fmla="*/ 14288 h 2081213"/>
              <a:gd name="connsiteX133" fmla="*/ 523875 w 1057275"/>
              <a:gd name="connsiteY133" fmla="*/ 0 h 208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057275" h="2081213">
                <a:moveTo>
                  <a:pt x="523875" y="0"/>
                </a:moveTo>
                <a:cubicBezTo>
                  <a:pt x="515144" y="0"/>
                  <a:pt x="505745" y="6981"/>
                  <a:pt x="500062" y="14288"/>
                </a:cubicBezTo>
                <a:cubicBezTo>
                  <a:pt x="457336" y="69221"/>
                  <a:pt x="516786" y="25363"/>
                  <a:pt x="476250" y="52388"/>
                </a:cubicBezTo>
                <a:cubicBezTo>
                  <a:pt x="470260" y="70354"/>
                  <a:pt x="468812" y="78873"/>
                  <a:pt x="452437" y="95250"/>
                </a:cubicBezTo>
                <a:cubicBezTo>
                  <a:pt x="447675" y="100013"/>
                  <a:pt x="442462" y="104364"/>
                  <a:pt x="438150" y="109538"/>
                </a:cubicBezTo>
                <a:cubicBezTo>
                  <a:pt x="434486" y="113935"/>
                  <a:pt x="432289" y="119428"/>
                  <a:pt x="428625" y="123825"/>
                </a:cubicBezTo>
                <a:cubicBezTo>
                  <a:pt x="417165" y="137576"/>
                  <a:pt x="414098" y="138272"/>
                  <a:pt x="400050" y="147638"/>
                </a:cubicBezTo>
                <a:cubicBezTo>
                  <a:pt x="396875" y="152400"/>
                  <a:pt x="394833" y="158156"/>
                  <a:pt x="390525" y="161925"/>
                </a:cubicBezTo>
                <a:cubicBezTo>
                  <a:pt x="381910" y="169463"/>
                  <a:pt x="361950" y="180975"/>
                  <a:pt x="361950" y="180975"/>
                </a:cubicBezTo>
                <a:cubicBezTo>
                  <a:pt x="327918" y="232025"/>
                  <a:pt x="380913" y="154554"/>
                  <a:pt x="338137" y="209550"/>
                </a:cubicBezTo>
                <a:cubicBezTo>
                  <a:pt x="338129" y="209560"/>
                  <a:pt x="314328" y="245264"/>
                  <a:pt x="309562" y="252413"/>
                </a:cubicBezTo>
                <a:lnTo>
                  <a:pt x="300037" y="266700"/>
                </a:lnTo>
                <a:lnTo>
                  <a:pt x="290512" y="280988"/>
                </a:lnTo>
                <a:lnTo>
                  <a:pt x="276225" y="323850"/>
                </a:lnTo>
                <a:cubicBezTo>
                  <a:pt x="274637" y="328613"/>
                  <a:pt x="274247" y="333961"/>
                  <a:pt x="271462" y="338138"/>
                </a:cubicBezTo>
                <a:lnTo>
                  <a:pt x="261937" y="352425"/>
                </a:lnTo>
                <a:cubicBezTo>
                  <a:pt x="252830" y="379751"/>
                  <a:pt x="263698" y="354244"/>
                  <a:pt x="242887" y="381000"/>
                </a:cubicBezTo>
                <a:cubicBezTo>
                  <a:pt x="235859" y="390036"/>
                  <a:pt x="223837" y="409575"/>
                  <a:pt x="223837" y="409575"/>
                </a:cubicBezTo>
                <a:cubicBezTo>
                  <a:pt x="222250" y="414338"/>
                  <a:pt x="221513" y="419475"/>
                  <a:pt x="219075" y="423863"/>
                </a:cubicBezTo>
                <a:cubicBezTo>
                  <a:pt x="219069" y="423873"/>
                  <a:pt x="195266" y="459576"/>
                  <a:pt x="190500" y="466725"/>
                </a:cubicBezTo>
                <a:cubicBezTo>
                  <a:pt x="187325" y="471488"/>
                  <a:pt x="182785" y="475583"/>
                  <a:pt x="180975" y="481013"/>
                </a:cubicBezTo>
                <a:cubicBezTo>
                  <a:pt x="174402" y="500730"/>
                  <a:pt x="178997" y="491123"/>
                  <a:pt x="166687" y="509588"/>
                </a:cubicBezTo>
                <a:cubicBezTo>
                  <a:pt x="165100" y="514350"/>
                  <a:pt x="163014" y="518975"/>
                  <a:pt x="161925" y="523875"/>
                </a:cubicBezTo>
                <a:cubicBezTo>
                  <a:pt x="159830" y="533301"/>
                  <a:pt x="160216" y="543289"/>
                  <a:pt x="157162" y="552450"/>
                </a:cubicBezTo>
                <a:cubicBezTo>
                  <a:pt x="155352" y="557880"/>
                  <a:pt x="150812" y="561975"/>
                  <a:pt x="147637" y="566738"/>
                </a:cubicBezTo>
                <a:cubicBezTo>
                  <a:pt x="136302" y="600743"/>
                  <a:pt x="143681" y="586959"/>
                  <a:pt x="128587" y="609600"/>
                </a:cubicBezTo>
                <a:cubicBezTo>
                  <a:pt x="115442" y="649036"/>
                  <a:pt x="124632" y="629820"/>
                  <a:pt x="100012" y="666750"/>
                </a:cubicBezTo>
                <a:lnTo>
                  <a:pt x="90487" y="681038"/>
                </a:lnTo>
                <a:cubicBezTo>
                  <a:pt x="71528" y="737915"/>
                  <a:pt x="89074" y="679051"/>
                  <a:pt x="76200" y="747713"/>
                </a:cubicBezTo>
                <a:cubicBezTo>
                  <a:pt x="73788" y="760580"/>
                  <a:pt x="69850" y="773113"/>
                  <a:pt x="66675" y="785813"/>
                </a:cubicBezTo>
                <a:cubicBezTo>
                  <a:pt x="65087" y="792163"/>
                  <a:pt x="62838" y="798383"/>
                  <a:pt x="61912" y="804863"/>
                </a:cubicBezTo>
                <a:cubicBezTo>
                  <a:pt x="58737" y="827088"/>
                  <a:pt x="59487" y="850239"/>
                  <a:pt x="52387" y="871538"/>
                </a:cubicBezTo>
                <a:lnTo>
                  <a:pt x="42862" y="900113"/>
                </a:lnTo>
                <a:cubicBezTo>
                  <a:pt x="41191" y="918496"/>
                  <a:pt x="38799" y="959227"/>
                  <a:pt x="33337" y="981075"/>
                </a:cubicBezTo>
                <a:cubicBezTo>
                  <a:pt x="30902" y="990815"/>
                  <a:pt x="26987" y="1000125"/>
                  <a:pt x="23812" y="1009650"/>
                </a:cubicBezTo>
                <a:lnTo>
                  <a:pt x="9525" y="1052513"/>
                </a:lnTo>
                <a:cubicBezTo>
                  <a:pt x="7938" y="1057275"/>
                  <a:pt x="5979" y="1061930"/>
                  <a:pt x="4762" y="1066800"/>
                </a:cubicBezTo>
                <a:lnTo>
                  <a:pt x="0" y="1085850"/>
                </a:lnTo>
                <a:cubicBezTo>
                  <a:pt x="1803" y="1111090"/>
                  <a:pt x="8823" y="1206607"/>
                  <a:pt x="9525" y="1228725"/>
                </a:cubicBezTo>
                <a:cubicBezTo>
                  <a:pt x="11893" y="1303317"/>
                  <a:pt x="10222" y="1378044"/>
                  <a:pt x="14287" y="1452563"/>
                </a:cubicBezTo>
                <a:cubicBezTo>
                  <a:pt x="15000" y="1465634"/>
                  <a:pt x="23812" y="1490663"/>
                  <a:pt x="23812" y="1490663"/>
                </a:cubicBezTo>
                <a:cubicBezTo>
                  <a:pt x="25400" y="1522413"/>
                  <a:pt x="25821" y="1554243"/>
                  <a:pt x="28575" y="1585913"/>
                </a:cubicBezTo>
                <a:cubicBezTo>
                  <a:pt x="29010" y="1590914"/>
                  <a:pt x="31092" y="1595710"/>
                  <a:pt x="33337" y="1600200"/>
                </a:cubicBezTo>
                <a:cubicBezTo>
                  <a:pt x="35897" y="1605320"/>
                  <a:pt x="39687" y="1609725"/>
                  <a:pt x="42862" y="1614488"/>
                </a:cubicBezTo>
                <a:cubicBezTo>
                  <a:pt x="44532" y="1632852"/>
                  <a:pt x="46928" y="1673612"/>
                  <a:pt x="52387" y="1695450"/>
                </a:cubicBezTo>
                <a:cubicBezTo>
                  <a:pt x="54822" y="1705190"/>
                  <a:pt x="56343" y="1715671"/>
                  <a:pt x="61912" y="1724025"/>
                </a:cubicBezTo>
                <a:cubicBezTo>
                  <a:pt x="65087" y="1728788"/>
                  <a:pt x="69112" y="1733082"/>
                  <a:pt x="71437" y="1738313"/>
                </a:cubicBezTo>
                <a:cubicBezTo>
                  <a:pt x="75515" y="1747488"/>
                  <a:pt x="77787" y="1757363"/>
                  <a:pt x="80962" y="1766888"/>
                </a:cubicBezTo>
                <a:cubicBezTo>
                  <a:pt x="82550" y="1771650"/>
                  <a:pt x="82940" y="1776998"/>
                  <a:pt x="85725" y="1781175"/>
                </a:cubicBezTo>
                <a:lnTo>
                  <a:pt x="95250" y="1795463"/>
                </a:lnTo>
                <a:cubicBezTo>
                  <a:pt x="108395" y="1834897"/>
                  <a:pt x="99206" y="1815685"/>
                  <a:pt x="123825" y="1852613"/>
                </a:cubicBezTo>
                <a:lnTo>
                  <a:pt x="133350" y="1866900"/>
                </a:lnTo>
                <a:cubicBezTo>
                  <a:pt x="144685" y="1900905"/>
                  <a:pt x="137306" y="1887121"/>
                  <a:pt x="152400" y="1909763"/>
                </a:cubicBezTo>
                <a:cubicBezTo>
                  <a:pt x="153987" y="1927225"/>
                  <a:pt x="154845" y="1944769"/>
                  <a:pt x="157162" y="1962150"/>
                </a:cubicBezTo>
                <a:cubicBezTo>
                  <a:pt x="158027" y="1968638"/>
                  <a:pt x="160044" y="1974931"/>
                  <a:pt x="161925" y="1981200"/>
                </a:cubicBezTo>
                <a:cubicBezTo>
                  <a:pt x="166253" y="1995625"/>
                  <a:pt x="171449" y="2009775"/>
                  <a:pt x="176212" y="2024063"/>
                </a:cubicBezTo>
                <a:lnTo>
                  <a:pt x="185737" y="2052638"/>
                </a:lnTo>
                <a:cubicBezTo>
                  <a:pt x="187324" y="2057400"/>
                  <a:pt x="187715" y="2062748"/>
                  <a:pt x="190500" y="2066925"/>
                </a:cubicBezTo>
                <a:lnTo>
                  <a:pt x="200025" y="2081213"/>
                </a:lnTo>
                <a:cubicBezTo>
                  <a:pt x="219075" y="2079625"/>
                  <a:pt x="238430" y="2080199"/>
                  <a:pt x="257175" y="2076450"/>
                </a:cubicBezTo>
                <a:cubicBezTo>
                  <a:pt x="262788" y="2075327"/>
                  <a:pt x="266343" y="2069485"/>
                  <a:pt x="271462" y="2066925"/>
                </a:cubicBezTo>
                <a:cubicBezTo>
                  <a:pt x="275952" y="2064680"/>
                  <a:pt x="280780" y="2062873"/>
                  <a:pt x="285750" y="2062163"/>
                </a:cubicBezTo>
                <a:cubicBezTo>
                  <a:pt x="303108" y="2059683"/>
                  <a:pt x="320675" y="2058988"/>
                  <a:pt x="338137" y="2057400"/>
                </a:cubicBezTo>
                <a:cubicBezTo>
                  <a:pt x="342900" y="2054225"/>
                  <a:pt x="347305" y="2050435"/>
                  <a:pt x="352425" y="2047875"/>
                </a:cubicBezTo>
                <a:cubicBezTo>
                  <a:pt x="369587" y="2039294"/>
                  <a:pt x="400684" y="2039715"/>
                  <a:pt x="414337" y="2038350"/>
                </a:cubicBezTo>
                <a:cubicBezTo>
                  <a:pt x="468044" y="2002546"/>
                  <a:pt x="431480" y="2019902"/>
                  <a:pt x="533400" y="2014538"/>
                </a:cubicBezTo>
                <a:cubicBezTo>
                  <a:pt x="590550" y="2016125"/>
                  <a:pt x="647749" y="2016445"/>
                  <a:pt x="704850" y="2019300"/>
                </a:cubicBezTo>
                <a:cubicBezTo>
                  <a:pt x="713315" y="2019723"/>
                  <a:pt x="748868" y="2032386"/>
                  <a:pt x="752475" y="2033588"/>
                </a:cubicBezTo>
                <a:cubicBezTo>
                  <a:pt x="752479" y="2033589"/>
                  <a:pt x="781047" y="2043111"/>
                  <a:pt x="781050" y="2043113"/>
                </a:cubicBezTo>
                <a:cubicBezTo>
                  <a:pt x="785812" y="2046288"/>
                  <a:pt x="789855" y="2050993"/>
                  <a:pt x="795337" y="2052638"/>
                </a:cubicBezTo>
                <a:cubicBezTo>
                  <a:pt x="806089" y="2055864"/>
                  <a:pt x="817562" y="2055813"/>
                  <a:pt x="828675" y="2057400"/>
                </a:cubicBezTo>
                <a:cubicBezTo>
                  <a:pt x="841375" y="2055813"/>
                  <a:pt x="854427" y="2056006"/>
                  <a:pt x="866775" y="2052638"/>
                </a:cubicBezTo>
                <a:cubicBezTo>
                  <a:pt x="872297" y="2051132"/>
                  <a:pt x="877486" y="2047582"/>
                  <a:pt x="881062" y="2043113"/>
                </a:cubicBezTo>
                <a:cubicBezTo>
                  <a:pt x="883625" y="2039910"/>
                  <a:pt x="890175" y="2011148"/>
                  <a:pt x="890587" y="2009775"/>
                </a:cubicBezTo>
                <a:cubicBezTo>
                  <a:pt x="893472" y="2000158"/>
                  <a:pt x="896937" y="1990725"/>
                  <a:pt x="900112" y="1981200"/>
                </a:cubicBezTo>
                <a:cubicBezTo>
                  <a:pt x="901700" y="1976438"/>
                  <a:pt x="902090" y="1971090"/>
                  <a:pt x="904875" y="1966913"/>
                </a:cubicBezTo>
                <a:lnTo>
                  <a:pt x="914400" y="1952625"/>
                </a:lnTo>
                <a:cubicBezTo>
                  <a:pt x="915987" y="1947863"/>
                  <a:pt x="916724" y="1942726"/>
                  <a:pt x="919162" y="1938338"/>
                </a:cubicBezTo>
                <a:cubicBezTo>
                  <a:pt x="924721" y="1928331"/>
                  <a:pt x="938212" y="1909763"/>
                  <a:pt x="938212" y="1909763"/>
                </a:cubicBezTo>
                <a:cubicBezTo>
                  <a:pt x="939736" y="1903666"/>
                  <a:pt x="944323" y="1883253"/>
                  <a:pt x="947737" y="1876425"/>
                </a:cubicBezTo>
                <a:cubicBezTo>
                  <a:pt x="960743" y="1850413"/>
                  <a:pt x="954842" y="1874188"/>
                  <a:pt x="962025" y="1847850"/>
                </a:cubicBezTo>
                <a:cubicBezTo>
                  <a:pt x="965470" y="1835220"/>
                  <a:pt x="967410" y="1822169"/>
                  <a:pt x="971550" y="1809750"/>
                </a:cubicBezTo>
                <a:lnTo>
                  <a:pt x="981075" y="1781175"/>
                </a:lnTo>
                <a:cubicBezTo>
                  <a:pt x="982662" y="1776413"/>
                  <a:pt x="984852" y="1771810"/>
                  <a:pt x="985837" y="1766888"/>
                </a:cubicBezTo>
                <a:cubicBezTo>
                  <a:pt x="989108" y="1750534"/>
                  <a:pt x="990881" y="1739707"/>
                  <a:pt x="995362" y="1724025"/>
                </a:cubicBezTo>
                <a:cubicBezTo>
                  <a:pt x="996741" y="1719198"/>
                  <a:pt x="998537" y="1714500"/>
                  <a:pt x="1000125" y="1709738"/>
                </a:cubicBezTo>
                <a:cubicBezTo>
                  <a:pt x="1000625" y="1705735"/>
                  <a:pt x="1006902" y="1651308"/>
                  <a:pt x="1009650" y="1643063"/>
                </a:cubicBezTo>
                <a:cubicBezTo>
                  <a:pt x="1011460" y="1637633"/>
                  <a:pt x="1016000" y="1633538"/>
                  <a:pt x="1019175" y="1628775"/>
                </a:cubicBezTo>
                <a:lnTo>
                  <a:pt x="1028700" y="1600200"/>
                </a:lnTo>
                <a:cubicBezTo>
                  <a:pt x="1030287" y="1595438"/>
                  <a:pt x="1032477" y="1590835"/>
                  <a:pt x="1033462" y="1585913"/>
                </a:cubicBezTo>
                <a:lnTo>
                  <a:pt x="1038225" y="1562100"/>
                </a:lnTo>
                <a:cubicBezTo>
                  <a:pt x="1039812" y="1541463"/>
                  <a:pt x="1041512" y="1520834"/>
                  <a:pt x="1042987" y="1500188"/>
                </a:cubicBezTo>
                <a:cubicBezTo>
                  <a:pt x="1044687" y="1476383"/>
                  <a:pt x="1045252" y="1452484"/>
                  <a:pt x="1047750" y="1428750"/>
                </a:cubicBezTo>
                <a:cubicBezTo>
                  <a:pt x="1048671" y="1420004"/>
                  <a:pt x="1054322" y="1404271"/>
                  <a:pt x="1057275" y="1395413"/>
                </a:cubicBezTo>
                <a:cubicBezTo>
                  <a:pt x="1055687" y="1262063"/>
                  <a:pt x="1055577" y="1128687"/>
                  <a:pt x="1052512" y="995363"/>
                </a:cubicBezTo>
                <a:cubicBezTo>
                  <a:pt x="1052397" y="990344"/>
                  <a:pt x="1050188" y="985463"/>
                  <a:pt x="1047750" y="981075"/>
                </a:cubicBezTo>
                <a:cubicBezTo>
                  <a:pt x="1042191" y="971068"/>
                  <a:pt x="1032320" y="963360"/>
                  <a:pt x="1028700" y="952500"/>
                </a:cubicBezTo>
                <a:cubicBezTo>
                  <a:pt x="1017365" y="918495"/>
                  <a:pt x="1024744" y="932279"/>
                  <a:pt x="1009650" y="909638"/>
                </a:cubicBezTo>
                <a:cubicBezTo>
                  <a:pt x="1007750" y="854544"/>
                  <a:pt x="1013368" y="800686"/>
                  <a:pt x="1000125" y="747713"/>
                </a:cubicBezTo>
                <a:cubicBezTo>
                  <a:pt x="998907" y="742843"/>
                  <a:pt x="997607" y="737915"/>
                  <a:pt x="995362" y="733425"/>
                </a:cubicBezTo>
                <a:cubicBezTo>
                  <a:pt x="992802" y="728306"/>
                  <a:pt x="989012" y="723900"/>
                  <a:pt x="985837" y="719138"/>
                </a:cubicBezTo>
                <a:cubicBezTo>
                  <a:pt x="972629" y="679509"/>
                  <a:pt x="992733" y="742670"/>
                  <a:pt x="976312" y="671513"/>
                </a:cubicBezTo>
                <a:cubicBezTo>
                  <a:pt x="974054" y="661730"/>
                  <a:pt x="969962" y="652463"/>
                  <a:pt x="966787" y="642938"/>
                </a:cubicBezTo>
                <a:cubicBezTo>
                  <a:pt x="966785" y="642933"/>
                  <a:pt x="957266" y="614368"/>
                  <a:pt x="957262" y="614363"/>
                </a:cubicBezTo>
                <a:lnTo>
                  <a:pt x="947737" y="600075"/>
                </a:lnTo>
                <a:cubicBezTo>
                  <a:pt x="946150" y="595313"/>
                  <a:pt x="945413" y="590176"/>
                  <a:pt x="942975" y="585788"/>
                </a:cubicBezTo>
                <a:cubicBezTo>
                  <a:pt x="937416" y="575781"/>
                  <a:pt x="927545" y="568073"/>
                  <a:pt x="923925" y="557213"/>
                </a:cubicBezTo>
                <a:cubicBezTo>
                  <a:pt x="917352" y="537495"/>
                  <a:pt x="921947" y="547102"/>
                  <a:pt x="909637" y="528638"/>
                </a:cubicBezTo>
                <a:cubicBezTo>
                  <a:pt x="898314" y="494664"/>
                  <a:pt x="914370" y="535738"/>
                  <a:pt x="890587" y="500063"/>
                </a:cubicBezTo>
                <a:cubicBezTo>
                  <a:pt x="887802" y="495886"/>
                  <a:pt x="888610" y="489952"/>
                  <a:pt x="885825" y="485775"/>
                </a:cubicBezTo>
                <a:cubicBezTo>
                  <a:pt x="882089" y="480171"/>
                  <a:pt x="875672" y="476804"/>
                  <a:pt x="871537" y="471488"/>
                </a:cubicBezTo>
                <a:cubicBezTo>
                  <a:pt x="864509" y="462452"/>
                  <a:pt x="852487" y="442913"/>
                  <a:pt x="852487" y="442913"/>
                </a:cubicBezTo>
                <a:cubicBezTo>
                  <a:pt x="841152" y="408908"/>
                  <a:pt x="848531" y="422692"/>
                  <a:pt x="833437" y="400050"/>
                </a:cubicBezTo>
                <a:cubicBezTo>
                  <a:pt x="822102" y="366045"/>
                  <a:pt x="829481" y="379829"/>
                  <a:pt x="814387" y="357188"/>
                </a:cubicBezTo>
                <a:cubicBezTo>
                  <a:pt x="798820" y="310481"/>
                  <a:pt x="824058" y="376456"/>
                  <a:pt x="795337" y="333375"/>
                </a:cubicBezTo>
                <a:cubicBezTo>
                  <a:pt x="791706" y="327929"/>
                  <a:pt x="792373" y="320619"/>
                  <a:pt x="790575" y="314325"/>
                </a:cubicBezTo>
                <a:cubicBezTo>
                  <a:pt x="789196" y="309498"/>
                  <a:pt x="788250" y="304426"/>
                  <a:pt x="785812" y="300038"/>
                </a:cubicBezTo>
                <a:cubicBezTo>
                  <a:pt x="780252" y="290031"/>
                  <a:pt x="773112" y="280988"/>
                  <a:pt x="766762" y="271463"/>
                </a:cubicBezTo>
                <a:lnTo>
                  <a:pt x="747712" y="242888"/>
                </a:lnTo>
                <a:lnTo>
                  <a:pt x="738187" y="228600"/>
                </a:lnTo>
                <a:cubicBezTo>
                  <a:pt x="736600" y="223838"/>
                  <a:pt x="735670" y="218803"/>
                  <a:pt x="733425" y="214313"/>
                </a:cubicBezTo>
                <a:cubicBezTo>
                  <a:pt x="724926" y="197315"/>
                  <a:pt x="707948" y="184073"/>
                  <a:pt x="695325" y="171450"/>
                </a:cubicBezTo>
                <a:cubicBezTo>
                  <a:pt x="690562" y="166688"/>
                  <a:pt x="684773" y="162767"/>
                  <a:pt x="681037" y="157163"/>
                </a:cubicBezTo>
                <a:cubicBezTo>
                  <a:pt x="677862" y="152400"/>
                  <a:pt x="675982" y="146451"/>
                  <a:pt x="671512" y="142875"/>
                </a:cubicBezTo>
                <a:cubicBezTo>
                  <a:pt x="667592" y="139739"/>
                  <a:pt x="661987" y="139700"/>
                  <a:pt x="657225" y="138113"/>
                </a:cubicBezTo>
                <a:cubicBezTo>
                  <a:pt x="644523" y="100010"/>
                  <a:pt x="663576" y="144464"/>
                  <a:pt x="638175" y="119063"/>
                </a:cubicBezTo>
                <a:cubicBezTo>
                  <a:pt x="630080" y="110968"/>
                  <a:pt x="627220" y="98583"/>
                  <a:pt x="619125" y="90488"/>
                </a:cubicBezTo>
                <a:cubicBezTo>
                  <a:pt x="614362" y="85725"/>
                  <a:pt x="609149" y="81374"/>
                  <a:pt x="604837" y="76200"/>
                </a:cubicBezTo>
                <a:cubicBezTo>
                  <a:pt x="601173" y="71803"/>
                  <a:pt x="599359" y="65960"/>
                  <a:pt x="595312" y="61913"/>
                </a:cubicBezTo>
                <a:cubicBezTo>
                  <a:pt x="591265" y="57866"/>
                  <a:pt x="585787" y="55563"/>
                  <a:pt x="581025" y="52388"/>
                </a:cubicBezTo>
                <a:cubicBezTo>
                  <a:pt x="577850" y="47625"/>
                  <a:pt x="574060" y="43220"/>
                  <a:pt x="571500" y="38100"/>
                </a:cubicBezTo>
                <a:cubicBezTo>
                  <a:pt x="569255" y="33610"/>
                  <a:pt x="569873" y="27733"/>
                  <a:pt x="566737" y="23813"/>
                </a:cubicBezTo>
                <a:cubicBezTo>
                  <a:pt x="563161" y="19344"/>
                  <a:pt x="556919" y="17864"/>
                  <a:pt x="552450" y="14288"/>
                </a:cubicBezTo>
                <a:cubicBezTo>
                  <a:pt x="548944" y="11483"/>
                  <a:pt x="532606" y="0"/>
                  <a:pt x="523875" y="0"/>
                </a:cubicBezTo>
                <a:close/>
              </a:path>
            </a:pathLst>
          </a:cu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15"/>
          <p:cNvSpPr/>
          <p:nvPr/>
        </p:nvSpPr>
        <p:spPr>
          <a:xfrm>
            <a:off x="5793773" y="3724275"/>
            <a:ext cx="585256" cy="485775"/>
          </a:xfrm>
          <a:custGeom>
            <a:avLst/>
            <a:gdLst>
              <a:gd name="connsiteX0" fmla="*/ 1056 w 585256"/>
              <a:gd name="connsiteY0" fmla="*/ 69850 h 485775"/>
              <a:gd name="connsiteX1" fmla="*/ 23281 w 585256"/>
              <a:gd name="connsiteY1" fmla="*/ 63500 h 485775"/>
              <a:gd name="connsiteX2" fmla="*/ 32806 w 585256"/>
              <a:gd name="connsiteY2" fmla="*/ 60325 h 485775"/>
              <a:gd name="connsiteX3" fmla="*/ 58206 w 585256"/>
              <a:gd name="connsiteY3" fmla="*/ 38100 h 485775"/>
              <a:gd name="connsiteX4" fmla="*/ 134406 w 585256"/>
              <a:gd name="connsiteY4" fmla="*/ 31750 h 485775"/>
              <a:gd name="connsiteX5" fmla="*/ 162981 w 585256"/>
              <a:gd name="connsiteY5" fmla="*/ 25400 h 485775"/>
              <a:gd name="connsiteX6" fmla="*/ 182031 w 585256"/>
              <a:gd name="connsiteY6" fmla="*/ 19050 h 485775"/>
              <a:gd name="connsiteX7" fmla="*/ 191556 w 585256"/>
              <a:gd name="connsiteY7" fmla="*/ 15875 h 485775"/>
              <a:gd name="connsiteX8" fmla="*/ 201081 w 585256"/>
              <a:gd name="connsiteY8" fmla="*/ 9525 h 485775"/>
              <a:gd name="connsiteX9" fmla="*/ 210606 w 585256"/>
              <a:gd name="connsiteY9" fmla="*/ 6350 h 485775"/>
              <a:gd name="connsiteX10" fmla="*/ 226481 w 585256"/>
              <a:gd name="connsiteY10" fmla="*/ 0 h 485775"/>
              <a:gd name="connsiteX11" fmla="*/ 359831 w 585256"/>
              <a:gd name="connsiteY11" fmla="*/ 6350 h 485775"/>
              <a:gd name="connsiteX12" fmla="*/ 391581 w 585256"/>
              <a:gd name="connsiteY12" fmla="*/ 9525 h 485775"/>
              <a:gd name="connsiteX13" fmla="*/ 404281 w 585256"/>
              <a:gd name="connsiteY13" fmla="*/ 12700 h 485775"/>
              <a:gd name="connsiteX14" fmla="*/ 413806 w 585256"/>
              <a:gd name="connsiteY14" fmla="*/ 15875 h 485775"/>
              <a:gd name="connsiteX15" fmla="*/ 436031 w 585256"/>
              <a:gd name="connsiteY15" fmla="*/ 19050 h 485775"/>
              <a:gd name="connsiteX16" fmla="*/ 531281 w 585256"/>
              <a:gd name="connsiteY16" fmla="*/ 50800 h 485775"/>
              <a:gd name="connsiteX17" fmla="*/ 556681 w 585256"/>
              <a:gd name="connsiteY17" fmla="*/ 57150 h 485775"/>
              <a:gd name="connsiteX18" fmla="*/ 575731 w 585256"/>
              <a:gd name="connsiteY18" fmla="*/ 63500 h 485775"/>
              <a:gd name="connsiteX19" fmla="*/ 585256 w 585256"/>
              <a:gd name="connsiteY19" fmla="*/ 66675 h 485775"/>
              <a:gd name="connsiteX20" fmla="*/ 572556 w 585256"/>
              <a:gd name="connsiteY20" fmla="*/ 95250 h 485775"/>
              <a:gd name="connsiteX21" fmla="*/ 569381 w 585256"/>
              <a:gd name="connsiteY21" fmla="*/ 104775 h 485775"/>
              <a:gd name="connsiteX22" fmla="*/ 559856 w 585256"/>
              <a:gd name="connsiteY22" fmla="*/ 123825 h 485775"/>
              <a:gd name="connsiteX23" fmla="*/ 556681 w 585256"/>
              <a:gd name="connsiteY23" fmla="*/ 174625 h 485775"/>
              <a:gd name="connsiteX24" fmla="*/ 540806 w 585256"/>
              <a:gd name="connsiteY24" fmla="*/ 203200 h 485775"/>
              <a:gd name="connsiteX25" fmla="*/ 528106 w 585256"/>
              <a:gd name="connsiteY25" fmla="*/ 222250 h 485775"/>
              <a:gd name="connsiteX26" fmla="*/ 521756 w 585256"/>
              <a:gd name="connsiteY26" fmla="*/ 231775 h 485775"/>
              <a:gd name="connsiteX27" fmla="*/ 502706 w 585256"/>
              <a:gd name="connsiteY27" fmla="*/ 247650 h 485775"/>
              <a:gd name="connsiteX28" fmla="*/ 496356 w 585256"/>
              <a:gd name="connsiteY28" fmla="*/ 257175 h 485775"/>
              <a:gd name="connsiteX29" fmla="*/ 486831 w 585256"/>
              <a:gd name="connsiteY29" fmla="*/ 266700 h 485775"/>
              <a:gd name="connsiteX30" fmla="*/ 474131 w 585256"/>
              <a:gd name="connsiteY30" fmla="*/ 282575 h 485775"/>
              <a:gd name="connsiteX31" fmla="*/ 461431 w 585256"/>
              <a:gd name="connsiteY31" fmla="*/ 301625 h 485775"/>
              <a:gd name="connsiteX32" fmla="*/ 455081 w 585256"/>
              <a:gd name="connsiteY32" fmla="*/ 311150 h 485775"/>
              <a:gd name="connsiteX33" fmla="*/ 439206 w 585256"/>
              <a:gd name="connsiteY33" fmla="*/ 339725 h 485775"/>
              <a:gd name="connsiteX34" fmla="*/ 432856 w 585256"/>
              <a:gd name="connsiteY34" fmla="*/ 349250 h 485775"/>
              <a:gd name="connsiteX35" fmla="*/ 413806 w 585256"/>
              <a:gd name="connsiteY35" fmla="*/ 352425 h 485775"/>
              <a:gd name="connsiteX36" fmla="*/ 404281 w 585256"/>
              <a:gd name="connsiteY36" fmla="*/ 355600 h 485775"/>
              <a:gd name="connsiteX37" fmla="*/ 382056 w 585256"/>
              <a:gd name="connsiteY37" fmla="*/ 358775 h 485775"/>
              <a:gd name="connsiteX38" fmla="*/ 372531 w 585256"/>
              <a:gd name="connsiteY38" fmla="*/ 381000 h 485775"/>
              <a:gd name="connsiteX39" fmla="*/ 369356 w 585256"/>
              <a:gd name="connsiteY39" fmla="*/ 409575 h 485775"/>
              <a:gd name="connsiteX40" fmla="*/ 353481 w 585256"/>
              <a:gd name="connsiteY40" fmla="*/ 438150 h 485775"/>
              <a:gd name="connsiteX41" fmla="*/ 340781 w 585256"/>
              <a:gd name="connsiteY41" fmla="*/ 454025 h 485775"/>
              <a:gd name="connsiteX42" fmla="*/ 337606 w 585256"/>
              <a:gd name="connsiteY42" fmla="*/ 463550 h 485775"/>
              <a:gd name="connsiteX43" fmla="*/ 328081 w 585256"/>
              <a:gd name="connsiteY43" fmla="*/ 469900 h 485775"/>
              <a:gd name="connsiteX44" fmla="*/ 305856 w 585256"/>
              <a:gd name="connsiteY44" fmla="*/ 485775 h 485775"/>
              <a:gd name="connsiteX45" fmla="*/ 267756 w 585256"/>
              <a:gd name="connsiteY45" fmla="*/ 476250 h 485775"/>
              <a:gd name="connsiteX46" fmla="*/ 261406 w 585256"/>
              <a:gd name="connsiteY46" fmla="*/ 466725 h 485775"/>
              <a:gd name="connsiteX47" fmla="*/ 251881 w 585256"/>
              <a:gd name="connsiteY47" fmla="*/ 460375 h 485775"/>
              <a:gd name="connsiteX48" fmla="*/ 236006 w 585256"/>
              <a:gd name="connsiteY48" fmla="*/ 444500 h 485775"/>
              <a:gd name="connsiteX49" fmla="*/ 216956 w 585256"/>
              <a:gd name="connsiteY49" fmla="*/ 425450 h 485775"/>
              <a:gd name="connsiteX50" fmla="*/ 210606 w 585256"/>
              <a:gd name="connsiteY50" fmla="*/ 415925 h 485775"/>
              <a:gd name="connsiteX51" fmla="*/ 201081 w 585256"/>
              <a:gd name="connsiteY51" fmla="*/ 409575 h 485775"/>
              <a:gd name="connsiteX52" fmla="*/ 194731 w 585256"/>
              <a:gd name="connsiteY52" fmla="*/ 400050 h 485775"/>
              <a:gd name="connsiteX53" fmla="*/ 185206 w 585256"/>
              <a:gd name="connsiteY53" fmla="*/ 393700 h 485775"/>
              <a:gd name="connsiteX54" fmla="*/ 172506 w 585256"/>
              <a:gd name="connsiteY54" fmla="*/ 374650 h 485775"/>
              <a:gd name="connsiteX55" fmla="*/ 166156 w 585256"/>
              <a:gd name="connsiteY55" fmla="*/ 365125 h 485775"/>
              <a:gd name="connsiteX56" fmla="*/ 156631 w 585256"/>
              <a:gd name="connsiteY56" fmla="*/ 355600 h 485775"/>
              <a:gd name="connsiteX57" fmla="*/ 150281 w 585256"/>
              <a:gd name="connsiteY57" fmla="*/ 346075 h 485775"/>
              <a:gd name="connsiteX58" fmla="*/ 140756 w 585256"/>
              <a:gd name="connsiteY58" fmla="*/ 339725 h 485775"/>
              <a:gd name="connsiteX59" fmla="*/ 118531 w 585256"/>
              <a:gd name="connsiteY59" fmla="*/ 314325 h 485775"/>
              <a:gd name="connsiteX60" fmla="*/ 86781 w 585256"/>
              <a:gd name="connsiteY60" fmla="*/ 266700 h 485775"/>
              <a:gd name="connsiteX61" fmla="*/ 74081 w 585256"/>
              <a:gd name="connsiteY61" fmla="*/ 247650 h 485775"/>
              <a:gd name="connsiteX62" fmla="*/ 67731 w 585256"/>
              <a:gd name="connsiteY62" fmla="*/ 238125 h 485775"/>
              <a:gd name="connsiteX63" fmla="*/ 58206 w 585256"/>
              <a:gd name="connsiteY63" fmla="*/ 231775 h 485775"/>
              <a:gd name="connsiteX64" fmla="*/ 55031 w 585256"/>
              <a:gd name="connsiteY64" fmla="*/ 219075 h 485775"/>
              <a:gd name="connsiteX65" fmla="*/ 48681 w 585256"/>
              <a:gd name="connsiteY65" fmla="*/ 200025 h 485775"/>
              <a:gd name="connsiteX66" fmla="*/ 39156 w 585256"/>
              <a:gd name="connsiteY66" fmla="*/ 171450 h 485775"/>
              <a:gd name="connsiteX67" fmla="*/ 32806 w 585256"/>
              <a:gd name="connsiteY67" fmla="*/ 152400 h 485775"/>
              <a:gd name="connsiteX68" fmla="*/ 29631 w 585256"/>
              <a:gd name="connsiteY68" fmla="*/ 142875 h 485775"/>
              <a:gd name="connsiteX69" fmla="*/ 16931 w 585256"/>
              <a:gd name="connsiteY69" fmla="*/ 123825 h 485775"/>
              <a:gd name="connsiteX70" fmla="*/ 10581 w 585256"/>
              <a:gd name="connsiteY70" fmla="*/ 104775 h 485775"/>
              <a:gd name="connsiteX71" fmla="*/ 4231 w 585256"/>
              <a:gd name="connsiteY71" fmla="*/ 95250 h 485775"/>
              <a:gd name="connsiteX72" fmla="*/ 1056 w 585256"/>
              <a:gd name="connsiteY72" fmla="*/ 6985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85256" h="485775">
                <a:moveTo>
                  <a:pt x="1056" y="69850"/>
                </a:moveTo>
                <a:cubicBezTo>
                  <a:pt x="4231" y="64558"/>
                  <a:pt x="15901" y="65714"/>
                  <a:pt x="23281" y="63500"/>
                </a:cubicBezTo>
                <a:cubicBezTo>
                  <a:pt x="26487" y="62538"/>
                  <a:pt x="30193" y="62416"/>
                  <a:pt x="32806" y="60325"/>
                </a:cubicBezTo>
                <a:cubicBezTo>
                  <a:pt x="45447" y="50212"/>
                  <a:pt x="31865" y="41393"/>
                  <a:pt x="58206" y="38100"/>
                </a:cubicBezTo>
                <a:cubicBezTo>
                  <a:pt x="100441" y="32821"/>
                  <a:pt x="75090" y="35457"/>
                  <a:pt x="134406" y="31750"/>
                </a:cubicBezTo>
                <a:cubicBezTo>
                  <a:pt x="143470" y="29937"/>
                  <a:pt x="154013" y="28090"/>
                  <a:pt x="162981" y="25400"/>
                </a:cubicBezTo>
                <a:cubicBezTo>
                  <a:pt x="169392" y="23477"/>
                  <a:pt x="175681" y="21167"/>
                  <a:pt x="182031" y="19050"/>
                </a:cubicBezTo>
                <a:cubicBezTo>
                  <a:pt x="185206" y="17992"/>
                  <a:pt x="188771" y="17731"/>
                  <a:pt x="191556" y="15875"/>
                </a:cubicBezTo>
                <a:cubicBezTo>
                  <a:pt x="194731" y="13758"/>
                  <a:pt x="197668" y="11232"/>
                  <a:pt x="201081" y="9525"/>
                </a:cubicBezTo>
                <a:cubicBezTo>
                  <a:pt x="204074" y="8028"/>
                  <a:pt x="207472" y="7525"/>
                  <a:pt x="210606" y="6350"/>
                </a:cubicBezTo>
                <a:cubicBezTo>
                  <a:pt x="215942" y="4349"/>
                  <a:pt x="221189" y="2117"/>
                  <a:pt x="226481" y="0"/>
                </a:cubicBezTo>
                <a:cubicBezTo>
                  <a:pt x="289254" y="8968"/>
                  <a:pt x="222096" y="228"/>
                  <a:pt x="359831" y="6350"/>
                </a:cubicBezTo>
                <a:cubicBezTo>
                  <a:pt x="370457" y="6822"/>
                  <a:pt x="380998" y="8467"/>
                  <a:pt x="391581" y="9525"/>
                </a:cubicBezTo>
                <a:cubicBezTo>
                  <a:pt x="395814" y="10583"/>
                  <a:pt x="400085" y="11501"/>
                  <a:pt x="404281" y="12700"/>
                </a:cubicBezTo>
                <a:cubicBezTo>
                  <a:pt x="407499" y="13619"/>
                  <a:pt x="410524" y="15219"/>
                  <a:pt x="413806" y="15875"/>
                </a:cubicBezTo>
                <a:cubicBezTo>
                  <a:pt x="421144" y="17343"/>
                  <a:pt x="428623" y="17992"/>
                  <a:pt x="436031" y="19050"/>
                </a:cubicBezTo>
                <a:lnTo>
                  <a:pt x="531281" y="50800"/>
                </a:lnTo>
                <a:cubicBezTo>
                  <a:pt x="560182" y="60434"/>
                  <a:pt x="514536" y="45656"/>
                  <a:pt x="556681" y="57150"/>
                </a:cubicBezTo>
                <a:cubicBezTo>
                  <a:pt x="563139" y="58911"/>
                  <a:pt x="569381" y="61383"/>
                  <a:pt x="575731" y="63500"/>
                </a:cubicBezTo>
                <a:lnTo>
                  <a:pt x="585256" y="66675"/>
                </a:lnTo>
                <a:cubicBezTo>
                  <a:pt x="575193" y="81769"/>
                  <a:pt x="580113" y="72580"/>
                  <a:pt x="572556" y="95250"/>
                </a:cubicBezTo>
                <a:cubicBezTo>
                  <a:pt x="571498" y="98425"/>
                  <a:pt x="571237" y="101990"/>
                  <a:pt x="569381" y="104775"/>
                </a:cubicBezTo>
                <a:cubicBezTo>
                  <a:pt x="561175" y="117085"/>
                  <a:pt x="564238" y="110680"/>
                  <a:pt x="559856" y="123825"/>
                </a:cubicBezTo>
                <a:cubicBezTo>
                  <a:pt x="558798" y="140758"/>
                  <a:pt x="558973" y="157814"/>
                  <a:pt x="556681" y="174625"/>
                </a:cubicBezTo>
                <a:cubicBezTo>
                  <a:pt x="553474" y="198140"/>
                  <a:pt x="552003" y="188804"/>
                  <a:pt x="540806" y="203200"/>
                </a:cubicBezTo>
                <a:cubicBezTo>
                  <a:pt x="536121" y="209224"/>
                  <a:pt x="532339" y="215900"/>
                  <a:pt x="528106" y="222250"/>
                </a:cubicBezTo>
                <a:cubicBezTo>
                  <a:pt x="525989" y="225425"/>
                  <a:pt x="524454" y="229077"/>
                  <a:pt x="521756" y="231775"/>
                </a:cubicBezTo>
                <a:cubicBezTo>
                  <a:pt x="509533" y="243998"/>
                  <a:pt x="515967" y="238809"/>
                  <a:pt x="502706" y="247650"/>
                </a:cubicBezTo>
                <a:cubicBezTo>
                  <a:pt x="500589" y="250825"/>
                  <a:pt x="498799" y="254244"/>
                  <a:pt x="496356" y="257175"/>
                </a:cubicBezTo>
                <a:cubicBezTo>
                  <a:pt x="493481" y="260624"/>
                  <a:pt x="489322" y="262964"/>
                  <a:pt x="486831" y="266700"/>
                </a:cubicBezTo>
                <a:cubicBezTo>
                  <a:pt x="474562" y="285103"/>
                  <a:pt x="495433" y="268373"/>
                  <a:pt x="474131" y="282575"/>
                </a:cubicBezTo>
                <a:lnTo>
                  <a:pt x="461431" y="301625"/>
                </a:lnTo>
                <a:cubicBezTo>
                  <a:pt x="459314" y="304800"/>
                  <a:pt x="456288" y="307530"/>
                  <a:pt x="455081" y="311150"/>
                </a:cubicBezTo>
                <a:cubicBezTo>
                  <a:pt x="449493" y="327915"/>
                  <a:pt x="453762" y="317890"/>
                  <a:pt x="439206" y="339725"/>
                </a:cubicBezTo>
                <a:cubicBezTo>
                  <a:pt x="437089" y="342900"/>
                  <a:pt x="436620" y="348623"/>
                  <a:pt x="432856" y="349250"/>
                </a:cubicBezTo>
                <a:cubicBezTo>
                  <a:pt x="426506" y="350308"/>
                  <a:pt x="420090" y="351028"/>
                  <a:pt x="413806" y="352425"/>
                </a:cubicBezTo>
                <a:cubicBezTo>
                  <a:pt x="410539" y="353151"/>
                  <a:pt x="407563" y="354944"/>
                  <a:pt x="404281" y="355600"/>
                </a:cubicBezTo>
                <a:cubicBezTo>
                  <a:pt x="396943" y="357068"/>
                  <a:pt x="389464" y="357717"/>
                  <a:pt x="382056" y="358775"/>
                </a:cubicBezTo>
                <a:cubicBezTo>
                  <a:pt x="379164" y="364558"/>
                  <a:pt x="373699" y="373992"/>
                  <a:pt x="372531" y="381000"/>
                </a:cubicBezTo>
                <a:cubicBezTo>
                  <a:pt x="370955" y="390453"/>
                  <a:pt x="370932" y="400122"/>
                  <a:pt x="369356" y="409575"/>
                </a:cubicBezTo>
                <a:cubicBezTo>
                  <a:pt x="366164" y="428725"/>
                  <a:pt x="362572" y="410876"/>
                  <a:pt x="353481" y="438150"/>
                </a:cubicBezTo>
                <a:cubicBezTo>
                  <a:pt x="349099" y="451295"/>
                  <a:pt x="353091" y="445819"/>
                  <a:pt x="340781" y="454025"/>
                </a:cubicBezTo>
                <a:cubicBezTo>
                  <a:pt x="339723" y="457200"/>
                  <a:pt x="339697" y="460937"/>
                  <a:pt x="337606" y="463550"/>
                </a:cubicBezTo>
                <a:cubicBezTo>
                  <a:pt x="335222" y="466530"/>
                  <a:pt x="331186" y="467682"/>
                  <a:pt x="328081" y="469900"/>
                </a:cubicBezTo>
                <a:cubicBezTo>
                  <a:pt x="300514" y="489591"/>
                  <a:pt x="328304" y="470810"/>
                  <a:pt x="305856" y="485775"/>
                </a:cubicBezTo>
                <a:cubicBezTo>
                  <a:pt x="293156" y="482600"/>
                  <a:pt x="275018" y="487142"/>
                  <a:pt x="267756" y="476250"/>
                </a:cubicBezTo>
                <a:cubicBezTo>
                  <a:pt x="265639" y="473075"/>
                  <a:pt x="264104" y="469423"/>
                  <a:pt x="261406" y="466725"/>
                </a:cubicBezTo>
                <a:cubicBezTo>
                  <a:pt x="258708" y="464027"/>
                  <a:pt x="255056" y="462492"/>
                  <a:pt x="251881" y="460375"/>
                </a:cubicBezTo>
                <a:cubicBezTo>
                  <a:pt x="238796" y="440748"/>
                  <a:pt x="253324" y="459894"/>
                  <a:pt x="236006" y="444500"/>
                </a:cubicBezTo>
                <a:cubicBezTo>
                  <a:pt x="229294" y="438534"/>
                  <a:pt x="221937" y="432922"/>
                  <a:pt x="216956" y="425450"/>
                </a:cubicBezTo>
                <a:cubicBezTo>
                  <a:pt x="214839" y="422275"/>
                  <a:pt x="213304" y="418623"/>
                  <a:pt x="210606" y="415925"/>
                </a:cubicBezTo>
                <a:cubicBezTo>
                  <a:pt x="207908" y="413227"/>
                  <a:pt x="204256" y="411692"/>
                  <a:pt x="201081" y="409575"/>
                </a:cubicBezTo>
                <a:cubicBezTo>
                  <a:pt x="198964" y="406400"/>
                  <a:pt x="197429" y="402748"/>
                  <a:pt x="194731" y="400050"/>
                </a:cubicBezTo>
                <a:cubicBezTo>
                  <a:pt x="192033" y="397352"/>
                  <a:pt x="187719" y="396572"/>
                  <a:pt x="185206" y="393700"/>
                </a:cubicBezTo>
                <a:cubicBezTo>
                  <a:pt x="180180" y="387957"/>
                  <a:pt x="176739" y="381000"/>
                  <a:pt x="172506" y="374650"/>
                </a:cubicBezTo>
                <a:cubicBezTo>
                  <a:pt x="170389" y="371475"/>
                  <a:pt x="168854" y="367823"/>
                  <a:pt x="166156" y="365125"/>
                </a:cubicBezTo>
                <a:cubicBezTo>
                  <a:pt x="162981" y="361950"/>
                  <a:pt x="159506" y="359049"/>
                  <a:pt x="156631" y="355600"/>
                </a:cubicBezTo>
                <a:cubicBezTo>
                  <a:pt x="154188" y="352669"/>
                  <a:pt x="152979" y="348773"/>
                  <a:pt x="150281" y="346075"/>
                </a:cubicBezTo>
                <a:cubicBezTo>
                  <a:pt x="147583" y="343377"/>
                  <a:pt x="143931" y="341842"/>
                  <a:pt x="140756" y="339725"/>
                </a:cubicBezTo>
                <a:cubicBezTo>
                  <a:pt x="125939" y="317500"/>
                  <a:pt x="134406" y="324908"/>
                  <a:pt x="118531" y="314325"/>
                </a:cubicBezTo>
                <a:lnTo>
                  <a:pt x="86781" y="266700"/>
                </a:lnTo>
                <a:lnTo>
                  <a:pt x="74081" y="247650"/>
                </a:lnTo>
                <a:cubicBezTo>
                  <a:pt x="71964" y="244475"/>
                  <a:pt x="70906" y="240242"/>
                  <a:pt x="67731" y="238125"/>
                </a:cubicBezTo>
                <a:lnTo>
                  <a:pt x="58206" y="231775"/>
                </a:lnTo>
                <a:cubicBezTo>
                  <a:pt x="57148" y="227542"/>
                  <a:pt x="56285" y="223255"/>
                  <a:pt x="55031" y="219075"/>
                </a:cubicBezTo>
                <a:cubicBezTo>
                  <a:pt x="53108" y="212664"/>
                  <a:pt x="50798" y="206375"/>
                  <a:pt x="48681" y="200025"/>
                </a:cubicBezTo>
                <a:lnTo>
                  <a:pt x="39156" y="171450"/>
                </a:lnTo>
                <a:lnTo>
                  <a:pt x="32806" y="152400"/>
                </a:lnTo>
                <a:cubicBezTo>
                  <a:pt x="31748" y="149225"/>
                  <a:pt x="31487" y="145660"/>
                  <a:pt x="29631" y="142875"/>
                </a:cubicBezTo>
                <a:cubicBezTo>
                  <a:pt x="25398" y="136525"/>
                  <a:pt x="19344" y="131065"/>
                  <a:pt x="16931" y="123825"/>
                </a:cubicBezTo>
                <a:cubicBezTo>
                  <a:pt x="14814" y="117475"/>
                  <a:pt x="14294" y="110344"/>
                  <a:pt x="10581" y="104775"/>
                </a:cubicBezTo>
                <a:cubicBezTo>
                  <a:pt x="8464" y="101600"/>
                  <a:pt x="5938" y="98663"/>
                  <a:pt x="4231" y="95250"/>
                </a:cubicBezTo>
                <a:cubicBezTo>
                  <a:pt x="2734" y="92257"/>
                  <a:pt x="-2119" y="75142"/>
                  <a:pt x="1056" y="6985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58172" y="365126"/>
            <a:ext cx="11353800" cy="822716"/>
          </a:xfrm>
        </p:spPr>
        <p:txBody>
          <a:bodyPr>
            <a:normAutofit/>
          </a:bodyPr>
          <a:lstStyle/>
          <a:p>
            <a:r>
              <a:rPr lang="ja-JP" altLang="en-US" dirty="0"/>
              <a:t>自殺</a:t>
            </a:r>
            <a:r>
              <a:rPr lang="ja-JP" altLang="en-US" dirty="0" smtClean="0"/>
              <a:t>の対人関係理論</a:t>
            </a:r>
            <a:r>
              <a:rPr lang="ja-JP" altLang="en-US" sz="3600" dirty="0" smtClean="0"/>
              <a:t>（</a:t>
            </a:r>
            <a:r>
              <a:rPr lang="en-US" altLang="ja-JP" sz="3600" dirty="0" err="1" smtClean="0"/>
              <a:t>Joiner,T.E</a:t>
            </a:r>
            <a:r>
              <a:rPr lang="en-US" altLang="ja-JP" sz="3600" dirty="0" smtClean="0"/>
              <a:t> et al., 2009</a:t>
            </a:r>
            <a:r>
              <a:rPr lang="ja-JP" altLang="en-US" sz="3600" dirty="0" smtClean="0"/>
              <a:t>）</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8</a:t>
            </a:fld>
            <a:endParaRPr lang="ja-JP" altLang="en-US"/>
          </a:p>
        </p:txBody>
      </p:sp>
      <p:sp>
        <p:nvSpPr>
          <p:cNvPr id="7" name="円/楕円 6"/>
          <p:cNvSpPr/>
          <p:nvPr/>
        </p:nvSpPr>
        <p:spPr>
          <a:xfrm>
            <a:off x="5555772" y="1210236"/>
            <a:ext cx="3523130" cy="3523130"/>
          </a:xfrm>
          <a:prstGeom prst="ellipse">
            <a:avLst/>
          </a:prstGeom>
          <a:noFill/>
          <a:ln w="762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円/楕円 7"/>
          <p:cNvSpPr/>
          <p:nvPr/>
        </p:nvSpPr>
        <p:spPr>
          <a:xfrm>
            <a:off x="5286831" y="3734223"/>
            <a:ext cx="1622610" cy="1622610"/>
          </a:xfrm>
          <a:prstGeom prst="ellipse">
            <a:avLst/>
          </a:prstGeom>
          <a:noFill/>
          <a:ln w="76200">
            <a:solidFill>
              <a:srgbClr val="CC00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 name="テキスト ボックス 9"/>
          <p:cNvSpPr txBox="1"/>
          <p:nvPr/>
        </p:nvSpPr>
        <p:spPr>
          <a:xfrm>
            <a:off x="6931857" y="2393576"/>
            <a:ext cx="2034990" cy="461665"/>
          </a:xfrm>
          <a:prstGeom prst="rect">
            <a:avLst/>
          </a:prstGeom>
          <a:noFill/>
        </p:spPr>
        <p:txBody>
          <a:bodyPr wrap="square" rtlCol="0">
            <a:spAutoFit/>
          </a:bodyPr>
          <a:lstStyle/>
          <a:p>
            <a:r>
              <a:rPr kumimoji="1" lang="ja-JP" altLang="en-US" sz="2400" b="1" dirty="0" smtClean="0">
                <a:solidFill>
                  <a:schemeClr val="accent6">
                    <a:lumMod val="75000"/>
                  </a:schemeClr>
                </a:solidFill>
                <a:effectLst/>
              </a:rPr>
              <a:t>負担感の知覚</a:t>
            </a:r>
            <a:endParaRPr kumimoji="1" lang="ja-JP" altLang="en-US" sz="2400" b="1" dirty="0">
              <a:solidFill>
                <a:schemeClr val="accent6">
                  <a:lumMod val="75000"/>
                </a:schemeClr>
              </a:solidFill>
              <a:effectLst/>
            </a:endParaRPr>
          </a:p>
        </p:txBody>
      </p:sp>
      <p:sp>
        <p:nvSpPr>
          <p:cNvPr id="11" name="テキスト ボックス 10"/>
          <p:cNvSpPr txBox="1"/>
          <p:nvPr/>
        </p:nvSpPr>
        <p:spPr>
          <a:xfrm>
            <a:off x="5080641" y="5379228"/>
            <a:ext cx="2034990" cy="461665"/>
          </a:xfrm>
          <a:prstGeom prst="rect">
            <a:avLst/>
          </a:prstGeom>
          <a:noFill/>
        </p:spPr>
        <p:txBody>
          <a:bodyPr wrap="square" rtlCol="0">
            <a:spAutoFit/>
          </a:bodyPr>
          <a:lstStyle/>
          <a:p>
            <a:pPr algn="ctr"/>
            <a:r>
              <a:rPr lang="ja-JP" altLang="en-US" sz="2400" b="1" dirty="0" smtClean="0">
                <a:solidFill>
                  <a:srgbClr val="CC0066"/>
                </a:solidFill>
              </a:rPr>
              <a:t>自殺潜在能力</a:t>
            </a:r>
            <a:endParaRPr kumimoji="1" lang="ja-JP" altLang="en-US" sz="2400" b="1" dirty="0">
              <a:solidFill>
                <a:srgbClr val="CC0066"/>
              </a:solidFill>
            </a:endParaRPr>
          </a:p>
        </p:txBody>
      </p:sp>
      <p:sp>
        <p:nvSpPr>
          <p:cNvPr id="6" name="円/楕円 5"/>
          <p:cNvSpPr/>
          <p:nvPr/>
        </p:nvSpPr>
        <p:spPr>
          <a:xfrm>
            <a:off x="3077031" y="1210236"/>
            <a:ext cx="3523130" cy="3523130"/>
          </a:xfrm>
          <a:prstGeom prst="ellipse">
            <a:avLst/>
          </a:prstGeom>
          <a:noFill/>
          <a:ln w="762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3211502" y="2393577"/>
            <a:ext cx="2034990" cy="461665"/>
          </a:xfrm>
          <a:prstGeom prst="rect">
            <a:avLst/>
          </a:prstGeom>
          <a:noFill/>
        </p:spPr>
        <p:txBody>
          <a:bodyPr wrap="square" rtlCol="0">
            <a:spAutoFit/>
          </a:bodyPr>
          <a:lstStyle/>
          <a:p>
            <a:r>
              <a:rPr kumimoji="1" lang="ja-JP" altLang="en-US" sz="2400" b="1" dirty="0" smtClean="0">
                <a:solidFill>
                  <a:schemeClr val="accent4"/>
                </a:solidFill>
                <a:effectLst/>
              </a:rPr>
              <a:t>所属感の減弱</a:t>
            </a:r>
            <a:endParaRPr kumimoji="1" lang="ja-JP" altLang="en-US" sz="2400" b="1" dirty="0">
              <a:solidFill>
                <a:schemeClr val="accent4"/>
              </a:solidFill>
              <a:effectLst/>
            </a:endParaRPr>
          </a:p>
        </p:txBody>
      </p:sp>
      <p:sp>
        <p:nvSpPr>
          <p:cNvPr id="14" name="正方形/長方形 13"/>
          <p:cNvSpPr/>
          <p:nvPr/>
        </p:nvSpPr>
        <p:spPr>
          <a:xfrm>
            <a:off x="196792" y="1948192"/>
            <a:ext cx="3011066" cy="2523922"/>
          </a:xfrm>
          <a:prstGeom prst="rect">
            <a:avLst/>
          </a:prstGeom>
          <a:solidFill>
            <a:schemeClr val="accent4">
              <a:lumMod val="60000"/>
              <a:lumOff val="4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u="sng" dirty="0">
                <a:solidFill>
                  <a:schemeClr val="tx1"/>
                </a:solidFill>
                <a:latin typeface="+mj-ea"/>
                <a:ea typeface="+mj-ea"/>
              </a:rPr>
              <a:t>所属感</a:t>
            </a:r>
            <a:r>
              <a:rPr lang="ja-JP" altLang="en-US" u="sng" dirty="0" smtClean="0">
                <a:solidFill>
                  <a:schemeClr val="tx1"/>
                </a:solidFill>
                <a:latin typeface="+mj-ea"/>
                <a:ea typeface="+mj-ea"/>
              </a:rPr>
              <a:t>の減退</a:t>
            </a:r>
            <a:endParaRPr lang="en-US" altLang="ja-JP" u="sng" dirty="0" smtClean="0">
              <a:solidFill>
                <a:schemeClr val="tx1"/>
              </a:solidFill>
              <a:latin typeface="+mj-ea"/>
              <a:ea typeface="+mj-ea"/>
            </a:endParaRPr>
          </a:p>
          <a:p>
            <a:pPr algn="ctr"/>
            <a:endParaRPr lang="en-US" altLang="ja-JP" dirty="0" smtClean="0">
              <a:solidFill>
                <a:schemeClr val="tx1"/>
              </a:solidFill>
              <a:latin typeface="+mj-ea"/>
              <a:ea typeface="+mj-ea"/>
            </a:endParaRPr>
          </a:p>
          <a:p>
            <a:pPr marL="174625" indent="-174625">
              <a:buFont typeface="Arial" panose="020B0604020202020204" pitchFamily="34" charset="0"/>
              <a:buChar char="•"/>
            </a:pPr>
            <a:r>
              <a:rPr kumimoji="1" lang="ja-JP" altLang="en-US" sz="1600" dirty="0" smtClean="0">
                <a:solidFill>
                  <a:schemeClr val="tx1"/>
                </a:solidFill>
              </a:rPr>
              <a:t>孤立</a:t>
            </a:r>
            <a:endParaRPr kumimoji="1" lang="en-US" altLang="ja-JP" sz="1600" dirty="0" smtClean="0">
              <a:solidFill>
                <a:schemeClr val="tx1"/>
              </a:solidFill>
            </a:endParaRPr>
          </a:p>
          <a:p>
            <a:pPr marL="174625" indent="-174625">
              <a:buFont typeface="Arial" panose="020B0604020202020204" pitchFamily="34" charset="0"/>
              <a:buChar char="•"/>
            </a:pPr>
            <a:r>
              <a:rPr lang="ja-JP" altLang="en-US" sz="1600" dirty="0">
                <a:solidFill>
                  <a:schemeClr val="tx1"/>
                </a:solidFill>
              </a:rPr>
              <a:t>重要</a:t>
            </a:r>
            <a:r>
              <a:rPr lang="ja-JP" altLang="en-US" sz="1600" dirty="0" smtClean="0">
                <a:solidFill>
                  <a:schemeClr val="tx1"/>
                </a:solidFill>
              </a:rPr>
              <a:t>な他者との関係の破綻</a:t>
            </a:r>
            <a:endParaRPr kumimoji="1" lang="en-US" altLang="ja-JP" sz="1600" dirty="0" smtClean="0">
              <a:solidFill>
                <a:schemeClr val="tx1"/>
              </a:solidFill>
            </a:endParaRPr>
          </a:p>
          <a:p>
            <a:pPr marL="174625" indent="-174625">
              <a:buFont typeface="Arial" panose="020B0604020202020204" pitchFamily="34" charset="0"/>
              <a:buChar char="•"/>
            </a:pPr>
            <a:r>
              <a:rPr lang="en-US" altLang="ja-JP" sz="1600" dirty="0">
                <a:solidFill>
                  <a:schemeClr val="tx1"/>
                </a:solidFill>
              </a:rPr>
              <a:t>(</a:t>
            </a:r>
            <a:r>
              <a:rPr lang="ja-JP" altLang="en-US" sz="1600" dirty="0" smtClean="0">
                <a:solidFill>
                  <a:schemeClr val="tx1"/>
                </a:solidFill>
              </a:rPr>
              <a:t>この世での</a:t>
            </a:r>
            <a:r>
              <a:rPr lang="en-US" altLang="ja-JP" sz="1600" dirty="0" smtClean="0">
                <a:solidFill>
                  <a:schemeClr val="tx1"/>
                </a:solidFill>
              </a:rPr>
              <a:t>)</a:t>
            </a:r>
            <a:r>
              <a:rPr lang="ja-JP" altLang="en-US" sz="1600" dirty="0" smtClean="0">
                <a:solidFill>
                  <a:schemeClr val="tx1"/>
                </a:solidFill>
              </a:rPr>
              <a:t>居場所</a:t>
            </a:r>
            <a:r>
              <a:rPr lang="ja-JP" altLang="en-US" sz="1600" dirty="0">
                <a:solidFill>
                  <a:schemeClr val="tx1"/>
                </a:solidFill>
              </a:rPr>
              <a:t>のなさ</a:t>
            </a:r>
            <a:endParaRPr lang="en-US" altLang="ja-JP" sz="1600" dirty="0" smtClean="0">
              <a:solidFill>
                <a:schemeClr val="tx1"/>
              </a:solidFill>
            </a:endParaRPr>
          </a:p>
          <a:p>
            <a:pPr marL="174625" indent="-174625">
              <a:buFont typeface="Arial" panose="020B0604020202020204" pitchFamily="34" charset="0"/>
              <a:buChar char="•"/>
            </a:pPr>
            <a:r>
              <a:rPr kumimoji="1" lang="ja-JP" altLang="en-US" sz="1600" spc="-300" dirty="0" smtClean="0">
                <a:solidFill>
                  <a:schemeClr val="tx1"/>
                </a:solidFill>
              </a:rPr>
              <a:t>自分を必要</a:t>
            </a:r>
            <a:r>
              <a:rPr kumimoji="1" lang="ja-JP" altLang="en-US" sz="1600" spc="-300" dirty="0">
                <a:solidFill>
                  <a:schemeClr val="tx1"/>
                </a:solidFill>
              </a:rPr>
              <a:t>としている人</a:t>
            </a:r>
            <a:r>
              <a:rPr kumimoji="1" lang="ja-JP" altLang="en-US" sz="1600" spc="-300" dirty="0" smtClean="0">
                <a:solidFill>
                  <a:schemeClr val="tx1"/>
                </a:solidFill>
              </a:rPr>
              <a:t>がいない</a:t>
            </a:r>
            <a:endParaRPr kumimoji="1" lang="en-US" altLang="ja-JP" sz="1600" spc="-300" dirty="0" smtClean="0">
              <a:solidFill>
                <a:schemeClr val="tx1"/>
              </a:solidFill>
            </a:endParaRPr>
          </a:p>
          <a:p>
            <a:pPr marL="174625" indent="-174625">
              <a:buFont typeface="Arial" panose="020B0604020202020204" pitchFamily="34" charset="0"/>
              <a:buChar char="•"/>
            </a:pPr>
            <a:r>
              <a:rPr kumimoji="1" lang="ja-JP" altLang="en-US" sz="1600" dirty="0" smtClean="0">
                <a:solidFill>
                  <a:schemeClr val="tx1"/>
                </a:solidFill>
              </a:rPr>
              <a:t>誰もわかってくれない</a:t>
            </a:r>
            <a:endParaRPr kumimoji="1" lang="ja-JP" altLang="en-US" sz="1600" dirty="0">
              <a:solidFill>
                <a:schemeClr val="tx1"/>
              </a:solidFill>
            </a:endParaRPr>
          </a:p>
        </p:txBody>
      </p:sp>
      <p:sp>
        <p:nvSpPr>
          <p:cNvPr id="19" name="正方形/長方形 18"/>
          <p:cNvSpPr/>
          <p:nvPr/>
        </p:nvSpPr>
        <p:spPr>
          <a:xfrm>
            <a:off x="1349829" y="4919208"/>
            <a:ext cx="3772496" cy="1728000"/>
          </a:xfrm>
          <a:prstGeom prst="rect">
            <a:avLst/>
          </a:prstGeom>
          <a:solidFill>
            <a:srgbClr val="FFCCFF"/>
          </a:solidFill>
          <a:ln w="571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u="sng" dirty="0" smtClean="0">
                <a:solidFill>
                  <a:schemeClr val="tx1"/>
                </a:solidFill>
                <a:latin typeface="+mj-ea"/>
                <a:ea typeface="+mj-ea"/>
              </a:rPr>
              <a:t>自殺潜在能力</a:t>
            </a:r>
            <a:endParaRPr kumimoji="1" lang="en-US" altLang="ja-JP" b="1" u="sng" dirty="0" smtClean="0">
              <a:solidFill>
                <a:schemeClr val="tx1"/>
              </a:solidFill>
              <a:latin typeface="+mj-ea"/>
              <a:ea typeface="+mj-ea"/>
            </a:endParaRPr>
          </a:p>
          <a:p>
            <a:pPr algn="ctr"/>
            <a:endParaRPr lang="en-US" altLang="ja-JP" dirty="0">
              <a:solidFill>
                <a:schemeClr val="tx1"/>
              </a:solidFill>
            </a:endParaRPr>
          </a:p>
          <a:p>
            <a:pPr marL="174625" indent="-174625">
              <a:buFont typeface="Arial" panose="020B0604020202020204" pitchFamily="34" charset="0"/>
              <a:buChar char="•"/>
            </a:pPr>
            <a:r>
              <a:rPr kumimoji="1" lang="ja-JP" altLang="en-US" sz="1600" dirty="0" smtClean="0">
                <a:solidFill>
                  <a:schemeClr val="tx1"/>
                </a:solidFill>
              </a:rPr>
              <a:t>身体的な痛みへの慣れ（疼痛耐性）</a:t>
            </a:r>
            <a:endParaRPr kumimoji="1" lang="en-US" altLang="ja-JP" sz="1600" dirty="0" smtClean="0">
              <a:solidFill>
                <a:schemeClr val="tx1"/>
              </a:solidFill>
            </a:endParaRPr>
          </a:p>
          <a:p>
            <a:pPr marL="174625" indent="-174625">
              <a:buFont typeface="Arial" panose="020B0604020202020204" pitchFamily="34" charset="0"/>
              <a:buChar char="•"/>
            </a:pPr>
            <a:r>
              <a:rPr lang="ja-JP" altLang="en-US" sz="1600" dirty="0" smtClean="0">
                <a:solidFill>
                  <a:schemeClr val="tx1"/>
                </a:solidFill>
              </a:rPr>
              <a:t>衝動性（アルコールや薬物含む）</a:t>
            </a:r>
            <a:endParaRPr lang="en-US" altLang="ja-JP" sz="1600" dirty="0" smtClean="0">
              <a:solidFill>
                <a:schemeClr val="tx1"/>
              </a:solidFill>
            </a:endParaRPr>
          </a:p>
          <a:p>
            <a:pPr marL="174625" indent="-174625">
              <a:buFont typeface="Arial" panose="020B0604020202020204" pitchFamily="34" charset="0"/>
              <a:buChar char="•"/>
            </a:pPr>
            <a:r>
              <a:rPr kumimoji="1" lang="ja-JP" altLang="en-US" sz="1600" dirty="0">
                <a:solidFill>
                  <a:schemeClr val="tx1"/>
                </a:solidFill>
              </a:rPr>
              <a:t>怖がらず</a:t>
            </a:r>
            <a:r>
              <a:rPr kumimoji="1" lang="ja-JP" altLang="en-US" sz="1600" dirty="0" smtClean="0">
                <a:solidFill>
                  <a:schemeClr val="tx1"/>
                </a:solidFill>
              </a:rPr>
              <a:t>に他者の死を凝視する力</a:t>
            </a:r>
            <a:endParaRPr kumimoji="1" lang="ja-JP" altLang="en-US" sz="1600" dirty="0">
              <a:solidFill>
                <a:schemeClr val="tx1"/>
              </a:solidFill>
            </a:endParaRPr>
          </a:p>
        </p:txBody>
      </p:sp>
      <p:sp>
        <p:nvSpPr>
          <p:cNvPr id="20" name="正方形/長方形 19"/>
          <p:cNvSpPr/>
          <p:nvPr/>
        </p:nvSpPr>
        <p:spPr>
          <a:xfrm>
            <a:off x="8988414" y="1948192"/>
            <a:ext cx="3011066" cy="2523922"/>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u="sng" dirty="0" smtClean="0">
                <a:solidFill>
                  <a:schemeClr val="tx1"/>
                </a:solidFill>
                <a:latin typeface="+mj-ea"/>
                <a:ea typeface="+mj-ea"/>
              </a:rPr>
              <a:t>負担感の知覚</a:t>
            </a:r>
            <a:endParaRPr lang="en-US" altLang="ja-JP" u="sng" dirty="0" smtClean="0">
              <a:solidFill>
                <a:schemeClr val="tx1"/>
              </a:solidFill>
              <a:latin typeface="+mj-ea"/>
              <a:ea typeface="+mj-ea"/>
            </a:endParaRPr>
          </a:p>
          <a:p>
            <a:pPr algn="ctr"/>
            <a:endParaRPr lang="en-US" altLang="ja-JP" dirty="0" smtClean="0">
              <a:solidFill>
                <a:schemeClr val="tx1"/>
              </a:solidFill>
              <a:latin typeface="+mj-ea"/>
              <a:ea typeface="+mj-ea"/>
            </a:endParaRPr>
          </a:p>
          <a:p>
            <a:pPr marL="174625" indent="-174625">
              <a:buFont typeface="Arial" panose="020B0604020202020204" pitchFamily="34" charset="0"/>
              <a:buChar char="•"/>
            </a:pPr>
            <a:r>
              <a:rPr lang="ja-JP" altLang="en-US" sz="1600" dirty="0" smtClean="0">
                <a:solidFill>
                  <a:schemeClr val="tx1"/>
                </a:solidFill>
              </a:rPr>
              <a:t>自分の存在に対する羞恥</a:t>
            </a:r>
            <a:endParaRPr lang="en-US" altLang="ja-JP" sz="1600" dirty="0" smtClean="0">
              <a:solidFill>
                <a:schemeClr val="tx1"/>
              </a:solidFill>
            </a:endParaRPr>
          </a:p>
          <a:p>
            <a:pPr marL="174625" indent="-174625">
              <a:buFont typeface="Arial" panose="020B0604020202020204" pitchFamily="34" charset="0"/>
              <a:buChar char="•"/>
            </a:pPr>
            <a:r>
              <a:rPr lang="ja-JP" altLang="en-US" sz="1600" dirty="0" smtClean="0">
                <a:solidFill>
                  <a:schemeClr val="tx1"/>
                </a:solidFill>
              </a:rPr>
              <a:t>自分の存在への嫌悪、憎悪</a:t>
            </a:r>
            <a:endParaRPr lang="en-US" altLang="ja-JP" sz="1600" dirty="0" smtClean="0">
              <a:solidFill>
                <a:schemeClr val="tx1"/>
              </a:solidFill>
            </a:endParaRPr>
          </a:p>
          <a:p>
            <a:pPr marL="174625" indent="-174625">
              <a:buFont typeface="Arial" panose="020B0604020202020204" pitchFamily="34" charset="0"/>
              <a:buChar char="•"/>
            </a:pPr>
            <a:r>
              <a:rPr lang="ja-JP" altLang="en-US" sz="1600" spc="-300" dirty="0" smtClean="0">
                <a:solidFill>
                  <a:schemeClr val="tx1"/>
                </a:solidFill>
              </a:rPr>
              <a:t>生きて</a:t>
            </a:r>
            <a:r>
              <a:rPr lang="ja-JP" altLang="en-US" sz="1600" spc="-300" dirty="0">
                <a:solidFill>
                  <a:schemeClr val="tx1"/>
                </a:solidFill>
              </a:rPr>
              <a:t>いること</a:t>
            </a:r>
            <a:r>
              <a:rPr lang="ja-JP" altLang="en-US" sz="1600" spc="-300" dirty="0" smtClean="0">
                <a:solidFill>
                  <a:schemeClr val="tx1"/>
                </a:solidFill>
              </a:rPr>
              <a:t>で迷惑をかけている</a:t>
            </a:r>
            <a:endParaRPr kumimoji="1" lang="en-US" altLang="ja-JP" sz="1600" spc="-300" dirty="0" smtClean="0">
              <a:solidFill>
                <a:schemeClr val="tx1"/>
              </a:solidFill>
            </a:endParaRPr>
          </a:p>
          <a:p>
            <a:pPr marL="174625" indent="-174625">
              <a:buFont typeface="Arial" panose="020B0604020202020204" pitchFamily="34" charset="0"/>
              <a:buChar char="•"/>
            </a:pPr>
            <a:r>
              <a:rPr lang="ja-JP" altLang="en-US" sz="1600" spc="-300" dirty="0" smtClean="0">
                <a:solidFill>
                  <a:schemeClr val="tx1"/>
                </a:solidFill>
              </a:rPr>
              <a:t>いないほうが周囲は幸せになれる</a:t>
            </a:r>
            <a:endParaRPr lang="en-US" altLang="ja-JP" sz="1600" spc="-300" dirty="0" smtClean="0">
              <a:solidFill>
                <a:schemeClr val="tx1"/>
              </a:solidFill>
            </a:endParaRPr>
          </a:p>
          <a:p>
            <a:pPr marL="174625" indent="-174625">
              <a:buFont typeface="Arial" panose="020B0604020202020204" pitchFamily="34" charset="0"/>
              <a:buChar char="•"/>
            </a:pPr>
            <a:r>
              <a:rPr lang="ja-JP" altLang="en-US" sz="1600" spc="-150" dirty="0" smtClean="0">
                <a:solidFill>
                  <a:schemeClr val="tx1"/>
                </a:solidFill>
              </a:rPr>
              <a:t>自分が足手まといになっている</a:t>
            </a:r>
            <a:endParaRPr lang="en-US" altLang="ja-JP" sz="1600" spc="-150" dirty="0" smtClean="0">
              <a:solidFill>
                <a:schemeClr val="tx1"/>
              </a:solidFill>
            </a:endParaRPr>
          </a:p>
        </p:txBody>
      </p:sp>
      <p:cxnSp>
        <p:nvCxnSpPr>
          <p:cNvPr id="22" name="直線コネクタ 21"/>
          <p:cNvCxnSpPr/>
          <p:nvPr/>
        </p:nvCxnSpPr>
        <p:spPr>
          <a:xfrm>
            <a:off x="6226629" y="2855241"/>
            <a:ext cx="2336800" cy="20101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8583399" y="4718679"/>
            <a:ext cx="1556855" cy="461665"/>
          </a:xfrm>
          <a:prstGeom prst="rect">
            <a:avLst/>
          </a:prstGeom>
          <a:noFill/>
        </p:spPr>
        <p:txBody>
          <a:bodyPr wrap="square" rtlCol="0">
            <a:spAutoFit/>
          </a:bodyPr>
          <a:lstStyle/>
          <a:p>
            <a:r>
              <a:rPr kumimoji="1" lang="ja-JP" altLang="en-US" sz="2400" dirty="0" smtClean="0"/>
              <a:t>自殺願望</a:t>
            </a:r>
            <a:endParaRPr kumimoji="1" lang="ja-JP" altLang="en-US" sz="2400" dirty="0"/>
          </a:p>
        </p:txBody>
      </p:sp>
      <p:cxnSp>
        <p:nvCxnSpPr>
          <p:cNvPr id="25" name="直線コネクタ 24"/>
          <p:cNvCxnSpPr/>
          <p:nvPr/>
        </p:nvCxnSpPr>
        <p:spPr>
          <a:xfrm>
            <a:off x="6114579" y="3939319"/>
            <a:ext cx="1938408" cy="16674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7395029" y="5610060"/>
            <a:ext cx="2353756" cy="830997"/>
          </a:xfrm>
          <a:prstGeom prst="rect">
            <a:avLst/>
          </a:prstGeom>
          <a:noFill/>
        </p:spPr>
        <p:txBody>
          <a:bodyPr wrap="square" rtlCol="0">
            <a:spAutoFit/>
          </a:bodyPr>
          <a:lstStyle/>
          <a:p>
            <a:r>
              <a:rPr kumimoji="1" lang="ja-JP" altLang="en-US" sz="2400" dirty="0" smtClean="0">
                <a:solidFill>
                  <a:srgbClr val="FF0000"/>
                </a:solidFill>
              </a:rPr>
              <a:t>致死的・重篤な自殺企図</a:t>
            </a:r>
            <a:endParaRPr kumimoji="1" lang="ja-JP" altLang="en-US" sz="2400" dirty="0">
              <a:solidFill>
                <a:srgbClr val="FF0000"/>
              </a:solidFill>
            </a:endParaRPr>
          </a:p>
        </p:txBody>
      </p:sp>
    </p:spTree>
    <p:extLst>
      <p:ext uri="{BB962C8B-B14F-4D97-AF65-F5344CB8AC3E}">
        <p14:creationId xmlns:p14="http://schemas.microsoft.com/office/powerpoint/2010/main" val="3229555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90314"/>
            <a:ext cx="10515600" cy="1325563"/>
          </a:xfrm>
        </p:spPr>
        <p:txBody>
          <a:bodyPr/>
          <a:lstStyle/>
          <a:p>
            <a:r>
              <a:rPr kumimoji="1" lang="ja-JP" altLang="en-US" dirty="0" smtClean="0"/>
              <a:t>事例　Ａの場合　</a:t>
            </a:r>
            <a:r>
              <a:rPr kumimoji="1" lang="en-US" altLang="ja-JP" dirty="0" smtClean="0"/>
              <a:t>episode </a:t>
            </a:r>
            <a:r>
              <a:rPr lang="en-US" altLang="ja-JP" dirty="0"/>
              <a:t>3</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9</a:t>
            </a:fld>
            <a:endParaRPr lang="ja-JP" altLang="en-US"/>
          </a:p>
        </p:txBody>
      </p:sp>
      <p:sp>
        <p:nvSpPr>
          <p:cNvPr id="4" name="テキスト ボックス 3"/>
          <p:cNvSpPr txBox="1"/>
          <p:nvPr/>
        </p:nvSpPr>
        <p:spPr>
          <a:xfrm>
            <a:off x="744071" y="1456551"/>
            <a:ext cx="10388386" cy="3734356"/>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翌朝、校長と学年主任、担任は、</a:t>
            </a:r>
            <a:r>
              <a:rPr lang="ja-JP" altLang="en-US" sz="2400" dirty="0" smtClean="0"/>
              <a:t>Ａが入院する病院へと足を運んだ。病室のベッドに横になっていた本人は初め少しバツが悪そうな表情だったが、すぐにいつものＡの表情に戻った。母親が仕切りに謝罪をしていた。Ａは無表情でそれを聞いていた。</a:t>
            </a:r>
            <a:endParaRPr kumimoji="1" lang="en-US" altLang="ja-JP" sz="2400" dirty="0" smtClean="0"/>
          </a:p>
          <a:p>
            <a:pPr>
              <a:lnSpc>
                <a:spcPts val="3400"/>
              </a:lnSpc>
              <a:spcAft>
                <a:spcPts val="1200"/>
              </a:spcAft>
            </a:pPr>
            <a:r>
              <a:rPr kumimoji="1" lang="ja-JP" altLang="en-US" sz="2400" dirty="0" smtClean="0"/>
              <a:t>　</a:t>
            </a:r>
            <a:r>
              <a:rPr lang="ja-JP" altLang="en-US" sz="2400" dirty="0"/>
              <a:t>帰り道</a:t>
            </a:r>
            <a:r>
              <a:rPr lang="ja-JP" altLang="en-US" sz="2400" dirty="0" smtClean="0"/>
              <a:t>、担任は「やはり信じられない」と話す。成績もトップクラス、部活でも活躍していて、友だちもたくさんいる。父親は大きな会社の管理職、母親も公務員。家庭的にも何の問題もない。Ａの中でいったい何が起こっていたのか</a:t>
            </a:r>
            <a:r>
              <a:rPr lang="en-US" altLang="ja-JP" sz="2400" dirty="0" smtClean="0"/>
              <a:t>…</a:t>
            </a:r>
            <a:r>
              <a:rPr lang="ja-JP" altLang="en-US" sz="2400" dirty="0" smtClean="0"/>
              <a:t>担任には皆目見当がつかなかった。</a:t>
            </a:r>
            <a:endParaRPr kumimoji="1" lang="ja-JP" altLang="en-US" sz="2000" dirty="0"/>
          </a:p>
        </p:txBody>
      </p:sp>
    </p:spTree>
    <p:extLst>
      <p:ext uri="{BB962C8B-B14F-4D97-AF65-F5344CB8AC3E}">
        <p14:creationId xmlns:p14="http://schemas.microsoft.com/office/powerpoint/2010/main" val="338902022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4">
      <a:majorFont>
        <a:latin typeface="Noto Sans JP Black"/>
        <a:ea typeface="Noto Sans JP Black"/>
        <a:cs typeface=""/>
      </a:majorFont>
      <a:minorFont>
        <a:latin typeface="Noto Sans JP"/>
        <a:ea typeface="Noto Sans J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3E7916579E48942A578B93BD249C02F" ma:contentTypeVersion="18" ma:contentTypeDescription="新しいドキュメントを作成します。" ma:contentTypeScope="" ma:versionID="d16532155229906ac694c7e61d3841f0">
  <xsd:schema xmlns:xsd="http://www.w3.org/2001/XMLSchema" xmlns:xs="http://www.w3.org/2001/XMLSchema" xmlns:p="http://schemas.microsoft.com/office/2006/metadata/properties" xmlns:ns2="1f739fab-6d78-413b-bdfb-b8e4b081b506" xmlns:ns3="0cfd19f7-9a31-48f1-a827-fb01c45dd146" targetNamespace="http://schemas.microsoft.com/office/2006/metadata/properties" ma:root="true" ma:fieldsID="0653240cc7594a95c6104f03643cc144" ns2:_="" ns3:_="">
    <xsd:import namespace="1f739fab-6d78-413b-bdfb-b8e4b081b506"/>
    <xsd:import namespace="0cfd19f7-9a31-48f1-a827-fb01c45dd14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2:TaxCatchAll" minOccurs="0"/>
                <xsd:element ref="ns3:MediaServiceGenerationTime" minOccurs="0"/>
                <xsd:element ref="ns3:MediaServiceEventHashCode" minOccurs="0"/>
                <xsd:element ref="ns3:lcf76f155ced4ddcb4097134ff3c332f" minOccurs="0"/>
                <xsd:element ref="ns3:MediaServiceOCR"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739fab-6d78-413b-bdfb-b8e4b081b506"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14" nillable="true" ma:displayName="Taxonomy Catch All Column" ma:hidden="true" ma:list="{eb220b93-50e7-4b3f-9b7b-fcdd0378adff}" ma:internalName="TaxCatchAll" ma:showField="CatchAllData" ma:web="1f739fab-6d78-413b-bdfb-b8e4b081b50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cfd19f7-9a31-48f1-a827-fb01c45dd14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462c662f-fcd5-4c16-8282-839128f5194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f739fab-6d78-413b-bdfb-b8e4b081b506" xsi:nil="true"/>
    <lcf76f155ced4ddcb4097134ff3c332f xmlns="0cfd19f7-9a31-48f1-a827-fb01c45dd14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C90548D-AE00-49F4-AD66-72FFDE96F24B}"/>
</file>

<file path=customXml/itemProps2.xml><?xml version="1.0" encoding="utf-8"?>
<ds:datastoreItem xmlns:ds="http://schemas.openxmlformats.org/officeDocument/2006/customXml" ds:itemID="{2A09A866-9C02-4A9F-B11C-8207F9D05253}"/>
</file>

<file path=customXml/itemProps3.xml><?xml version="1.0" encoding="utf-8"?>
<ds:datastoreItem xmlns:ds="http://schemas.openxmlformats.org/officeDocument/2006/customXml" ds:itemID="{67C0DCF9-F183-4E79-A6D9-50A64F88AADC}"/>
</file>

<file path=docProps/app.xml><?xml version="1.0" encoding="utf-8"?>
<Properties xmlns="http://schemas.openxmlformats.org/officeDocument/2006/extended-properties" xmlns:vt="http://schemas.openxmlformats.org/officeDocument/2006/docPropsVTypes">
  <TotalTime>4211</TotalTime>
  <Words>1155</Words>
  <Application>Microsoft Office PowerPoint</Application>
  <PresentationFormat>ワイド画面</PresentationFormat>
  <Paragraphs>218</Paragraphs>
  <Slides>28</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28</vt:i4>
      </vt:variant>
    </vt:vector>
  </HeadingPairs>
  <TitlesOfParts>
    <vt:vector size="35" baseType="lpstr">
      <vt:lpstr>ＭＳ Ｐゴシック</vt:lpstr>
      <vt:lpstr>Noto Sans JP</vt:lpstr>
      <vt:lpstr>Noto Sans JP Black</vt:lpstr>
      <vt:lpstr>Arial</vt:lpstr>
      <vt:lpstr>Calibri</vt:lpstr>
      <vt:lpstr>Wingdings</vt:lpstr>
      <vt:lpstr>Office テーマ</vt:lpstr>
      <vt:lpstr>子どもの自殺予防 ～存在の自己肯定 と だけどの愛～</vt:lpstr>
      <vt:lpstr>はじめに</vt:lpstr>
      <vt:lpstr>事例　Ａの場合　episode 1</vt:lpstr>
      <vt:lpstr>子どもの自殺の実態①　小中高生の自殺者数の推移</vt:lpstr>
      <vt:lpstr>子どもの自殺の実態②　</vt:lpstr>
      <vt:lpstr>事例　Ａの場合　episode 2</vt:lpstr>
      <vt:lpstr>自殺を考えることについて</vt:lpstr>
      <vt:lpstr>自殺の対人関係理論（Joiner,T.E et al., 2009）</vt:lpstr>
      <vt:lpstr>事例　Ａの場合　episode 3</vt:lpstr>
      <vt:lpstr>子どもの自殺の実態③</vt:lpstr>
      <vt:lpstr>子どもの自殺の実態④</vt:lpstr>
      <vt:lpstr>事例　Ａの場合　episode 4</vt:lpstr>
      <vt:lpstr>自殺の問題に触れるか</vt:lpstr>
      <vt:lpstr>自殺問題を受け止める度量（自身の偏見・不安と向き合う）</vt:lpstr>
      <vt:lpstr>事例　Ａの場合　episode 5</vt:lpstr>
      <vt:lpstr>事例　Ａの場合　episode 6</vt:lpstr>
      <vt:lpstr>事例　Ａの場合　episode 7</vt:lpstr>
      <vt:lpstr>２つの自己肯定</vt:lpstr>
      <vt:lpstr>２つの自己肯定</vt:lpstr>
      <vt:lpstr>受け止める側の自己肯定</vt:lpstr>
      <vt:lpstr>事例　Ａの場合　episode 8</vt:lpstr>
      <vt:lpstr>事例　Ａの場合　episode 9</vt:lpstr>
      <vt:lpstr>事例　Ａの場合　episode 10</vt:lpstr>
      <vt:lpstr>だからの愛／だけどの愛</vt:lpstr>
      <vt:lpstr>だけどの愛と反抗期</vt:lpstr>
      <vt:lpstr>学校は「だからの愛」に溢れている</vt:lpstr>
      <vt:lpstr>学校は「だからの愛」に溢れている</vt:lpstr>
      <vt:lpstr>動物に学ぶ　～動物はただ今を生きている～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子どもの自殺予防</dc:title>
  <dc:creator>畠山 正文</dc:creator>
  <cp:lastModifiedBy>畠山 正文</cp:lastModifiedBy>
  <cp:revision>114</cp:revision>
  <dcterms:created xsi:type="dcterms:W3CDTF">2025-05-22T21:12:38Z</dcterms:created>
  <dcterms:modified xsi:type="dcterms:W3CDTF">2025-07-18T22:54:25Z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0x010100B3E7916579E48942A578B93BD249C02F</vt:lpwstr>
  </property>
</Properties>
</file>