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5.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6.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Slides/notesSlide29.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0.xml" ContentType="application/vnd.openxmlformats-officedocument.presentationml.notesSlide+xml"/>
  <Override PartName="/ppt/notesSlides/notesSlide26.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handoutMasterIdLst>
    <p:handoutMasterId r:id="rId33"/>
  </p:handoutMasterIdLst>
  <p:sldIdLst>
    <p:sldId id="256" r:id="rId2"/>
    <p:sldId id="257" r:id="rId3"/>
    <p:sldId id="265" r:id="rId4"/>
    <p:sldId id="259" r:id="rId5"/>
    <p:sldId id="260" r:id="rId6"/>
    <p:sldId id="277" r:id="rId7"/>
    <p:sldId id="269" r:id="rId8"/>
    <p:sldId id="279" r:id="rId9"/>
    <p:sldId id="280" r:id="rId10"/>
    <p:sldId id="261" r:id="rId11"/>
    <p:sldId id="278" r:id="rId12"/>
    <p:sldId id="281" r:id="rId13"/>
    <p:sldId id="282" r:id="rId14"/>
    <p:sldId id="286" r:id="rId15"/>
    <p:sldId id="287" r:id="rId16"/>
    <p:sldId id="288" r:id="rId17"/>
    <p:sldId id="289" r:id="rId18"/>
    <p:sldId id="290" r:id="rId19"/>
    <p:sldId id="292" r:id="rId20"/>
    <p:sldId id="285" r:id="rId21"/>
    <p:sldId id="293" r:id="rId22"/>
    <p:sldId id="294" r:id="rId23"/>
    <p:sldId id="295" r:id="rId24"/>
    <p:sldId id="296" r:id="rId25"/>
    <p:sldId id="274" r:id="rId26"/>
    <p:sldId id="297" r:id="rId27"/>
    <p:sldId id="267" r:id="rId28"/>
    <p:sldId id="298" r:id="rId29"/>
    <p:sldId id="275" r:id="rId30"/>
    <p:sldId id="276" r:id="rId31"/>
  </p:sldIdLst>
  <p:sldSz cx="12192000" cy="6858000"/>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9DC3E6"/>
    <a:srgbClr val="0070C0"/>
    <a:srgbClr val="FFCCFF"/>
    <a:srgbClr val="F4B183"/>
    <a:srgbClr val="FF99CC"/>
    <a:srgbClr val="5B9BD5"/>
    <a:srgbClr val="ED7D31"/>
    <a:srgbClr val="C55A11"/>
    <a:srgbClr val="843C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7878" autoAdjust="0"/>
  </p:normalViewPr>
  <p:slideViewPr>
    <p:cSldViewPr snapToGrid="0">
      <p:cViewPr varScale="1">
        <p:scale>
          <a:sx n="40" d="100"/>
          <a:sy n="40" d="100"/>
        </p:scale>
        <p:origin x="6" y="354"/>
      </p:cViewPr>
      <p:guideLst/>
    </p:cSldViewPr>
  </p:slideViewPr>
  <p:notesTextViewPr>
    <p:cViewPr>
      <p:scale>
        <a:sx n="1" d="1"/>
        <a:sy n="1" d="1"/>
      </p:scale>
      <p:origin x="0" y="0"/>
    </p:cViewPr>
  </p:notesTextViewPr>
  <p:notesViewPr>
    <p:cSldViewPr snapToGrid="0">
      <p:cViewPr varScale="1">
        <p:scale>
          <a:sx n="48" d="100"/>
          <a:sy n="48" d="100"/>
        </p:scale>
        <p:origin x="2898"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428" cy="513508"/>
          </a:xfrm>
          <a:prstGeom prst="rect">
            <a:avLst/>
          </a:prstGeom>
        </p:spPr>
        <p:txBody>
          <a:bodyPr vert="horz" lIns="94183" tIns="47092" rIns="94183" bIns="4709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3992" y="0"/>
            <a:ext cx="3078428" cy="513508"/>
          </a:xfrm>
          <a:prstGeom prst="rect">
            <a:avLst/>
          </a:prstGeom>
        </p:spPr>
        <p:txBody>
          <a:bodyPr vert="horz" lIns="94183" tIns="47092" rIns="94183" bIns="47092" rtlCol="0"/>
          <a:lstStyle>
            <a:lvl1pPr algn="r">
              <a:defRPr sz="1200"/>
            </a:lvl1pPr>
          </a:lstStyle>
          <a:p>
            <a:fld id="{4588322C-8407-4962-8D07-A02B6300B3A3}" type="datetimeFigureOut">
              <a:rPr kumimoji="1" lang="ja-JP" altLang="en-US" smtClean="0"/>
              <a:t>2026/2/1</a:t>
            </a:fld>
            <a:endParaRPr kumimoji="1" lang="ja-JP" altLang="en-US"/>
          </a:p>
        </p:txBody>
      </p:sp>
      <p:sp>
        <p:nvSpPr>
          <p:cNvPr id="4" name="フッター プレースホルダー 3"/>
          <p:cNvSpPr>
            <a:spLocks noGrp="1"/>
          </p:cNvSpPr>
          <p:nvPr>
            <p:ph type="ftr" sz="quarter" idx="2"/>
          </p:nvPr>
        </p:nvSpPr>
        <p:spPr>
          <a:xfrm>
            <a:off x="0" y="9721107"/>
            <a:ext cx="3078428" cy="513506"/>
          </a:xfrm>
          <a:prstGeom prst="rect">
            <a:avLst/>
          </a:prstGeom>
        </p:spPr>
        <p:txBody>
          <a:bodyPr vert="horz" lIns="94183" tIns="47092" rIns="94183" bIns="4709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3992" y="9721107"/>
            <a:ext cx="3078428" cy="513506"/>
          </a:xfrm>
          <a:prstGeom prst="rect">
            <a:avLst/>
          </a:prstGeom>
        </p:spPr>
        <p:txBody>
          <a:bodyPr vert="horz" lIns="94183" tIns="47092" rIns="94183" bIns="47092" rtlCol="0" anchor="b"/>
          <a:lstStyle>
            <a:lvl1pPr algn="r">
              <a:defRPr sz="1200"/>
            </a:lvl1pPr>
          </a:lstStyle>
          <a:p>
            <a:fld id="{E464F555-C11F-4FD9-84DB-DD5BB987ABF9}" type="slidenum">
              <a:rPr kumimoji="1" lang="ja-JP" altLang="en-US" smtClean="0"/>
              <a:t>‹#›</a:t>
            </a:fld>
            <a:endParaRPr kumimoji="1" lang="ja-JP" altLang="en-US"/>
          </a:p>
        </p:txBody>
      </p:sp>
    </p:spTree>
    <p:extLst>
      <p:ext uri="{BB962C8B-B14F-4D97-AF65-F5344CB8AC3E}">
        <p14:creationId xmlns:p14="http://schemas.microsoft.com/office/powerpoint/2010/main" val="3906249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428" cy="513508"/>
          </a:xfrm>
          <a:prstGeom prst="rect">
            <a:avLst/>
          </a:prstGeom>
        </p:spPr>
        <p:txBody>
          <a:bodyPr vert="horz" lIns="94183" tIns="47092" rIns="94183" bIns="47092"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992" y="0"/>
            <a:ext cx="3078428" cy="513508"/>
          </a:xfrm>
          <a:prstGeom prst="rect">
            <a:avLst/>
          </a:prstGeom>
        </p:spPr>
        <p:txBody>
          <a:bodyPr vert="horz" lIns="94183" tIns="47092" rIns="94183" bIns="47092" rtlCol="0"/>
          <a:lstStyle>
            <a:lvl1pPr algn="r">
              <a:defRPr sz="1200"/>
            </a:lvl1pPr>
          </a:lstStyle>
          <a:p>
            <a:fld id="{E18D16C4-E820-4214-8ADE-3D0567EFA411}" type="datetimeFigureOut">
              <a:rPr kumimoji="1" lang="ja-JP" altLang="en-US" smtClean="0"/>
              <a:t>2026/2/1</a:t>
            </a:fld>
            <a:endParaRPr kumimoji="1" lang="ja-JP" altLang="en-US"/>
          </a:p>
        </p:txBody>
      </p:sp>
      <p:sp>
        <p:nvSpPr>
          <p:cNvPr id="4" name="スライド イメージ プレースホルダー 3"/>
          <p:cNvSpPr>
            <a:spLocks noGrp="1" noRot="1" noChangeAspect="1"/>
          </p:cNvSpPr>
          <p:nvPr>
            <p:ph type="sldImg" idx="2"/>
          </p:nvPr>
        </p:nvSpPr>
        <p:spPr>
          <a:xfrm>
            <a:off x="482600" y="513508"/>
            <a:ext cx="6140450" cy="3454400"/>
          </a:xfrm>
          <a:prstGeom prst="rect">
            <a:avLst/>
          </a:prstGeom>
          <a:noFill/>
          <a:ln w="12700">
            <a:solidFill>
              <a:prstClr val="black"/>
            </a:solidFill>
          </a:ln>
        </p:spPr>
        <p:txBody>
          <a:bodyPr vert="horz" lIns="94183" tIns="47092" rIns="94183" bIns="47092" rtlCol="0" anchor="ctr"/>
          <a:lstStyle/>
          <a:p>
            <a:endParaRPr lang="ja-JP" altLang="en-US"/>
          </a:p>
        </p:txBody>
      </p:sp>
      <p:sp>
        <p:nvSpPr>
          <p:cNvPr id="5" name="ノート プレースホルダー 4"/>
          <p:cNvSpPr>
            <a:spLocks noGrp="1"/>
          </p:cNvSpPr>
          <p:nvPr>
            <p:ph type="body" sz="quarter" idx="3"/>
          </p:nvPr>
        </p:nvSpPr>
        <p:spPr>
          <a:xfrm>
            <a:off x="482600" y="4134678"/>
            <a:ext cx="6140450" cy="5586429"/>
          </a:xfrm>
          <a:prstGeom prst="rect">
            <a:avLst/>
          </a:prstGeom>
        </p:spPr>
        <p:txBody>
          <a:bodyPr vert="horz" lIns="94183" tIns="47092" rIns="94183" bIns="47092" rtlCol="0"/>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フッター プレースホルダー 5"/>
          <p:cNvSpPr>
            <a:spLocks noGrp="1"/>
          </p:cNvSpPr>
          <p:nvPr>
            <p:ph type="ftr" sz="quarter" idx="4"/>
          </p:nvPr>
        </p:nvSpPr>
        <p:spPr>
          <a:xfrm>
            <a:off x="0" y="9721107"/>
            <a:ext cx="3078428" cy="513506"/>
          </a:xfrm>
          <a:prstGeom prst="rect">
            <a:avLst/>
          </a:prstGeom>
        </p:spPr>
        <p:txBody>
          <a:bodyPr vert="horz" lIns="94183" tIns="47092" rIns="94183" bIns="4709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992" y="9721107"/>
            <a:ext cx="3078428" cy="513506"/>
          </a:xfrm>
          <a:prstGeom prst="rect">
            <a:avLst/>
          </a:prstGeom>
        </p:spPr>
        <p:txBody>
          <a:bodyPr vert="horz" lIns="94183" tIns="47092" rIns="94183" bIns="47092" rtlCol="0" anchor="b"/>
          <a:lstStyle>
            <a:lvl1pPr algn="r">
              <a:defRPr sz="1200"/>
            </a:lvl1pPr>
          </a:lstStyle>
          <a:p>
            <a:fld id="{542A715F-3325-4B2E-A23E-C2890079B2CE}" type="slidenum">
              <a:rPr kumimoji="1" lang="ja-JP" altLang="en-US" smtClean="0"/>
              <a:t>‹#›</a:t>
            </a:fld>
            <a:endParaRPr kumimoji="1" lang="ja-JP" altLang="en-US"/>
          </a:p>
        </p:txBody>
      </p:sp>
    </p:spTree>
    <p:extLst>
      <p:ext uri="{BB962C8B-B14F-4D97-AF65-F5344CB8AC3E}">
        <p14:creationId xmlns:p14="http://schemas.microsoft.com/office/powerpoint/2010/main" val="41485652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050" kern="1200">
        <a:solidFill>
          <a:schemeClr val="tx1"/>
        </a:solidFill>
        <a:latin typeface="+mn-lt"/>
        <a:ea typeface="+mn-ea"/>
        <a:cs typeface="+mn-cs"/>
      </a:defRPr>
    </a:lvl1pPr>
    <a:lvl2pPr marL="457200" algn="l" defTabSz="914400" rtl="0" eaLnBrk="1" latinLnBrk="0" hangingPunct="1">
      <a:defRPr kumimoji="1" sz="1050" kern="1200">
        <a:solidFill>
          <a:schemeClr val="tx1"/>
        </a:solidFill>
        <a:latin typeface="+mn-lt"/>
        <a:ea typeface="+mn-ea"/>
        <a:cs typeface="+mn-cs"/>
      </a:defRPr>
    </a:lvl2pPr>
    <a:lvl3pPr marL="914400" algn="l" defTabSz="914400" rtl="0" eaLnBrk="1" latinLnBrk="0" hangingPunct="1">
      <a:defRPr kumimoji="1" sz="1050" kern="1200">
        <a:solidFill>
          <a:schemeClr val="tx1"/>
        </a:solidFill>
        <a:latin typeface="+mn-lt"/>
        <a:ea typeface="+mn-ea"/>
        <a:cs typeface="+mn-cs"/>
      </a:defRPr>
    </a:lvl3pPr>
    <a:lvl4pPr marL="1371600" algn="l" defTabSz="914400" rtl="0" eaLnBrk="1" latinLnBrk="0" hangingPunct="1">
      <a:defRPr kumimoji="1" sz="1050" kern="1200">
        <a:solidFill>
          <a:schemeClr val="tx1"/>
        </a:solidFill>
        <a:latin typeface="+mn-lt"/>
        <a:ea typeface="+mn-ea"/>
        <a:cs typeface="+mn-cs"/>
      </a:defRPr>
    </a:lvl4pPr>
    <a:lvl5pPr marL="1828800" algn="l" defTabSz="914400" rtl="0" eaLnBrk="1" latinLnBrk="0" hangingPunct="1">
      <a:defRPr kumimoji="1" sz="105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1</a:t>
            </a:fld>
            <a:endParaRPr kumimoji="1" lang="ja-JP" altLang="en-US"/>
          </a:p>
        </p:txBody>
      </p:sp>
    </p:spTree>
    <p:extLst>
      <p:ext uri="{BB962C8B-B14F-4D97-AF65-F5344CB8AC3E}">
        <p14:creationId xmlns:p14="http://schemas.microsoft.com/office/powerpoint/2010/main" val="3917032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・「以前と変わりなく出席」という子どもが多いことに注目して欲しい。</a:t>
            </a:r>
            <a:endParaRPr kumimoji="1" lang="en-US" altLang="ja-JP" dirty="0" smtClean="0"/>
          </a:p>
          <a:p>
            <a:r>
              <a:rPr kumimoji="1" lang="ja-JP" altLang="en-US" dirty="0" smtClean="0"/>
              <a:t>・不登校にもなれず、孤立感を深める子どもの心が表れているようなデータ。</a:t>
            </a:r>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10</a:t>
            </a:fld>
            <a:endParaRPr kumimoji="1" lang="ja-JP" altLang="en-US"/>
          </a:p>
        </p:txBody>
      </p:sp>
    </p:spTree>
    <p:extLst>
      <p:ext uri="{BB962C8B-B14F-4D97-AF65-F5344CB8AC3E}">
        <p14:creationId xmlns:p14="http://schemas.microsoft.com/office/powerpoint/2010/main" val="2512247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データは教育委員会などに調査を依頼しているものなので、十分に情報をつかめていないという意味で「記載なし」が多いが、それを除外すると「自殺の危機も変化も気づかれていなかった」という割合が多いことに注目する必要がある。</a:t>
            </a:r>
            <a:endParaRPr kumimoji="1" lang="en-US" altLang="ja-JP" dirty="0" smtClean="0"/>
          </a:p>
          <a:p>
            <a:r>
              <a:rPr kumimoji="1" lang="ja-JP" altLang="en-US" dirty="0" smtClean="0"/>
              <a:t>・ここからもノーマークの子どもが突然、という事例が比較的多いことが判る。</a:t>
            </a:r>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11</a:t>
            </a:fld>
            <a:endParaRPr kumimoji="1" lang="ja-JP" altLang="en-US"/>
          </a:p>
        </p:txBody>
      </p:sp>
    </p:spTree>
    <p:extLst>
      <p:ext uri="{BB962C8B-B14F-4D97-AF65-F5344CB8AC3E}">
        <p14:creationId xmlns:p14="http://schemas.microsoft.com/office/powerpoint/2010/main" val="400686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・この担任の不安は、当然のものだろう。</a:t>
            </a:r>
            <a:endParaRPr kumimoji="1" lang="en-US" altLang="ja-JP" dirty="0" smtClean="0"/>
          </a:p>
          <a:p>
            <a:r>
              <a:rPr kumimoji="1" lang="ja-JP" altLang="en-US" dirty="0" smtClean="0"/>
              <a:t>・家庭の様子が全く分からず、両親からも詳しい情報が出てこない状態で、学校でどのように関わるのか不安になるのは当然。</a:t>
            </a:r>
            <a:endParaRPr kumimoji="1" lang="en-US" altLang="ja-JP" dirty="0" smtClean="0"/>
          </a:p>
          <a:p>
            <a:r>
              <a:rPr kumimoji="1" lang="ja-JP" altLang="en-US" dirty="0" smtClean="0"/>
              <a:t>・こういう状況の中でどのように考えるのか、をここでは一緒に考えたい。</a:t>
            </a:r>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12</a:t>
            </a:fld>
            <a:endParaRPr kumimoji="1" lang="ja-JP" altLang="en-US"/>
          </a:p>
        </p:txBody>
      </p:sp>
    </p:spTree>
    <p:extLst>
      <p:ext uri="{BB962C8B-B14F-4D97-AF65-F5344CB8AC3E}">
        <p14:creationId xmlns:p14="http://schemas.microsoft.com/office/powerpoint/2010/main" val="3046853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・自殺の問題に触れるかどうかは、学校内で大変迷うことだと思う。</a:t>
            </a:r>
            <a:endParaRPr kumimoji="1" lang="en-US" altLang="ja-JP" dirty="0" smtClean="0"/>
          </a:p>
          <a:p>
            <a:r>
              <a:rPr kumimoji="1" lang="ja-JP" altLang="en-US" dirty="0" smtClean="0"/>
              <a:t>・しかし、この問題は非常に重要なポイントなので、しっかりと事前に議論しておくことが大切。</a:t>
            </a:r>
            <a:endParaRPr kumimoji="1" lang="en-US" altLang="ja-JP" dirty="0" smtClean="0"/>
          </a:p>
          <a:p>
            <a:r>
              <a:rPr kumimoji="1" lang="ja-JP" altLang="en-US" dirty="0" smtClean="0"/>
              <a:t>・</a:t>
            </a:r>
            <a:r>
              <a:rPr kumimoji="1" lang="en-US" altLang="ja-JP" dirty="0" smtClean="0"/>
              <a:t>3</a:t>
            </a:r>
            <a:r>
              <a:rPr kumimoji="1" lang="ja-JP" altLang="en-US" dirty="0" smtClean="0"/>
              <a:t>人グループになってもらい、自分が</a:t>
            </a:r>
            <a:r>
              <a:rPr kumimoji="1" lang="en-US" altLang="ja-JP" dirty="0" smtClean="0"/>
              <a:t>A</a:t>
            </a:r>
            <a:r>
              <a:rPr kumimoji="1" lang="ja-JP" altLang="en-US" dirty="0" smtClean="0"/>
              <a:t>の担任だったら１～３のいずれの対応をとるか、またなぜその対応をとるのかその根拠も含めて考えて欲しい。</a:t>
            </a:r>
            <a:endParaRPr kumimoji="1" lang="en-US" altLang="ja-JP" dirty="0" smtClean="0"/>
          </a:p>
          <a:p>
            <a:r>
              <a:rPr kumimoji="1" lang="ja-JP" altLang="en-US" dirty="0" smtClean="0"/>
              <a:t>・</a:t>
            </a:r>
            <a:r>
              <a:rPr kumimoji="1" lang="en-US" altLang="ja-JP" dirty="0" smtClean="0"/>
              <a:t>3</a:t>
            </a:r>
            <a:r>
              <a:rPr kumimoji="1" lang="ja-JP" altLang="en-US" dirty="0" smtClean="0"/>
              <a:t>人で意見が分かれることもあるだろうが、それを話し合いながら</a:t>
            </a:r>
            <a:r>
              <a:rPr kumimoji="1" lang="en-US" altLang="ja-JP" dirty="0" smtClean="0"/>
              <a:t>3</a:t>
            </a:r>
            <a:r>
              <a:rPr kumimoji="1" lang="ja-JP" altLang="en-US" dirty="0" smtClean="0"/>
              <a:t>人グループでの結論も出して欲しい。実際的な場面ではこのようにみんなで話し合いながら進めることが多い。</a:t>
            </a:r>
            <a:endParaRPr kumimoji="1" lang="en-US" altLang="ja-JP" dirty="0" smtClean="0"/>
          </a:p>
          <a:p>
            <a:r>
              <a:rPr kumimoji="1" lang="ja-JP" altLang="en-US" dirty="0" smtClean="0"/>
              <a:t>・その際、誰か声の大きい人の意見に一方的に従うのではなく、一人ひとりが自分の意見をしっかり主張しながら、グループの結論を出していくことを意識して欲しい。</a:t>
            </a:r>
            <a:endParaRPr kumimoji="1" lang="en-US" altLang="ja-JP" dirty="0" smtClean="0"/>
          </a:p>
          <a:p>
            <a:r>
              <a:rPr kumimoji="1" lang="ja-JP" altLang="en-US" dirty="0" smtClean="0"/>
              <a:t>・こうした様々な声を拾って方向性を決めていくグループワークは、自殺する子どもたちの声なき声を拾う訓練にもなる。</a:t>
            </a:r>
            <a:endParaRPr kumimoji="1" lang="en-US" altLang="ja-JP" dirty="0" smtClean="0"/>
          </a:p>
          <a:p>
            <a:r>
              <a:rPr kumimoji="1" lang="ja-JP" altLang="en-US" dirty="0" smtClean="0"/>
              <a:t>（</a:t>
            </a:r>
            <a:r>
              <a:rPr kumimoji="1" lang="en-US" altLang="ja-JP" dirty="0" smtClean="0"/>
              <a:t>15</a:t>
            </a:r>
            <a:r>
              <a:rPr kumimoji="1" lang="ja-JP" altLang="en-US" dirty="0" smtClean="0"/>
              <a:t>分ほどグループワークの時間をとり、時間があればその後シェアリング）</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13</a:t>
            </a:fld>
            <a:endParaRPr kumimoji="1" lang="ja-JP" altLang="en-US"/>
          </a:p>
        </p:txBody>
      </p:sp>
    </p:spTree>
    <p:extLst>
      <p:ext uri="{BB962C8B-B14F-4D97-AF65-F5344CB8AC3E}">
        <p14:creationId xmlns:p14="http://schemas.microsoft.com/office/powerpoint/2010/main" val="1242715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・これら３つの対応にはそれぞれメリット・デメリットがある。しっかり理解しておく必要がある。</a:t>
            </a:r>
            <a:endParaRPr kumimoji="1" lang="en-US" altLang="ja-JP" dirty="0" smtClean="0"/>
          </a:p>
          <a:p>
            <a:r>
              <a:rPr kumimoji="1" lang="ja-JP" altLang="en-US" dirty="0" smtClean="0"/>
              <a:t>・自殺の問題に誰かが触れ、きちんと</a:t>
            </a:r>
            <a:r>
              <a:rPr kumimoji="1" lang="en-US" altLang="ja-JP" dirty="0" smtClean="0"/>
              <a:t>A</a:t>
            </a:r>
            <a:r>
              <a:rPr kumimoji="1" lang="ja-JP" altLang="en-US" dirty="0" smtClean="0"/>
              <a:t>のつらい心情に寄り添うことが必要。ポイントは、誰がそれを担うのかということ。</a:t>
            </a:r>
            <a:endParaRPr kumimoji="1" lang="en-US" altLang="ja-JP" dirty="0" smtClean="0"/>
          </a:p>
          <a:p>
            <a:r>
              <a:rPr kumimoji="1" lang="ja-JP" altLang="en-US" dirty="0" smtClean="0"/>
              <a:t>・こうした心情に触れられるのは、親ならできるはずとか、</a:t>
            </a:r>
            <a:r>
              <a:rPr kumimoji="1" lang="en-US" altLang="ja-JP" dirty="0" smtClean="0"/>
              <a:t>SC</a:t>
            </a:r>
            <a:r>
              <a:rPr kumimoji="1" lang="ja-JP" altLang="en-US" dirty="0" smtClean="0"/>
              <a:t>や</a:t>
            </a:r>
            <a:r>
              <a:rPr kumimoji="1" lang="en-US" altLang="ja-JP" dirty="0" smtClean="0"/>
              <a:t>SSW</a:t>
            </a:r>
            <a:r>
              <a:rPr kumimoji="1" lang="ja-JP" altLang="en-US" dirty="0" smtClean="0"/>
              <a:t>ならできるはずとかと早合点しないことが大切。</a:t>
            </a:r>
            <a:endParaRPr kumimoji="1" lang="en-US" altLang="ja-JP" dirty="0" smtClean="0"/>
          </a:p>
          <a:p>
            <a:r>
              <a:rPr kumimoji="1" lang="ja-JP" altLang="en-US" dirty="0" smtClean="0"/>
              <a:t>・自殺したくなるほどつらい心情に触れるには、後から述べるように度量が必要。誰ならこの度量があるのかを見極めながら判断していくことが大切。</a:t>
            </a:r>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14</a:t>
            </a:fld>
            <a:endParaRPr kumimoji="1" lang="ja-JP" altLang="en-US"/>
          </a:p>
        </p:txBody>
      </p:sp>
    </p:spTree>
    <p:extLst>
      <p:ext uri="{BB962C8B-B14F-4D97-AF65-F5344CB8AC3E}">
        <p14:creationId xmlns:p14="http://schemas.microsoft.com/office/powerpoint/2010/main" val="1339980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・自殺するほどの心を受け止めるには度量が必要。</a:t>
            </a:r>
            <a:endParaRPr kumimoji="1" lang="en-US" altLang="ja-JP" dirty="0" smtClean="0"/>
          </a:p>
          <a:p>
            <a:r>
              <a:rPr kumimoji="1" lang="ja-JP" altLang="en-US" dirty="0" smtClean="0"/>
              <a:t>・そのためには、自身の中のこうした偏見や不安と向き合う必要がある。</a:t>
            </a:r>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15</a:t>
            </a:fld>
            <a:endParaRPr kumimoji="1" lang="ja-JP" altLang="en-US"/>
          </a:p>
        </p:txBody>
      </p:sp>
    </p:spTree>
    <p:extLst>
      <p:ext uri="{BB962C8B-B14F-4D97-AF65-F5344CB8AC3E}">
        <p14:creationId xmlns:p14="http://schemas.microsoft.com/office/powerpoint/2010/main" val="803642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・ここでは、</a:t>
            </a:r>
            <a:r>
              <a:rPr kumimoji="1" lang="en-US" altLang="ja-JP" dirty="0" smtClean="0"/>
              <a:t>SC</a:t>
            </a:r>
            <a:r>
              <a:rPr kumimoji="1" lang="ja-JP" altLang="en-US" dirty="0" smtClean="0"/>
              <a:t>に相談してみようということになった。もちろん、先ほどの度量のアセスメントを通じ、</a:t>
            </a:r>
            <a:r>
              <a:rPr kumimoji="1" lang="en-US" altLang="ja-JP" dirty="0" smtClean="0"/>
              <a:t>SSW</a:t>
            </a:r>
            <a:r>
              <a:rPr kumimoji="1" lang="ja-JP" altLang="en-US" dirty="0" err="1" smtClean="0"/>
              <a:t>や養</a:t>
            </a:r>
            <a:r>
              <a:rPr kumimoji="1" lang="ja-JP" altLang="en-US" dirty="0" smtClean="0"/>
              <a:t>護教諭、他の教諭となる場合もあるだろう。状況に応じて判断して欲しい。</a:t>
            </a:r>
            <a:endParaRPr kumimoji="1" lang="en-US" altLang="ja-JP" dirty="0" smtClean="0"/>
          </a:p>
          <a:p>
            <a:r>
              <a:rPr kumimoji="1" lang="ja-JP" altLang="en-US" dirty="0" smtClean="0"/>
              <a:t>・また、この事例では担任が交換ノートで寄り添おうとしている。担任にある程度の度量がある場合には、交換ノートは有効。じっくりと自分自身の心を振り返りながら言葉を吟味することができるから。</a:t>
            </a:r>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16</a:t>
            </a:fld>
            <a:endParaRPr kumimoji="1" lang="ja-JP" altLang="en-US"/>
          </a:p>
        </p:txBody>
      </p:sp>
    </p:spTree>
    <p:extLst>
      <p:ext uri="{BB962C8B-B14F-4D97-AF65-F5344CB8AC3E}">
        <p14:creationId xmlns:p14="http://schemas.microsoft.com/office/powerpoint/2010/main" val="2057547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・担任と</a:t>
            </a:r>
            <a:r>
              <a:rPr kumimoji="1" lang="en-US" altLang="ja-JP" dirty="0" smtClean="0"/>
              <a:t>A</a:t>
            </a:r>
            <a:r>
              <a:rPr kumimoji="1" lang="ja-JP" altLang="en-US" dirty="0" smtClean="0"/>
              <a:t>が直接話をする前に、こうして</a:t>
            </a:r>
            <a:r>
              <a:rPr kumimoji="1" lang="en-US" altLang="ja-JP" dirty="0" smtClean="0"/>
              <a:t>SC</a:t>
            </a:r>
            <a:r>
              <a:rPr kumimoji="1" lang="ja-JP" altLang="en-US" dirty="0" smtClean="0"/>
              <a:t>を交えた緊急の話し合いができるのは良いこと。勤務が合わない場合には、</a:t>
            </a:r>
            <a:r>
              <a:rPr kumimoji="1" lang="en-US" altLang="ja-JP" dirty="0" smtClean="0"/>
              <a:t>SC</a:t>
            </a:r>
            <a:r>
              <a:rPr kumimoji="1" lang="ja-JP" altLang="en-US" dirty="0" smtClean="0"/>
              <a:t>に勤務日程を調整してもらっても良いだろう。</a:t>
            </a:r>
            <a:endParaRPr kumimoji="1" lang="en-US" altLang="ja-JP" dirty="0" smtClean="0"/>
          </a:p>
          <a:p>
            <a:r>
              <a:rPr kumimoji="1" lang="ja-JP" altLang="en-US" dirty="0" smtClean="0"/>
              <a:t>・各教育事務所には</a:t>
            </a:r>
            <a:r>
              <a:rPr kumimoji="1" lang="en-US" altLang="ja-JP" dirty="0" smtClean="0"/>
              <a:t>SCSV</a:t>
            </a:r>
            <a:r>
              <a:rPr kumimoji="1" lang="ja-JP" altLang="en-US" dirty="0" smtClean="0"/>
              <a:t>も在籍しているので、場合によっては</a:t>
            </a:r>
            <a:r>
              <a:rPr kumimoji="1" lang="en-US" altLang="ja-JP" dirty="0" smtClean="0"/>
              <a:t>SCSV</a:t>
            </a:r>
            <a:r>
              <a:rPr kumimoji="1" lang="ja-JP" altLang="en-US" dirty="0" smtClean="0"/>
              <a:t>も交えた会議を設定するのも一つの方法。</a:t>
            </a:r>
            <a:endParaRPr kumimoji="1" lang="en-US" altLang="ja-JP" dirty="0" smtClean="0"/>
          </a:p>
          <a:p>
            <a:r>
              <a:rPr kumimoji="1" lang="ja-JP" altLang="en-US" dirty="0" smtClean="0"/>
              <a:t>・ここでは、担任と既に関係ができ始めている状況で無理に</a:t>
            </a:r>
            <a:r>
              <a:rPr kumimoji="1" lang="en-US" altLang="ja-JP" dirty="0" smtClean="0"/>
              <a:t>SC</a:t>
            </a:r>
            <a:r>
              <a:rPr kumimoji="1" lang="ja-JP" altLang="en-US" dirty="0" smtClean="0"/>
              <a:t>と</a:t>
            </a:r>
            <a:r>
              <a:rPr kumimoji="1" lang="en-US" altLang="ja-JP" dirty="0" smtClean="0"/>
              <a:t>A</a:t>
            </a:r>
            <a:r>
              <a:rPr kumimoji="1" lang="ja-JP" altLang="en-US" dirty="0" smtClean="0"/>
              <a:t>をつなぐなどの判断をしていない。もちろんつないでもよいが、タイミングを慎重に見極めることが大切。</a:t>
            </a:r>
            <a:endParaRPr kumimoji="1" lang="en-US" altLang="ja-JP" dirty="0" smtClean="0"/>
          </a:p>
          <a:p>
            <a:r>
              <a:rPr kumimoji="1" lang="ja-JP" altLang="en-US" dirty="0" smtClean="0"/>
              <a:t>・自殺問題に限らず、担任と児童生徒との関係性が良好な場合、</a:t>
            </a:r>
            <a:r>
              <a:rPr kumimoji="1" lang="en-US" altLang="ja-JP" dirty="0" smtClean="0"/>
              <a:t>SC</a:t>
            </a:r>
            <a:r>
              <a:rPr kumimoji="1" lang="ja-JP" altLang="en-US" dirty="0" smtClean="0"/>
              <a:t>が担任のバックアッパーとしての役割をとる体制は有効である場合が多い。</a:t>
            </a:r>
            <a:endParaRPr kumimoji="1" lang="en-US" altLang="ja-JP" dirty="0" smtClean="0"/>
          </a:p>
          <a:p>
            <a:r>
              <a:rPr kumimoji="1" lang="ja-JP" altLang="en-US" dirty="0" smtClean="0"/>
              <a:t>・自殺願望の再燃なども視野に、医療機関との連携に強い</a:t>
            </a:r>
            <a:r>
              <a:rPr kumimoji="1" lang="en-US" altLang="ja-JP" dirty="0" smtClean="0"/>
              <a:t>SSW</a:t>
            </a:r>
            <a:r>
              <a:rPr kumimoji="1" lang="ja-JP" altLang="en-US" dirty="0" err="1" smtClean="0"/>
              <a:t>にも</a:t>
            </a:r>
            <a:r>
              <a:rPr kumimoji="1" lang="ja-JP" altLang="en-US" dirty="0" smtClean="0"/>
              <a:t>ケース会議に参加してもらうのが望ましい。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17</a:t>
            </a:fld>
            <a:endParaRPr kumimoji="1" lang="ja-JP" altLang="en-US"/>
          </a:p>
        </p:txBody>
      </p:sp>
    </p:spTree>
    <p:extLst>
      <p:ext uri="{BB962C8B-B14F-4D97-AF65-F5344CB8AC3E}">
        <p14:creationId xmlns:p14="http://schemas.microsoft.com/office/powerpoint/2010/main" val="3706232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・児童生徒の気持ちや感情を大切にして、話しを聴くこと。</a:t>
            </a:r>
            <a:endParaRPr kumimoji="1" lang="en-US" altLang="ja-JP" dirty="0" smtClean="0"/>
          </a:p>
          <a:p>
            <a:r>
              <a:rPr kumimoji="1" lang="ja-JP" altLang="en-US" dirty="0" smtClean="0"/>
              <a:t>・今回は詳しくお話しできないが、「</a:t>
            </a:r>
            <a:r>
              <a:rPr kumimoji="1" lang="en-US" altLang="ja-JP" dirty="0" smtClean="0"/>
              <a:t>TALK</a:t>
            </a:r>
            <a:r>
              <a:rPr kumimoji="1" lang="ja-JP" altLang="en-US" dirty="0" smtClean="0"/>
              <a:t>の原則」を大切に児童生徒の心に寄り添って欲しい。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18</a:t>
            </a:fld>
            <a:endParaRPr kumimoji="1" lang="ja-JP" altLang="en-US"/>
          </a:p>
        </p:txBody>
      </p:sp>
    </p:spTree>
    <p:extLst>
      <p:ext uri="{BB962C8B-B14F-4D97-AF65-F5344CB8AC3E}">
        <p14:creationId xmlns:p14="http://schemas.microsoft.com/office/powerpoint/2010/main" val="2529535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a:t>
            </a:r>
            <a:r>
              <a:rPr kumimoji="1" lang="en-US" altLang="ja-JP" dirty="0" smtClean="0"/>
              <a:t>A</a:t>
            </a:r>
            <a:r>
              <a:rPr kumimoji="1" lang="ja-JP" altLang="en-US" dirty="0" smtClean="0"/>
              <a:t>は、塾の先生から「</a:t>
            </a:r>
            <a:r>
              <a:rPr lang="ja-JP" altLang="en-US" dirty="0"/>
              <a:t>こんな問題も解けない奴はいらない」と言われてからやる気がなくなり、自殺企図まで至っていることが語られた。こうした</a:t>
            </a:r>
            <a:r>
              <a:rPr lang="en-US" altLang="ja-JP" dirty="0"/>
              <a:t>A</a:t>
            </a:r>
            <a:r>
              <a:rPr lang="ja-JP" altLang="en-US" dirty="0"/>
              <a:t>の心情について、深く理解が出来たらと思う。</a:t>
            </a:r>
            <a:endParaRPr lang="en-US" altLang="ja-JP" dirty="0"/>
          </a:p>
          <a:p>
            <a:r>
              <a:rPr lang="ja-JP" altLang="en-US" dirty="0"/>
              <a:t>・一般的によく言われる「自己肯定感」。自己肯定感には二つのレベルがあると考え、それらを区別することは役に立つ。</a:t>
            </a:r>
            <a:endParaRPr lang="en-US" altLang="ja-JP" dirty="0"/>
          </a:p>
          <a:p>
            <a:r>
              <a:rPr lang="ja-JP" altLang="en-US" dirty="0"/>
              <a:t>・一つ目は、「行動レベルの自己肯定」。何か目的やゴールに向かって努力し、それを達成できたときに感じる自分自身に対する肯定的な感情や感覚。これはとても大切なもの。</a:t>
            </a:r>
            <a:endParaRPr lang="en-US" altLang="ja-JP" dirty="0"/>
          </a:p>
          <a:p>
            <a:r>
              <a:rPr lang="ja-JP" altLang="en-US" dirty="0"/>
              <a:t>・もう一つは、「存在レベルの自己肯定」。こちらは、たとえダメな部分があったとしても、</a:t>
            </a:r>
            <a:r>
              <a:rPr lang="ja-JP" altLang="en-US" dirty="0" err="1"/>
              <a:t>まあいっかと</a:t>
            </a:r>
            <a:r>
              <a:rPr lang="ja-JP" altLang="en-US" dirty="0"/>
              <a:t>現状の自分自身を肯定できている感覚。こちらは、人間が生きていくための土台となるもの。</a:t>
            </a:r>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19</a:t>
            </a:fld>
            <a:endParaRPr kumimoji="1" lang="ja-JP" altLang="en-US"/>
          </a:p>
        </p:txBody>
      </p:sp>
    </p:spTree>
    <p:extLst>
      <p:ext uri="{BB962C8B-B14F-4D97-AF65-F5344CB8AC3E}">
        <p14:creationId xmlns:p14="http://schemas.microsoft.com/office/powerpoint/2010/main" val="548900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2</a:t>
            </a:fld>
            <a:endParaRPr kumimoji="1" lang="ja-JP" altLang="en-US"/>
          </a:p>
        </p:txBody>
      </p:sp>
    </p:spTree>
    <p:extLst>
      <p:ext uri="{BB962C8B-B14F-4D97-AF65-F5344CB8AC3E}">
        <p14:creationId xmlns:p14="http://schemas.microsoft.com/office/powerpoint/2010/main" val="2786560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・一般的には、存在レベルの自己肯定がどっしりと土台としてあって、そこに勉強や部活動や委員会活動などの頑張りの部分が乗っかり、行動レベルの自己肯定を高めていくというイメージ。</a:t>
            </a:r>
            <a:endParaRPr kumimoji="1" lang="en-US" altLang="ja-JP" dirty="0" smtClean="0"/>
          </a:p>
          <a:p>
            <a:r>
              <a:rPr kumimoji="1" lang="ja-JP" altLang="en-US" dirty="0" smtClean="0"/>
              <a:t>・ところが、存在レベルの自己肯定が元々低い子どもたちがいる。こういう子どもたちは頑張ってもうまくいかないことも多いので、もともと勉強不振や不登校、自傷行為などつらさやしんどさを訴える行動を取りやすい。こういう子どもたちの</a:t>
            </a:r>
            <a:r>
              <a:rPr kumimoji="1" lang="en-US" altLang="ja-JP" dirty="0" smtClean="0"/>
              <a:t>SOS</a:t>
            </a:r>
            <a:r>
              <a:rPr kumimoji="1" lang="ja-JP" altLang="en-US" dirty="0" smtClean="0"/>
              <a:t>は周囲も比較的キャッチしやすい。もちろんこういう子どもたちの痛みや苦しみとも丁寧に向き合うことも大切。</a:t>
            </a:r>
            <a:endParaRPr kumimoji="1" lang="en-US" altLang="ja-JP" dirty="0" smtClean="0"/>
          </a:p>
          <a:p>
            <a:r>
              <a:rPr kumimoji="1" lang="ja-JP" altLang="en-US" dirty="0" smtClean="0"/>
              <a:t>・一方で、存在レベルの自己肯定が低いのだが、行動レベルの自己肯定が高い、つまり学習や部活動や人間関係などで懸命に頑張って何とか自己肯定を維持している子どもたちは、周りからはふつうに、場合によっては優秀に見えてしまうので気づかれにくい。しかし、行動レベルの自己肯定を上に積み増せば積み増すほど、不安定になってしまい、状況が悪化してしまうことがある。</a:t>
            </a:r>
            <a:endParaRPr kumimoji="1" lang="en-US" altLang="ja-JP" dirty="0" smtClean="0"/>
          </a:p>
          <a:p>
            <a:r>
              <a:rPr kumimoji="1" lang="ja-JP" altLang="en-US" dirty="0" smtClean="0"/>
              <a:t>・</a:t>
            </a:r>
            <a:r>
              <a:rPr kumimoji="1" lang="en-US" altLang="ja-JP" dirty="0" smtClean="0"/>
              <a:t>A</a:t>
            </a:r>
            <a:r>
              <a:rPr kumimoji="1" lang="ja-JP" altLang="en-US" dirty="0" smtClean="0"/>
              <a:t>のこうした自己肯定の在り方が、塾の先生の何気なく言った「いらない」という存在を否定するようなワードに過剰に反応し、自殺企図まで行動をエスカレーションさせてしまった。</a:t>
            </a:r>
            <a:endParaRPr kumimoji="1" lang="en-US" altLang="ja-JP" dirty="0" smtClean="0"/>
          </a:p>
          <a:p>
            <a:r>
              <a:rPr kumimoji="1" lang="ja-JP" altLang="en-US" dirty="0" smtClean="0"/>
              <a:t>・しばしば友達同士の何気ない否定的なやりとりが、ある日突然子どもの心に刺さってしまって、一気に不安定化するというケースに出遭うことがあるが、そうしたケースもこのような自己肯定の不安定な構造に由来していることも多い。</a:t>
            </a:r>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20</a:t>
            </a:fld>
            <a:endParaRPr kumimoji="1" lang="ja-JP" altLang="en-US"/>
          </a:p>
        </p:txBody>
      </p:sp>
    </p:spTree>
    <p:extLst>
      <p:ext uri="{BB962C8B-B14F-4D97-AF65-F5344CB8AC3E}">
        <p14:creationId xmlns:p14="http://schemas.microsoft.com/office/powerpoint/2010/main" val="2733241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・先ほど、度量の話をしたが、度量には受け止める側の自己肯定の在り方も関わってくる。</a:t>
            </a:r>
            <a:endParaRPr kumimoji="1" lang="en-US" altLang="ja-JP" dirty="0" smtClean="0"/>
          </a:p>
          <a:p>
            <a:r>
              <a:rPr kumimoji="1" lang="ja-JP" altLang="en-US" dirty="0" smtClean="0"/>
              <a:t>・受け止める側の、「存在レベルの自己肯定」がしっかりしているかも度量を見極めるうえで大切にして欲しい。</a:t>
            </a:r>
            <a:endParaRPr kumimoji="1" lang="en-US" altLang="ja-JP" dirty="0" smtClean="0"/>
          </a:p>
          <a:p>
            <a:r>
              <a:rPr kumimoji="1" lang="ja-JP" altLang="en-US" dirty="0" smtClean="0"/>
              <a:t>・しばしば、悩める児童生徒を過剰なまでに支えたいと張り切る先生がいるが、そうした支えたいという思いがその先生自身の過剰な「行動レベルの自己肯定」に動機づけられていないかは、よく吟味する必要があるだろう。でなければ、共倒れになってしまうリスクがある。その場合には、より経験豊かな</a:t>
            </a:r>
            <a:r>
              <a:rPr kumimoji="1" lang="en-US" altLang="ja-JP" dirty="0" smtClean="0"/>
              <a:t>SC</a:t>
            </a:r>
            <a:r>
              <a:rPr kumimoji="1" lang="ja-JP" altLang="en-US" dirty="0" smtClean="0"/>
              <a:t>や</a:t>
            </a:r>
            <a:r>
              <a:rPr kumimoji="1" lang="en-US" altLang="ja-JP" dirty="0" smtClean="0"/>
              <a:t>SSW</a:t>
            </a:r>
            <a:r>
              <a:rPr kumimoji="1" lang="ja-JP" altLang="en-US" dirty="0" err="1" smtClean="0"/>
              <a:t>、</a:t>
            </a:r>
            <a:r>
              <a:rPr kumimoji="1" lang="en-US" altLang="ja-JP" dirty="0" smtClean="0"/>
              <a:t>SCSV</a:t>
            </a:r>
            <a:r>
              <a:rPr kumimoji="1" lang="ja-JP" altLang="en-US" dirty="0" smtClean="0"/>
              <a:t>などの力を借りると良い。</a:t>
            </a:r>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21</a:t>
            </a:fld>
            <a:endParaRPr kumimoji="1" lang="ja-JP" altLang="en-US"/>
          </a:p>
        </p:txBody>
      </p:sp>
    </p:spTree>
    <p:extLst>
      <p:ext uri="{BB962C8B-B14F-4D97-AF65-F5344CB8AC3E}">
        <p14:creationId xmlns:p14="http://schemas.microsoft.com/office/powerpoint/2010/main" val="3057996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a:t>
            </a:r>
            <a:r>
              <a:rPr kumimoji="1" lang="en-US" altLang="ja-JP" dirty="0" smtClean="0"/>
              <a:t>A</a:t>
            </a:r>
            <a:r>
              <a:rPr kumimoji="1" lang="ja-JP" altLang="en-US" dirty="0" smtClean="0"/>
              <a:t>の自己否定をそのまま聴く姿勢、このことが存在レベルの自己肯定を少しずつ高めていくことになる。</a:t>
            </a:r>
            <a:endParaRPr kumimoji="1" lang="en-US" altLang="ja-JP" dirty="0" smtClean="0"/>
          </a:p>
          <a:p>
            <a:r>
              <a:rPr kumimoji="1" lang="ja-JP" altLang="en-US" dirty="0" smtClean="0"/>
              <a:t>・</a:t>
            </a:r>
            <a:r>
              <a:rPr kumimoji="1" lang="en-US" altLang="ja-JP" dirty="0" smtClean="0"/>
              <a:t>A</a:t>
            </a:r>
            <a:r>
              <a:rPr kumimoji="1" lang="ja-JP" altLang="en-US" dirty="0" smtClean="0"/>
              <a:t>が自分自身を否定的に見てしまうことを、共に心を傷めながら付き合ってくれる担任に、今まで付き合ってきた大人にはない感覚を</a:t>
            </a:r>
            <a:r>
              <a:rPr kumimoji="1" lang="en-US" altLang="ja-JP" dirty="0" smtClean="0"/>
              <a:t>A</a:t>
            </a:r>
            <a:r>
              <a:rPr kumimoji="1" lang="ja-JP" altLang="en-US" dirty="0" smtClean="0"/>
              <a:t>は覚え、驚いている。</a:t>
            </a:r>
            <a:endParaRPr kumimoji="1" lang="en-US" altLang="ja-JP" dirty="0" smtClean="0"/>
          </a:p>
          <a:p>
            <a:r>
              <a:rPr kumimoji="1" lang="ja-JP" altLang="en-US" dirty="0" smtClean="0"/>
              <a:t>・また、否定的な話を大事な話だと言い、継続的に話したいと言う担任の度量に触れ、</a:t>
            </a:r>
            <a:r>
              <a:rPr kumimoji="1" lang="en-US" altLang="ja-JP" dirty="0" smtClean="0"/>
              <a:t>A</a:t>
            </a:r>
            <a:r>
              <a:rPr kumimoji="1" lang="ja-JP" altLang="en-US" dirty="0" smtClean="0"/>
              <a:t>の表情は明るくなった。</a:t>
            </a:r>
            <a:endParaRPr kumimoji="1" lang="en-US" altLang="ja-JP" dirty="0" smtClean="0"/>
          </a:p>
          <a:p>
            <a:r>
              <a:rPr kumimoji="1" lang="ja-JP" altLang="en-US" dirty="0" smtClean="0"/>
              <a:t>・一方で、こうした話を真摯に受け止めるのはしんどいこと。担任の気持ちが重たくなるのも自然なこと。サポートが必要。</a:t>
            </a:r>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22</a:t>
            </a:fld>
            <a:endParaRPr kumimoji="1" lang="ja-JP" altLang="en-US"/>
          </a:p>
        </p:txBody>
      </p:sp>
    </p:spTree>
    <p:extLst>
      <p:ext uri="{BB962C8B-B14F-4D97-AF65-F5344CB8AC3E}">
        <p14:creationId xmlns:p14="http://schemas.microsoft.com/office/powerpoint/2010/main" val="21130592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・このようなバックアップ体制が取れることが大切。</a:t>
            </a:r>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23</a:t>
            </a:fld>
            <a:endParaRPr kumimoji="1" lang="ja-JP" altLang="en-US"/>
          </a:p>
        </p:txBody>
      </p:sp>
    </p:spTree>
    <p:extLst>
      <p:ext uri="{BB962C8B-B14F-4D97-AF65-F5344CB8AC3E}">
        <p14:creationId xmlns:p14="http://schemas.microsoft.com/office/powerpoint/2010/main" val="3708390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・子どもの「存在レベルの自己肯定」の部分は、家庭の課題や問題とも密接に関わっていることが多い。</a:t>
            </a:r>
            <a:endParaRPr kumimoji="1" lang="en-US" altLang="ja-JP" dirty="0" smtClean="0"/>
          </a:p>
          <a:p>
            <a:r>
              <a:rPr kumimoji="1" lang="ja-JP" altLang="en-US" dirty="0" smtClean="0"/>
              <a:t>・できる限り</a:t>
            </a:r>
            <a:r>
              <a:rPr kumimoji="1" lang="en-US" altLang="ja-JP" dirty="0" smtClean="0"/>
              <a:t>SC</a:t>
            </a:r>
            <a:r>
              <a:rPr kumimoji="1" lang="ja-JP" altLang="en-US" dirty="0" smtClean="0"/>
              <a:t>や</a:t>
            </a:r>
            <a:r>
              <a:rPr kumimoji="1" lang="en-US" altLang="ja-JP" dirty="0" smtClean="0"/>
              <a:t>SSW</a:t>
            </a:r>
            <a:r>
              <a:rPr kumimoji="1" lang="ja-JP" altLang="en-US" dirty="0" smtClean="0"/>
              <a:t>など専門職が保護者と関われるような状況を作れることが望ましい。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24</a:t>
            </a:fld>
            <a:endParaRPr kumimoji="1" lang="ja-JP" altLang="en-US"/>
          </a:p>
        </p:txBody>
      </p:sp>
    </p:spTree>
    <p:extLst>
      <p:ext uri="{BB962C8B-B14F-4D97-AF65-F5344CB8AC3E}">
        <p14:creationId xmlns:p14="http://schemas.microsoft.com/office/powerpoint/2010/main" val="1197105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・子どもの「存在レベルの自己肯定」は、否定的な自分でもまあいいかと感じられること。</a:t>
            </a:r>
            <a:endParaRPr kumimoji="1" lang="en-US" altLang="ja-JP" dirty="0" smtClean="0"/>
          </a:p>
          <a:p>
            <a:r>
              <a:rPr kumimoji="1" lang="ja-JP" altLang="en-US" dirty="0" smtClean="0"/>
              <a:t>・この感覚を育てる上で大切なのは、「だけどの愛」である。</a:t>
            </a:r>
            <a:endParaRPr kumimoji="1" lang="en-US" altLang="ja-JP" dirty="0" smtClean="0"/>
          </a:p>
          <a:p>
            <a:r>
              <a:rPr kumimoji="1" lang="ja-JP" altLang="en-US" dirty="0" smtClean="0"/>
              <a:t>・「だけどの愛」は、子どもにネガティブな部分がいろいろあるけれど、それでもこの子が愛おしいなと感じる愛情のことをそう呼んでいる。</a:t>
            </a:r>
            <a:endParaRPr kumimoji="1" lang="en-US" altLang="ja-JP" dirty="0" smtClean="0"/>
          </a:p>
          <a:p>
            <a:r>
              <a:rPr kumimoji="1" lang="ja-JP" altLang="en-US" dirty="0" smtClean="0"/>
              <a:t>・一方、「だから</a:t>
            </a:r>
            <a:r>
              <a:rPr kumimoji="1" lang="ja-JP" altLang="en-US" dirty="0" err="1" smtClean="0"/>
              <a:t>の</a:t>
            </a:r>
            <a:r>
              <a:rPr kumimoji="1" lang="ja-JP" altLang="en-US" dirty="0" smtClean="0"/>
              <a:t>愛」は、子どもにポジティブな部分がいろいろあるから、だから好きという愛情。この愛情は、ネガティブな状況が訪れた途端に好きではなくなってしまう脆さをもった愛情。</a:t>
            </a:r>
            <a:endParaRPr kumimoji="1" lang="en-US" altLang="ja-JP" dirty="0" smtClean="0"/>
          </a:p>
          <a:p>
            <a:r>
              <a:rPr kumimoji="1" lang="ja-JP" altLang="en-US" dirty="0" smtClean="0"/>
              <a:t>・近年、「だから</a:t>
            </a:r>
            <a:r>
              <a:rPr kumimoji="1" lang="ja-JP" altLang="en-US" dirty="0" err="1" smtClean="0"/>
              <a:t>の</a:t>
            </a:r>
            <a:r>
              <a:rPr kumimoji="1" lang="ja-JP" altLang="en-US" dirty="0" smtClean="0"/>
              <a:t>愛」が蔓延しているように思う。また、そもそも保護者世代が、「だからの愛」だけで養育され、「だけどの愛」を体験的にわからない保護者も多い。</a:t>
            </a:r>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25</a:t>
            </a:fld>
            <a:endParaRPr kumimoji="1" lang="ja-JP" altLang="en-US"/>
          </a:p>
        </p:txBody>
      </p:sp>
    </p:spTree>
    <p:extLst>
      <p:ext uri="{BB962C8B-B14F-4D97-AF65-F5344CB8AC3E}">
        <p14:creationId xmlns:p14="http://schemas.microsoft.com/office/powerpoint/2010/main" val="2032453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・子どもの反抗期は、親の「だけどの愛」がもっとも試される時期。</a:t>
            </a:r>
            <a:endParaRPr kumimoji="1" lang="en-US" altLang="ja-JP" dirty="0" smtClean="0"/>
          </a:p>
          <a:p>
            <a:r>
              <a:rPr kumimoji="1" lang="ja-JP" altLang="en-US" dirty="0" smtClean="0"/>
              <a:t>・なぜだかよくわからないけれどもわがままをめちゃくちゃに言いたくなってしまうとき、親の言うことにいちいち突っかかってイライラしてしまうとき、子どもたちはこういう体験を通して、ネガティブなことを表現しても世界から見捨てられたり否定されたりしないという感覚を養っていく。このプロセスを通して、子どもたちの「存在レベルの自己肯定」は育まれていく。</a:t>
            </a:r>
            <a:endParaRPr kumimoji="1" lang="en-US" altLang="ja-JP" dirty="0" smtClean="0"/>
          </a:p>
          <a:p>
            <a:r>
              <a:rPr kumimoji="1" lang="ja-JP" altLang="en-US" dirty="0" smtClean="0"/>
              <a:t>・自殺に関わるような言動は、まさにこの世で最後の切実な抗いであると見ると、「存在レベルの自己肯定」を育むためのチャンスだとも言える。</a:t>
            </a:r>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26</a:t>
            </a:fld>
            <a:endParaRPr kumimoji="1" lang="ja-JP" altLang="en-US"/>
          </a:p>
        </p:txBody>
      </p:sp>
    </p:spTree>
    <p:extLst>
      <p:ext uri="{BB962C8B-B14F-4D97-AF65-F5344CB8AC3E}">
        <p14:creationId xmlns:p14="http://schemas.microsoft.com/office/powerpoint/2010/main" val="16022533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・最近とみに増加している自傷や過量服薬についても少し触れておきたい。</a:t>
            </a:r>
            <a:endParaRPr kumimoji="1" lang="en-US" altLang="ja-JP" dirty="0" smtClean="0"/>
          </a:p>
          <a:p>
            <a:r>
              <a:rPr kumimoji="1" lang="ja-JP" altLang="en-US" dirty="0" smtClean="0"/>
              <a:t>・ロドハムらの調査研究によれば、自傷と過量服薬とではその動機に違いがあるとのこと。</a:t>
            </a:r>
            <a:endParaRPr kumimoji="1" lang="en-US" altLang="ja-JP" dirty="0" smtClean="0"/>
          </a:p>
          <a:p>
            <a:r>
              <a:rPr kumimoji="1" lang="ja-JP" altLang="en-US" dirty="0" smtClean="0"/>
              <a:t>・自傷の場合、「死にたい」よりも「つらい感情から解放されたい」を理由として挙げた人が多かったと言う。</a:t>
            </a:r>
            <a:endParaRPr kumimoji="1" lang="en-US" altLang="ja-JP" dirty="0" smtClean="0"/>
          </a:p>
          <a:p>
            <a:r>
              <a:rPr kumimoji="1" lang="ja-JP" altLang="en-US" dirty="0" smtClean="0"/>
              <a:t>・一方、過量服薬の場合は、より切実に「死にたい」という自殺願望に基づく理由を挙げる人が多いとともに、「愛されたい」という思いを抱えている人も多いということだった。</a:t>
            </a:r>
            <a:endParaRPr kumimoji="1" lang="en-US" altLang="ja-JP" dirty="0" smtClean="0"/>
          </a:p>
          <a:p>
            <a:r>
              <a:rPr kumimoji="1" lang="ja-JP" altLang="en-US" dirty="0" smtClean="0"/>
              <a:t>・ただし、先ほどジョイナーの対人関係理論で紹介した通り、繰り返される自傷は、痛みへの耐性を作り、自殺潜在能力を高めてしまうことにつながるので、その背景にあるつらさへの手当が早急に必要であることは言うまでもない。</a:t>
            </a:r>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27</a:t>
            </a:fld>
            <a:endParaRPr kumimoji="1" lang="ja-JP" altLang="en-US"/>
          </a:p>
        </p:txBody>
      </p:sp>
    </p:spTree>
    <p:extLst>
      <p:ext uri="{BB962C8B-B14F-4D97-AF65-F5344CB8AC3E}">
        <p14:creationId xmlns:p14="http://schemas.microsoft.com/office/powerpoint/2010/main" val="26650183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・改めて学校という場を考えることが重要。</a:t>
            </a:r>
            <a:endParaRPr kumimoji="1" lang="en-US" altLang="ja-JP" dirty="0" smtClean="0"/>
          </a:p>
          <a:p>
            <a:r>
              <a:rPr kumimoji="1" lang="ja-JP" altLang="en-US" dirty="0" smtClean="0"/>
              <a:t>・自殺の動機として、学業、入試、進路など、学校に関わる原因が割合として多かったことを思い出して欲しい。</a:t>
            </a:r>
            <a:endParaRPr kumimoji="1" lang="en-US" altLang="ja-JP" dirty="0" smtClean="0"/>
          </a:p>
          <a:p>
            <a:r>
              <a:rPr kumimoji="1" lang="ja-JP" altLang="en-US" dirty="0" smtClean="0"/>
              <a:t>・学校には「頑張ろう！」「チャレンジ！」「できる！」など行動レベルの自己肯定を促進させる働きかけに溢れている。</a:t>
            </a:r>
            <a:endParaRPr kumimoji="1" lang="en-US" altLang="ja-JP" dirty="0" smtClean="0"/>
          </a:p>
          <a:p>
            <a:r>
              <a:rPr kumimoji="1" lang="ja-JP" altLang="en-US" dirty="0" smtClean="0"/>
              <a:t>・古き良き日本のコミュニティで「だけどの愛」に溢れた家族や親族、地域に囲まれ「存在レベルの自己肯定」が十分に育まれていてる割にあまり一生懸命頑張らない子どもが多かった時代にはこうした声掛けは成長促進の役割を果たしてい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28</a:t>
            </a:fld>
            <a:endParaRPr kumimoji="1" lang="ja-JP" altLang="en-US"/>
          </a:p>
        </p:txBody>
      </p:sp>
    </p:spTree>
    <p:extLst>
      <p:ext uri="{BB962C8B-B14F-4D97-AF65-F5344CB8AC3E}">
        <p14:creationId xmlns:p14="http://schemas.microsoft.com/office/powerpoint/2010/main" val="12324807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・現代は、「だから</a:t>
            </a:r>
            <a:r>
              <a:rPr kumimoji="1" lang="ja-JP" altLang="en-US" dirty="0" err="1" smtClean="0"/>
              <a:t>の</a:t>
            </a:r>
            <a:r>
              <a:rPr kumimoji="1" lang="ja-JP" altLang="en-US" dirty="0" smtClean="0"/>
              <a:t>愛」に溢れ、昔に比べると「存在レベルの自己肯定」が十分に育まれていない子どもが多い。</a:t>
            </a:r>
            <a:endParaRPr kumimoji="1" lang="en-US" altLang="ja-JP" dirty="0" smtClean="0"/>
          </a:p>
          <a:p>
            <a:r>
              <a:rPr kumimoji="1" lang="ja-JP" altLang="en-US" dirty="0" smtClean="0"/>
              <a:t>・にもかかわらず、学校の声掛けは相変わらず、「行動レベルの自己肯定」を高める声掛けばかり。</a:t>
            </a:r>
            <a:endParaRPr kumimoji="1" lang="en-US" altLang="ja-JP" dirty="0" smtClean="0"/>
          </a:p>
          <a:p>
            <a:r>
              <a:rPr kumimoji="1" lang="ja-JP" altLang="en-US" dirty="0" smtClean="0"/>
              <a:t>・これは、子どもの自殺が増加する構造的な問題である。</a:t>
            </a:r>
            <a:endParaRPr kumimoji="1" lang="en-US" altLang="ja-JP" dirty="0" smtClean="0"/>
          </a:p>
          <a:p>
            <a:r>
              <a:rPr kumimoji="1" lang="ja-JP" altLang="en-US" dirty="0" smtClean="0"/>
              <a:t>・学校の教員や専門職などがチームになって、子どもたちの「存在レベルの自己肯定」の状況を見極める必要がある。</a:t>
            </a:r>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29</a:t>
            </a:fld>
            <a:endParaRPr kumimoji="1" lang="ja-JP" altLang="en-US"/>
          </a:p>
        </p:txBody>
      </p:sp>
    </p:spTree>
    <p:extLst>
      <p:ext uri="{BB962C8B-B14F-4D97-AF65-F5344CB8AC3E}">
        <p14:creationId xmlns:p14="http://schemas.microsoft.com/office/powerpoint/2010/main" val="2003781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・自分の存在の在り方を見つめるということは、自分の心が強く動かされる事態において、どのように考えることができるかに現れる。</a:t>
            </a:r>
            <a:endParaRPr kumimoji="1" lang="en-US" altLang="ja-JP" dirty="0" smtClean="0"/>
          </a:p>
          <a:p>
            <a:r>
              <a:rPr kumimoji="1" lang="ja-JP" altLang="en-US" dirty="0" smtClean="0"/>
              <a:t>・具体的な事例に触れ、存在を賭けた自殺という手段をとる子どもたちの心の実際に肉迫していきたい。</a:t>
            </a:r>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3</a:t>
            </a:fld>
            <a:endParaRPr kumimoji="1" lang="ja-JP" altLang="en-US"/>
          </a:p>
        </p:txBody>
      </p:sp>
    </p:spTree>
    <p:extLst>
      <p:ext uri="{BB962C8B-B14F-4D97-AF65-F5344CB8AC3E}">
        <p14:creationId xmlns:p14="http://schemas.microsoft.com/office/powerpoint/2010/main" val="39856083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・「存在の自己肯定」は、動物から学ぶことができる。</a:t>
            </a:r>
            <a:endParaRPr kumimoji="1" lang="en-US" altLang="ja-JP" dirty="0" smtClean="0"/>
          </a:p>
          <a:p>
            <a:r>
              <a:rPr kumimoji="1" lang="ja-JP" altLang="en-US" dirty="0" smtClean="0"/>
              <a:t>・今はなくなってしまったが京都大学の霊長類研究所の元所長松沢哲郎さんは、チンパンジーの研究で有名。</a:t>
            </a:r>
            <a:endParaRPr kumimoji="1" lang="en-US" altLang="ja-JP" dirty="0" smtClean="0"/>
          </a:p>
          <a:p>
            <a:r>
              <a:rPr kumimoji="1" lang="ja-JP" altLang="en-US" dirty="0" smtClean="0"/>
              <a:t>・右上の絵を見て欲しい。チンパンジーにチンパンジーの輪郭が描かれた絵を渡すと、一生懸命輪郭をなぞるような線を描く。人間の</a:t>
            </a:r>
            <a:r>
              <a:rPr kumimoji="1" lang="en-US" altLang="ja-JP" dirty="0" smtClean="0"/>
              <a:t>2</a:t>
            </a:r>
            <a:r>
              <a:rPr kumimoji="1" lang="ja-JP" altLang="en-US" dirty="0" smtClean="0"/>
              <a:t>歳児もチンパンジーと同じ。ところが、人間の</a:t>
            </a:r>
            <a:r>
              <a:rPr kumimoji="1" lang="en-US" altLang="ja-JP" dirty="0" smtClean="0"/>
              <a:t>3</a:t>
            </a:r>
            <a:r>
              <a:rPr kumimoji="1" lang="ja-JP" altLang="en-US" dirty="0" smtClean="0"/>
              <a:t>歳児は違う。「おめめがない」と言って目や鼻や口を描き込む。これが、動物と人間の違いだと松沢さんは言う。つまり、チンパンジーや</a:t>
            </a:r>
            <a:r>
              <a:rPr kumimoji="1" lang="en-US" altLang="ja-JP" dirty="0" smtClean="0"/>
              <a:t>2</a:t>
            </a:r>
            <a:r>
              <a:rPr kumimoji="1" lang="ja-JP" altLang="en-US" dirty="0" smtClean="0"/>
              <a:t>歳の人間の子どもは、今現在の状態をそのまま受け入れることしかできないが、</a:t>
            </a:r>
            <a:r>
              <a:rPr kumimoji="1" lang="en-US" altLang="ja-JP" dirty="0" smtClean="0"/>
              <a:t>3</a:t>
            </a:r>
            <a:r>
              <a:rPr kumimoji="1" lang="ja-JP" altLang="en-US" dirty="0" smtClean="0"/>
              <a:t>歳になると人間は過去の経験に基づいて今ここにない目や鼻や口といったものを描き込んで未来を作り出すことができる。これは人間だけが持っている想像する力。</a:t>
            </a:r>
            <a:endParaRPr kumimoji="1" lang="en-US" altLang="ja-JP" dirty="0" smtClean="0"/>
          </a:p>
          <a:p>
            <a:r>
              <a:rPr kumimoji="1" lang="ja-JP" altLang="en-US" dirty="0" smtClean="0"/>
              <a:t>・この想像する力のお蔭で、人間は高度な科学技術や巨大な文明を作り上げることができた。これはすごいこと。人間の行動レベルの素晴らしい力ともいえる。</a:t>
            </a:r>
            <a:endParaRPr kumimoji="1" lang="en-US" altLang="ja-JP" dirty="0" smtClean="0"/>
          </a:p>
          <a:p>
            <a:r>
              <a:rPr kumimoji="1" lang="ja-JP" altLang="en-US" dirty="0" smtClean="0"/>
              <a:t>・しかし、この想像力は良いことばかりではない。ネガティブな過去や未来に閉ざされると、過去に起こった悪いことは未来もきっと起こるに違いないという、絶望や不安や恐怖をも生み出してしまう。子どもたちの自殺の問題もこうした想像力から生まれてしまうもの。</a:t>
            </a:r>
            <a:endParaRPr kumimoji="1" lang="en-US" altLang="ja-JP" dirty="0" smtClean="0"/>
          </a:p>
          <a:p>
            <a:r>
              <a:rPr kumimoji="1" lang="ja-JP" altLang="en-US" dirty="0" smtClean="0"/>
              <a:t>・下の写真を見て欲しい。同じく松沢さんが紹介している、急性脊髄炎になったチンパンジーの例は、私たち人間に動物が持つ力を教えてくれる。それは、どんな状態の今であろうともその現状を肯定する力。このチンパンジーはある日突然急性脊髄炎で首から下が動かなくなってしまった。その状態を見た飼育員たち人間は皆混乱し、落ち込んでいた。ところが、当の本人のチンパンジーは全く絶望することなく、「遊ぼう、遊ぼう」と動かせる目や顔で飼育員たちに訴える。チンパンジーは、昨日までは動けていたのに今日は動けないと言うことに絶望しない。ただ、今を受け入れ、ネガティブな状態をそのままに受け容れている。この動物が持っている力こそ、「存在の自己肯定」というものではないか。</a:t>
            </a:r>
            <a:endParaRPr kumimoji="1" lang="en-US" altLang="ja-JP" dirty="0" smtClean="0"/>
          </a:p>
          <a:p>
            <a:r>
              <a:rPr kumimoji="1" lang="ja-JP" altLang="en-US" dirty="0" smtClean="0"/>
              <a:t>・もちろん、人間は動物のように単純には現状を肯定することは難しいだろう。むしろ、現状を否定する力が想像力として未来を切り開く原動力にもなる。しかし、その否定する力があまりに強く、存在そのものをも否定しようとしてしまうとき、自殺願望が生じてくる。その際には「死にたいほどのつらさ」という今ここに現れてくる心情を自分を含めた誰かにしっかりと受け止められることが必要。そのときに初めて、人は理屈ではなく実感として存在そのものをもう一度心から肯定できるようになってくるものだろうと思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30</a:t>
            </a:fld>
            <a:endParaRPr kumimoji="1" lang="ja-JP" altLang="en-US"/>
          </a:p>
        </p:txBody>
      </p:sp>
    </p:spTree>
    <p:extLst>
      <p:ext uri="{BB962C8B-B14F-4D97-AF65-F5344CB8AC3E}">
        <p14:creationId xmlns:p14="http://schemas.microsoft.com/office/powerpoint/2010/main" val="242982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・小中高生の自殺の推移。コロナ禍から増加傾向にあり、昨年度は過去最高となった</a:t>
            </a:r>
            <a:r>
              <a:rPr kumimoji="1" lang="ja-JP" altLang="en-US" dirty="0" smtClean="0"/>
              <a:t>。</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・令和</a:t>
            </a:r>
            <a:r>
              <a:rPr kumimoji="1" lang="en-US" altLang="ja-JP" dirty="0" smtClean="0"/>
              <a:t>7</a:t>
            </a:r>
            <a:r>
              <a:rPr kumimoji="1" lang="ja-JP" altLang="en-US" dirty="0" smtClean="0"/>
              <a:t>年度の暫定値は、</a:t>
            </a:r>
            <a:r>
              <a:rPr kumimoji="1" lang="en-US" altLang="ja-JP" dirty="0" smtClean="0"/>
              <a:t>532</a:t>
            </a:r>
            <a:r>
              <a:rPr kumimoji="1" lang="ja-JP" altLang="en-US" dirty="0" smtClean="0"/>
              <a:t>人と、さらに増加している。</a:t>
            </a:r>
          </a:p>
          <a:p>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4</a:t>
            </a:fld>
            <a:endParaRPr kumimoji="1" lang="ja-JP" altLang="en-US"/>
          </a:p>
        </p:txBody>
      </p:sp>
    </p:spTree>
    <p:extLst>
      <p:ext uri="{BB962C8B-B14F-4D97-AF65-F5344CB8AC3E}">
        <p14:creationId xmlns:p14="http://schemas.microsoft.com/office/powerpoint/2010/main" val="283728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・厚労省と警察庁がまとめた、小中高生の自殺の原因・動機のグラフ</a:t>
            </a:r>
            <a:endParaRPr kumimoji="1" lang="en-US" altLang="ja-JP" dirty="0" smtClean="0"/>
          </a:p>
          <a:p>
            <a:r>
              <a:rPr kumimoji="1" lang="ja-JP" altLang="en-US" dirty="0" smtClean="0"/>
              <a:t>・子どもたちにとって、学業や入試、進路に関わる問題が大きな原因になっている様子が見て取れる。</a:t>
            </a:r>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5</a:t>
            </a:fld>
            <a:endParaRPr kumimoji="1" lang="ja-JP" altLang="en-US"/>
          </a:p>
        </p:txBody>
      </p:sp>
    </p:spTree>
    <p:extLst>
      <p:ext uri="{BB962C8B-B14F-4D97-AF65-F5344CB8AC3E}">
        <p14:creationId xmlns:p14="http://schemas.microsoft.com/office/powerpoint/2010/main" val="2114668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6</a:t>
            </a:fld>
            <a:endParaRPr kumimoji="1" lang="ja-JP" altLang="en-US"/>
          </a:p>
        </p:txBody>
      </p:sp>
    </p:spTree>
    <p:extLst>
      <p:ext uri="{BB962C8B-B14F-4D97-AF65-F5344CB8AC3E}">
        <p14:creationId xmlns:p14="http://schemas.microsoft.com/office/powerpoint/2010/main" val="3499999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・厚労省が実施した</a:t>
            </a:r>
            <a:r>
              <a:rPr kumimoji="1" lang="en-US" altLang="ja-JP" dirty="0" smtClean="0"/>
              <a:t>18</a:t>
            </a:r>
            <a:r>
              <a:rPr kumimoji="1" lang="ja-JP" altLang="en-US" dirty="0" smtClean="0"/>
              <a:t>歳以上の成人を対象に行われた意識調査。</a:t>
            </a:r>
            <a:endParaRPr kumimoji="1" lang="en-US" altLang="ja-JP" dirty="0" smtClean="0"/>
          </a:p>
          <a:p>
            <a:r>
              <a:rPr kumimoji="1" lang="ja-JP" altLang="en-US" dirty="0" smtClean="0"/>
              <a:t>・自殺願望というのは決して珍しいことではないというところがポイント。</a:t>
            </a:r>
            <a:endParaRPr kumimoji="1" lang="en-US" altLang="ja-JP" dirty="0" smtClean="0"/>
          </a:p>
          <a:p>
            <a:r>
              <a:rPr kumimoji="1" lang="ja-JP" altLang="en-US" dirty="0" smtClean="0"/>
              <a:t>・成人の</a:t>
            </a:r>
            <a:r>
              <a:rPr kumimoji="1" lang="en-US" altLang="ja-JP" dirty="0" smtClean="0"/>
              <a:t>3</a:t>
            </a:r>
            <a:r>
              <a:rPr kumimoji="1" lang="ja-JP" altLang="en-US" dirty="0" smtClean="0"/>
              <a:t>割近くが自殺願望を抱いた経験がある。</a:t>
            </a:r>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7</a:t>
            </a:fld>
            <a:endParaRPr kumimoji="1" lang="ja-JP" altLang="en-US"/>
          </a:p>
        </p:txBody>
      </p:sp>
    </p:spTree>
    <p:extLst>
      <p:ext uri="{BB962C8B-B14F-4D97-AF65-F5344CB8AC3E}">
        <p14:creationId xmlns:p14="http://schemas.microsoft.com/office/powerpoint/2010/main" val="2519455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・ジョイナーの対人関係理論。</a:t>
            </a:r>
            <a:endParaRPr kumimoji="1" lang="en-US" altLang="ja-JP" dirty="0" smtClean="0"/>
          </a:p>
          <a:p>
            <a:r>
              <a:rPr kumimoji="1" lang="ja-JP" altLang="en-US" dirty="0" smtClean="0"/>
              <a:t>・３つの要因が重なった時に、自殺が生じるとしている。</a:t>
            </a:r>
            <a:endParaRPr kumimoji="1" lang="en-US" altLang="ja-JP" dirty="0" smtClean="0"/>
          </a:p>
          <a:p>
            <a:r>
              <a:rPr kumimoji="1" lang="ja-JP" altLang="en-US" dirty="0" smtClean="0"/>
              <a:t>・一つ目は、所属感。孤独であり、独りぼっちだと感じていること。大切なことは友達や仲間と一緒にいるからといって、主観的に孤独を感じていないとは限らないということ。表面上取り繕っているだけで、全く自分らしくふるまっておらず、常に寂しさを募らせている子どもは多い。不登校になれる子どもは、この所属感を家庭の中に再発見しようとしている子どもの場合も多い。自殺へと向かう子どもたちの中には、不登校にもなれない子どもたちがいることを忘れてはならない。</a:t>
            </a:r>
            <a:endParaRPr kumimoji="1" lang="en-US" altLang="ja-JP" dirty="0" smtClean="0"/>
          </a:p>
          <a:p>
            <a:r>
              <a:rPr kumimoji="1" lang="ja-JP" altLang="en-US" dirty="0" smtClean="0"/>
              <a:t>・二つ目は、負担感。自分が存在することで、周りに負担をかけていると感じる、あるいは自分自身が負担を感じてしまう、その程度のこと。後で詳しく見るが、自己肯定感と深く関連する要因。</a:t>
            </a:r>
            <a:endParaRPr kumimoji="1" lang="en-US" altLang="ja-JP" dirty="0" smtClean="0"/>
          </a:p>
          <a:p>
            <a:r>
              <a:rPr kumimoji="1" lang="ja-JP" altLang="en-US" dirty="0" smtClean="0"/>
              <a:t>・三つめは、自殺潜在能力。これは、ジョイナーの研究で、スポーツ選手や戦争帰還兵に自殺者が多いという事実から導き出されたもの。身体の痛みに慣れている人ほど、先ほどの２つの条件が重なると、自殺に傾斜しやすい。また、精神的な我慢強さも、一般的には良い事のように思われるが、自殺の視点からみると、自殺潜在能力を高める要因にもなってしまう。我慢強く誰にも頼らず、自分だけで解決する手段としての自殺という方向にいきやすい。また、繰り返される自傷行為というのも、結果的に自殺潜在能力を高めるということも言われている。</a:t>
            </a:r>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8</a:t>
            </a:fld>
            <a:endParaRPr kumimoji="1" lang="ja-JP" altLang="en-US"/>
          </a:p>
        </p:txBody>
      </p:sp>
    </p:spTree>
    <p:extLst>
      <p:ext uri="{BB962C8B-B14F-4D97-AF65-F5344CB8AC3E}">
        <p14:creationId xmlns:p14="http://schemas.microsoft.com/office/powerpoint/2010/main" val="2258799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・担任の「信じられない」という感覚は、決して珍しいことではない。</a:t>
            </a:r>
            <a:endParaRPr kumimoji="1" lang="en-US" altLang="ja-JP" dirty="0" smtClean="0"/>
          </a:p>
          <a:p>
            <a:r>
              <a:rPr kumimoji="1" lang="ja-JP" altLang="en-US" dirty="0" smtClean="0"/>
              <a:t>・それまでノーマークの子どもが突然こうした行動に出ることはしばしばある。</a:t>
            </a:r>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9</a:t>
            </a:fld>
            <a:endParaRPr kumimoji="1" lang="ja-JP" altLang="en-US"/>
          </a:p>
        </p:txBody>
      </p:sp>
    </p:spTree>
    <p:extLst>
      <p:ext uri="{BB962C8B-B14F-4D97-AF65-F5344CB8AC3E}">
        <p14:creationId xmlns:p14="http://schemas.microsoft.com/office/powerpoint/2010/main" val="33526223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B93E510-BA2D-4CC5-97CE-D65960C7BD17}" type="datetime1">
              <a:rPr kumimoji="1" lang="ja-JP" altLang="en-US" smtClean="0"/>
              <a:t>2026/2/1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pic>
        <p:nvPicPr>
          <p:cNvPr id="8" name="図 7"/>
          <p:cNvPicPr>
            <a:picLocks/>
          </p:cNvPicPr>
          <p:nvPr userDrawn="1"/>
        </p:nvPicPr>
        <p:blipFill rotWithShape="1">
          <a:blip r:embed="rId2"/>
          <a:srcRect l="16597" r="16597" b="52401"/>
          <a:stretch/>
        </p:blipFill>
        <p:spPr>
          <a:xfrm>
            <a:off x="0" y="5784848"/>
            <a:ext cx="12240000" cy="1080000"/>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9229" y="5257801"/>
            <a:ext cx="707721" cy="1053352"/>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552604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3_タイトルのみ">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pic>
        <p:nvPicPr>
          <p:cNvPr id="6" name="図 5"/>
          <p:cNvPicPr>
            <a:picLocks/>
          </p:cNvPicPr>
          <p:nvPr userDrawn="1"/>
        </p:nvPicPr>
        <p:blipFill rotWithShape="1">
          <a:blip r:embed="rId2"/>
          <a:srcRect l="16597" r="16597" b="31899"/>
          <a:stretch/>
        </p:blipFill>
        <p:spPr>
          <a:xfrm>
            <a:off x="0" y="5788025"/>
            <a:ext cx="12204000" cy="1080000"/>
          </a:xfrm>
          <a:prstGeom prst="rect">
            <a:avLst/>
          </a:prstGeom>
        </p:spPr>
      </p:pic>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a:xfrm>
            <a:off x="381000" y="6262688"/>
            <a:ext cx="2743200" cy="397828"/>
          </a:xfrm>
        </p:spPr>
        <p:txBody>
          <a:bodyPr/>
          <a:lstStyle>
            <a:lvl1pPr algn="l">
              <a:defRPr sz="2800" b="1">
                <a:solidFill>
                  <a:schemeClr val="accent6">
                    <a:lumMod val="75000"/>
                  </a:schemeClr>
                </a:solidFill>
              </a:defRPr>
            </a:lvl1pPr>
          </a:lstStyle>
          <a:p>
            <a:fld id="{D8ECA9DF-34E6-44B8-A926-753F4946FFCF}" type="slidenum">
              <a:rPr lang="ja-JP" altLang="en-US" smtClean="0"/>
              <a:pPr/>
              <a:t>‹#›</a:t>
            </a:fld>
            <a:endParaRPr lang="ja-JP" altLang="en-US" dirty="0"/>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3" name="図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44847" y="5038688"/>
            <a:ext cx="759149" cy="1224000"/>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2856964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4_タイトルのみ">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pic>
        <p:nvPicPr>
          <p:cNvPr id="6" name="図 5"/>
          <p:cNvPicPr>
            <a:picLocks/>
          </p:cNvPicPr>
          <p:nvPr userDrawn="1"/>
        </p:nvPicPr>
        <p:blipFill rotWithShape="1">
          <a:blip r:embed="rId2"/>
          <a:srcRect l="16597" r="16597" b="31899"/>
          <a:stretch/>
        </p:blipFill>
        <p:spPr>
          <a:xfrm>
            <a:off x="0" y="5788025"/>
            <a:ext cx="12204000" cy="1080000"/>
          </a:xfrm>
          <a:prstGeom prst="rect">
            <a:avLst/>
          </a:prstGeom>
        </p:spPr>
      </p:pic>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a:xfrm>
            <a:off x="381000" y="6262688"/>
            <a:ext cx="2743200" cy="397828"/>
          </a:xfrm>
        </p:spPr>
        <p:txBody>
          <a:bodyPr/>
          <a:lstStyle>
            <a:lvl1pPr algn="l">
              <a:defRPr sz="2800" b="1">
                <a:solidFill>
                  <a:schemeClr val="accent6">
                    <a:lumMod val="75000"/>
                  </a:schemeClr>
                </a:solidFill>
              </a:defRPr>
            </a:lvl1pPr>
          </a:lstStyle>
          <a:p>
            <a:fld id="{D8ECA9DF-34E6-44B8-A926-753F4946FFCF}" type="slidenum">
              <a:rPr lang="ja-JP" altLang="en-US" smtClean="0"/>
              <a:pPr/>
              <a:t>‹#›</a:t>
            </a:fld>
            <a:endParaRPr lang="ja-JP" altLang="en-US" dirty="0"/>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4" name="図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81382" y="4828625"/>
            <a:ext cx="890784" cy="1388576"/>
          </a:xfrm>
          <a:prstGeom prst="rect">
            <a:avLst/>
          </a:prstGeom>
          <a:effectLst/>
        </p:spPr>
      </p:pic>
    </p:spTree>
    <p:extLst>
      <p:ext uri="{BB962C8B-B14F-4D97-AF65-F5344CB8AC3E}">
        <p14:creationId xmlns:p14="http://schemas.microsoft.com/office/powerpoint/2010/main" val="3257936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42D3E94-6336-4F27-BD18-95015D019BB0}" type="datetime1">
              <a:rPr kumimoji="1" lang="ja-JP" altLang="en-US" smtClean="0"/>
              <a:t>2026/2/1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1012251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36CFB32-8323-4122-BDA6-60355A86B149}" type="datetime1">
              <a:rPr kumimoji="1" lang="ja-JP" altLang="en-US" smtClean="0"/>
              <a:t>2026/2/1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2443588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59631AD-A0AD-451B-9AE5-0F76A0A14E3D}" type="datetime1">
              <a:rPr kumimoji="1" lang="ja-JP" altLang="en-US" smtClean="0"/>
              <a:t>2026/2/1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3708147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326D2FE-CFE8-452B-873A-9C8FFA568B40}" type="datetime1">
              <a:rPr kumimoji="1" lang="ja-JP" altLang="en-US" smtClean="0"/>
              <a:t>2026/2/1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3111720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DFE5ABC-C453-4B45-A4EA-D775B4DBCB09}" type="datetime1">
              <a:rPr kumimoji="1" lang="ja-JP" altLang="en-US" smtClean="0"/>
              <a:t>2026/2/1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374147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AC12755-D298-4778-AB8E-38A582C823CE}" type="datetime1">
              <a:rPr kumimoji="1" lang="ja-JP" altLang="en-US" smtClean="0"/>
              <a:t>2026/2/1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3154237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119C638-A98C-40C1-B027-3B6DA065B4D1}" type="datetime1">
              <a:rPr kumimoji="1" lang="ja-JP" altLang="en-US" smtClean="0"/>
              <a:t>2026/2/1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242445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C5ED79C-30D4-47D3-BC37-2AAC78B797A7}" type="datetime1">
              <a:rPr kumimoji="1" lang="ja-JP" altLang="en-US" smtClean="0"/>
              <a:t>2026/2/1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105365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66ADB5F-0FCD-4F10-AEA5-F3DE08FFACEB}" type="datetime1">
              <a:rPr kumimoji="1" lang="ja-JP" altLang="en-US" smtClean="0"/>
              <a:t>2026/2/1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1673816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pic>
        <p:nvPicPr>
          <p:cNvPr id="6" name="図 5"/>
          <p:cNvPicPr>
            <a:picLocks/>
          </p:cNvPicPr>
          <p:nvPr userDrawn="1"/>
        </p:nvPicPr>
        <p:blipFill rotWithShape="1">
          <a:blip r:embed="rId2"/>
          <a:srcRect l="16597" r="16597" b="31899"/>
          <a:stretch/>
        </p:blipFill>
        <p:spPr>
          <a:xfrm>
            <a:off x="0" y="5788025"/>
            <a:ext cx="12204000" cy="1080000"/>
          </a:xfrm>
          <a:prstGeom prst="rect">
            <a:avLst/>
          </a:prstGeom>
        </p:spPr>
      </p:pic>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a:xfrm>
            <a:off x="381000" y="6262688"/>
            <a:ext cx="2743200" cy="397828"/>
          </a:xfrm>
        </p:spPr>
        <p:txBody>
          <a:bodyPr/>
          <a:lstStyle>
            <a:lvl1pPr algn="l">
              <a:defRPr sz="2800" b="1">
                <a:solidFill>
                  <a:schemeClr val="accent6">
                    <a:lumMod val="75000"/>
                  </a:schemeClr>
                </a:solidFill>
              </a:defRPr>
            </a:lvl1pPr>
          </a:lstStyle>
          <a:p>
            <a:fld id="{D8ECA9DF-34E6-44B8-A926-753F4946FFCF}" type="slidenum">
              <a:rPr lang="ja-JP" altLang="en-US" smtClean="0"/>
              <a:pPr/>
              <a:t>‹#›</a:t>
            </a:fld>
            <a:endParaRPr lang="ja-JP" altLang="en-US" dirty="0"/>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8" name="図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9229" y="5257801"/>
            <a:ext cx="707721" cy="1053352"/>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3069077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タイトルのみ">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pic>
        <p:nvPicPr>
          <p:cNvPr id="6" name="図 5"/>
          <p:cNvPicPr>
            <a:picLocks/>
          </p:cNvPicPr>
          <p:nvPr userDrawn="1"/>
        </p:nvPicPr>
        <p:blipFill rotWithShape="1">
          <a:blip r:embed="rId2"/>
          <a:srcRect l="16597" r="16597" b="31899"/>
          <a:stretch/>
        </p:blipFill>
        <p:spPr>
          <a:xfrm>
            <a:off x="0" y="5788025"/>
            <a:ext cx="12204000" cy="1080000"/>
          </a:xfrm>
          <a:prstGeom prst="rect">
            <a:avLst/>
          </a:prstGeom>
        </p:spPr>
      </p:pic>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a:xfrm>
            <a:off x="381000" y="6262688"/>
            <a:ext cx="2743200" cy="397828"/>
          </a:xfrm>
        </p:spPr>
        <p:txBody>
          <a:bodyPr/>
          <a:lstStyle>
            <a:lvl1pPr algn="l">
              <a:defRPr sz="2800" b="1">
                <a:solidFill>
                  <a:schemeClr val="accent6">
                    <a:lumMod val="75000"/>
                  </a:schemeClr>
                </a:solidFill>
              </a:defRPr>
            </a:lvl1pPr>
          </a:lstStyle>
          <a:p>
            <a:fld id="{D8ECA9DF-34E6-44B8-A926-753F4946FFCF}" type="slidenum">
              <a:rPr lang="ja-JP" altLang="en-US" smtClean="0"/>
              <a:pPr/>
              <a:t>‹#›</a:t>
            </a:fld>
            <a:endParaRPr lang="ja-JP" altLang="en-US" dirty="0"/>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3" name="図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3906" y="5171883"/>
            <a:ext cx="708694" cy="1054800"/>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3455793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5_タイトルのみ">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pic>
        <p:nvPicPr>
          <p:cNvPr id="6" name="図 5"/>
          <p:cNvPicPr>
            <a:picLocks/>
          </p:cNvPicPr>
          <p:nvPr userDrawn="1"/>
        </p:nvPicPr>
        <p:blipFill rotWithShape="1">
          <a:blip r:embed="rId2"/>
          <a:srcRect l="16597" r="16597" b="31899"/>
          <a:stretch/>
        </p:blipFill>
        <p:spPr>
          <a:xfrm>
            <a:off x="0" y="5788025"/>
            <a:ext cx="12204000" cy="1080000"/>
          </a:xfrm>
          <a:prstGeom prst="rect">
            <a:avLst/>
          </a:prstGeom>
        </p:spPr>
      </p:pic>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a:xfrm>
            <a:off x="381000" y="6262688"/>
            <a:ext cx="2743200" cy="397828"/>
          </a:xfrm>
        </p:spPr>
        <p:txBody>
          <a:bodyPr/>
          <a:lstStyle>
            <a:lvl1pPr algn="l">
              <a:defRPr sz="2800" b="1">
                <a:solidFill>
                  <a:schemeClr val="accent6">
                    <a:lumMod val="75000"/>
                  </a:schemeClr>
                </a:solidFill>
              </a:defRPr>
            </a:lvl1pPr>
          </a:lstStyle>
          <a:p>
            <a:fld id="{D8ECA9DF-34E6-44B8-A926-753F4946FFCF}" type="slidenum">
              <a:rPr lang="ja-JP" altLang="en-US" smtClean="0"/>
              <a:pPr/>
              <a:t>‹#›</a:t>
            </a:fld>
            <a:endParaRPr lang="ja-JP" altLang="en-US" dirty="0"/>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3" name="図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9506" y="5171883"/>
            <a:ext cx="708694" cy="1054800"/>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3385157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2_タイトルのみ">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pic>
        <p:nvPicPr>
          <p:cNvPr id="6" name="図 5"/>
          <p:cNvPicPr>
            <a:picLocks/>
          </p:cNvPicPr>
          <p:nvPr userDrawn="1"/>
        </p:nvPicPr>
        <p:blipFill rotWithShape="1">
          <a:blip r:embed="rId2"/>
          <a:srcRect l="16597" r="16597" b="31899"/>
          <a:stretch/>
        </p:blipFill>
        <p:spPr>
          <a:xfrm>
            <a:off x="0" y="5788025"/>
            <a:ext cx="12204000" cy="1080000"/>
          </a:xfrm>
          <a:prstGeom prst="rect">
            <a:avLst/>
          </a:prstGeom>
        </p:spPr>
      </p:pic>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a:xfrm>
            <a:off x="381000" y="6262688"/>
            <a:ext cx="2743200" cy="397828"/>
          </a:xfrm>
        </p:spPr>
        <p:txBody>
          <a:bodyPr/>
          <a:lstStyle>
            <a:lvl1pPr algn="l">
              <a:defRPr sz="2800" b="1">
                <a:solidFill>
                  <a:schemeClr val="accent6">
                    <a:lumMod val="75000"/>
                  </a:schemeClr>
                </a:solidFill>
              </a:defRPr>
            </a:lvl1pPr>
          </a:lstStyle>
          <a:p>
            <a:fld id="{D8ECA9DF-34E6-44B8-A926-753F4946FFCF}" type="slidenum">
              <a:rPr lang="ja-JP" altLang="en-US" smtClean="0"/>
              <a:pPr/>
              <a:t>‹#›</a:t>
            </a:fld>
            <a:endParaRPr lang="ja-JP" altLang="en-US" dirty="0"/>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3" name="図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56362" y="5074920"/>
            <a:ext cx="632880" cy="1054800"/>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1624135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799135-B769-4647-90A5-E64CCFD7F9AE}" type="datetime1">
              <a:rPr kumimoji="1" lang="ja-JP" altLang="en-US" smtClean="0"/>
              <a:t>2026/2/1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4054396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4" r:id="rId8"/>
    <p:sldLayoutId id="2147483661" r:id="rId9"/>
    <p:sldLayoutId id="2147483662" r:id="rId10"/>
    <p:sldLayoutId id="2147483663" r:id="rId11"/>
    <p:sldLayoutId id="2147483655" r:id="rId12"/>
    <p:sldLayoutId id="2147483656" r:id="rId13"/>
    <p:sldLayoutId id="2147483657" r:id="rId14"/>
    <p:sldLayoutId id="2147483658" r:id="rId15"/>
    <p:sldLayoutId id="2147483659" r:id="rId16"/>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0.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2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7.png"/><Relationship Id="rId7"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11.xml"/><Relationship Id="rId5" Type="http://schemas.openxmlformats.org/officeDocument/2006/relationships/image" Target="../media/image30.png"/><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465270"/>
            <a:ext cx="9144000" cy="2387600"/>
          </a:xfrm>
        </p:spPr>
        <p:txBody>
          <a:bodyPr>
            <a:normAutofit/>
          </a:bodyPr>
          <a:lstStyle/>
          <a:p>
            <a:r>
              <a:rPr kumimoji="1" lang="ja-JP" altLang="en-US" dirty="0" smtClean="0"/>
              <a:t>子どもの自殺予防</a:t>
            </a:r>
            <a:r>
              <a:rPr kumimoji="1" lang="en-US" altLang="ja-JP" dirty="0" smtClean="0"/>
              <a:t/>
            </a:r>
            <a:br>
              <a:rPr kumimoji="1" lang="en-US" altLang="ja-JP" dirty="0" smtClean="0"/>
            </a:br>
            <a:r>
              <a:rPr kumimoji="1" lang="ja-JP" altLang="en-US" sz="4000" dirty="0" smtClean="0"/>
              <a:t>～</a:t>
            </a:r>
            <a:r>
              <a:rPr lang="ja-JP" altLang="en-US" sz="4000" dirty="0" smtClean="0"/>
              <a:t>存在の自己肯定 と だけどの愛～</a:t>
            </a:r>
            <a:endParaRPr kumimoji="1" lang="ja-JP" altLang="en-US" dirty="0"/>
          </a:p>
        </p:txBody>
      </p:sp>
      <p:sp>
        <p:nvSpPr>
          <p:cNvPr id="3" name="サブタイトル 2"/>
          <p:cNvSpPr>
            <a:spLocks noGrp="1"/>
          </p:cNvSpPr>
          <p:nvPr>
            <p:ph type="subTitle" idx="1"/>
          </p:nvPr>
        </p:nvSpPr>
        <p:spPr>
          <a:xfrm>
            <a:off x="1524000" y="4182035"/>
            <a:ext cx="9144000" cy="1196788"/>
          </a:xfrm>
        </p:spPr>
        <p:txBody>
          <a:bodyPr/>
          <a:lstStyle/>
          <a:p>
            <a:r>
              <a:rPr kumimoji="1" lang="ja-JP" altLang="en-US" sz="4000" dirty="0" smtClean="0"/>
              <a:t>群馬県教育委員会</a:t>
            </a:r>
            <a:endParaRPr kumimoji="1" lang="ja-JP" altLang="en-US" dirty="0"/>
          </a:p>
        </p:txBody>
      </p:sp>
      <p:sp>
        <p:nvSpPr>
          <p:cNvPr id="4" name="テキスト ボックス 3"/>
          <p:cNvSpPr txBox="1"/>
          <p:nvPr/>
        </p:nvSpPr>
        <p:spPr>
          <a:xfrm>
            <a:off x="739588" y="672353"/>
            <a:ext cx="5190565" cy="584775"/>
          </a:xfrm>
          <a:prstGeom prst="rect">
            <a:avLst/>
          </a:prstGeom>
          <a:noFill/>
        </p:spPr>
        <p:txBody>
          <a:bodyPr wrap="square" rtlCol="0">
            <a:spAutoFit/>
          </a:bodyPr>
          <a:lstStyle/>
          <a:p>
            <a:r>
              <a:rPr kumimoji="1" lang="ja-JP" altLang="en-US" sz="3200" dirty="0" smtClean="0"/>
              <a:t>教職員向けプログラム</a:t>
            </a:r>
            <a:endParaRPr kumimoji="1" lang="ja-JP" altLang="en-US" sz="3200" dirty="0"/>
          </a:p>
        </p:txBody>
      </p:sp>
    </p:spTree>
    <p:extLst>
      <p:ext uri="{BB962C8B-B14F-4D97-AF65-F5344CB8AC3E}">
        <p14:creationId xmlns:p14="http://schemas.microsoft.com/office/powerpoint/2010/main" val="180596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子どもの自殺の実態③</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10</a:t>
            </a:fld>
            <a:endParaRPr lang="ja-JP" altLang="en-US"/>
          </a:p>
        </p:txBody>
      </p:sp>
      <p:pic>
        <p:nvPicPr>
          <p:cNvPr id="4" name="図 3"/>
          <p:cNvPicPr>
            <a:picLocks noChangeAspect="1"/>
          </p:cNvPicPr>
          <p:nvPr/>
        </p:nvPicPr>
        <p:blipFill rotWithShape="1">
          <a:blip r:embed="rId3"/>
          <a:srcRect l="3092" r="3229"/>
          <a:stretch/>
        </p:blipFill>
        <p:spPr>
          <a:xfrm>
            <a:off x="1057140" y="1411941"/>
            <a:ext cx="9256754" cy="4208930"/>
          </a:xfrm>
          <a:prstGeom prst="rect">
            <a:avLst/>
          </a:prstGeom>
          <a:ln>
            <a:noFill/>
          </a:ln>
          <a:effectLst>
            <a:softEdge rad="112500"/>
          </a:effectLst>
        </p:spPr>
      </p:pic>
      <p:sp>
        <p:nvSpPr>
          <p:cNvPr id="5" name="テキスト ボックス 4"/>
          <p:cNvSpPr txBox="1"/>
          <p:nvPr/>
        </p:nvSpPr>
        <p:spPr>
          <a:xfrm>
            <a:off x="1237129" y="6024282"/>
            <a:ext cx="9439836" cy="307777"/>
          </a:xfrm>
          <a:prstGeom prst="rect">
            <a:avLst/>
          </a:prstGeom>
          <a:noFill/>
        </p:spPr>
        <p:txBody>
          <a:bodyPr wrap="square" rtlCol="0">
            <a:spAutoFit/>
          </a:bodyPr>
          <a:lstStyle/>
          <a:p>
            <a:r>
              <a:rPr lang="ja-JP" altLang="en-US" sz="1400" dirty="0" smtClean="0"/>
              <a:t>一般</a:t>
            </a:r>
            <a:r>
              <a:rPr lang="ja-JP" altLang="en-US" sz="1400" dirty="0"/>
              <a:t>社団法人いのち支える自殺対策推進センター </a:t>
            </a:r>
            <a:r>
              <a:rPr lang="ja-JP" altLang="en-US" sz="1400" dirty="0" smtClean="0"/>
              <a:t>「こども</a:t>
            </a:r>
            <a:r>
              <a:rPr lang="ja-JP" altLang="en-US" sz="1400" dirty="0"/>
              <a:t>の自殺の多角的な要因分析に関する調査研究</a:t>
            </a:r>
            <a:r>
              <a:rPr lang="ja-JP" altLang="en-US" sz="1400" dirty="0" smtClean="0"/>
              <a:t>報告書」 </a:t>
            </a:r>
            <a:endParaRPr kumimoji="1" lang="ja-JP" altLang="en-US" sz="1400" dirty="0"/>
          </a:p>
        </p:txBody>
      </p:sp>
      <p:sp>
        <p:nvSpPr>
          <p:cNvPr id="6" name="テキスト ボックス 5"/>
          <p:cNvSpPr txBox="1"/>
          <p:nvPr/>
        </p:nvSpPr>
        <p:spPr>
          <a:xfrm>
            <a:off x="6333564" y="797073"/>
            <a:ext cx="4625788" cy="461665"/>
          </a:xfrm>
          <a:prstGeom prst="rect">
            <a:avLst/>
          </a:prstGeom>
          <a:noFill/>
        </p:spPr>
        <p:txBody>
          <a:bodyPr wrap="square" rtlCol="0">
            <a:spAutoFit/>
          </a:bodyPr>
          <a:lstStyle/>
          <a:p>
            <a:pPr algn="ctr"/>
            <a:r>
              <a:rPr kumimoji="1" lang="ja-JP" altLang="en-US" sz="2400" dirty="0" smtClean="0">
                <a:latin typeface="+mj-ea"/>
                <a:ea typeface="+mj-ea"/>
              </a:rPr>
              <a:t>学校の出席状況</a:t>
            </a:r>
            <a:endParaRPr kumimoji="1" lang="ja-JP" altLang="en-US" sz="2400" dirty="0">
              <a:latin typeface="+mj-ea"/>
              <a:ea typeface="+mj-ea"/>
            </a:endParaRPr>
          </a:p>
        </p:txBody>
      </p:sp>
    </p:spTree>
    <p:extLst>
      <p:ext uri="{BB962C8B-B14F-4D97-AF65-F5344CB8AC3E}">
        <p14:creationId xmlns:p14="http://schemas.microsoft.com/office/powerpoint/2010/main" val="3107290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子どもの自殺の実態④</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11</a:t>
            </a:fld>
            <a:endParaRPr lang="ja-JP" altLang="en-US"/>
          </a:p>
        </p:txBody>
      </p:sp>
      <p:sp>
        <p:nvSpPr>
          <p:cNvPr id="5" name="テキスト ボックス 4"/>
          <p:cNvSpPr txBox="1"/>
          <p:nvPr/>
        </p:nvSpPr>
        <p:spPr>
          <a:xfrm>
            <a:off x="1237129" y="6024282"/>
            <a:ext cx="9439836" cy="307777"/>
          </a:xfrm>
          <a:prstGeom prst="rect">
            <a:avLst/>
          </a:prstGeom>
          <a:noFill/>
        </p:spPr>
        <p:txBody>
          <a:bodyPr wrap="square" rtlCol="0">
            <a:spAutoFit/>
          </a:bodyPr>
          <a:lstStyle/>
          <a:p>
            <a:r>
              <a:rPr lang="ja-JP" altLang="en-US" sz="1400" dirty="0" smtClean="0"/>
              <a:t>一般</a:t>
            </a:r>
            <a:r>
              <a:rPr lang="ja-JP" altLang="en-US" sz="1400" dirty="0"/>
              <a:t>社団法人いのち支える自殺対策推進センター </a:t>
            </a:r>
            <a:r>
              <a:rPr lang="ja-JP" altLang="en-US" sz="1400" dirty="0" smtClean="0"/>
              <a:t>「こども</a:t>
            </a:r>
            <a:r>
              <a:rPr lang="ja-JP" altLang="en-US" sz="1400" dirty="0"/>
              <a:t>の自殺の多角的な要因分析に関する調査研究</a:t>
            </a:r>
            <a:r>
              <a:rPr lang="ja-JP" altLang="en-US" sz="1400" dirty="0" smtClean="0"/>
              <a:t>報告書」 </a:t>
            </a:r>
            <a:endParaRPr kumimoji="1" lang="ja-JP" altLang="en-US" sz="1400" dirty="0"/>
          </a:p>
        </p:txBody>
      </p:sp>
      <p:sp>
        <p:nvSpPr>
          <p:cNvPr id="6" name="テキスト ボックス 5"/>
          <p:cNvSpPr txBox="1"/>
          <p:nvPr/>
        </p:nvSpPr>
        <p:spPr>
          <a:xfrm>
            <a:off x="6884893" y="582743"/>
            <a:ext cx="3657599" cy="830997"/>
          </a:xfrm>
          <a:prstGeom prst="rect">
            <a:avLst/>
          </a:prstGeom>
          <a:noFill/>
        </p:spPr>
        <p:txBody>
          <a:bodyPr wrap="square" rtlCol="0">
            <a:spAutoFit/>
          </a:bodyPr>
          <a:lstStyle/>
          <a:p>
            <a:pPr algn="ctr"/>
            <a:r>
              <a:rPr kumimoji="1" lang="ja-JP" altLang="en-US" sz="2400" dirty="0" smtClean="0">
                <a:latin typeface="+mj-ea"/>
                <a:ea typeface="+mj-ea"/>
              </a:rPr>
              <a:t>自殺の危機や変化が</a:t>
            </a:r>
            <a:endParaRPr kumimoji="1" lang="en-US" altLang="ja-JP" sz="2400" dirty="0" smtClean="0">
              <a:latin typeface="+mj-ea"/>
              <a:ea typeface="+mj-ea"/>
            </a:endParaRPr>
          </a:p>
          <a:p>
            <a:pPr algn="ctr"/>
            <a:r>
              <a:rPr kumimoji="1" lang="ja-JP" altLang="en-US" sz="2400" dirty="0" smtClean="0">
                <a:latin typeface="+mj-ea"/>
                <a:ea typeface="+mj-ea"/>
              </a:rPr>
              <a:t>周囲に気づかれていたか</a:t>
            </a:r>
            <a:endParaRPr kumimoji="1" lang="ja-JP" altLang="en-US" sz="2400" dirty="0">
              <a:latin typeface="+mj-ea"/>
              <a:ea typeface="+mj-ea"/>
            </a:endParaRPr>
          </a:p>
        </p:txBody>
      </p:sp>
      <p:pic>
        <p:nvPicPr>
          <p:cNvPr id="8" name="図 7"/>
          <p:cNvPicPr>
            <a:picLocks noChangeAspect="1"/>
          </p:cNvPicPr>
          <p:nvPr/>
        </p:nvPicPr>
        <p:blipFill>
          <a:blip r:embed="rId3"/>
          <a:stretch>
            <a:fillRect/>
          </a:stretch>
        </p:blipFill>
        <p:spPr>
          <a:xfrm>
            <a:off x="954266" y="1929094"/>
            <a:ext cx="9722699" cy="3612737"/>
          </a:xfrm>
          <a:prstGeom prst="rect">
            <a:avLst/>
          </a:prstGeom>
          <a:ln>
            <a:noFill/>
          </a:ln>
          <a:effectLst>
            <a:softEdge rad="112500"/>
          </a:effectLst>
        </p:spPr>
      </p:pic>
    </p:spTree>
    <p:extLst>
      <p:ext uri="{BB962C8B-B14F-4D97-AF65-F5344CB8AC3E}">
        <p14:creationId xmlns:p14="http://schemas.microsoft.com/office/powerpoint/2010/main" val="1715059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1019922"/>
          </a:xfrm>
        </p:spPr>
        <p:txBody>
          <a:bodyPr/>
          <a:lstStyle/>
          <a:p>
            <a:r>
              <a:rPr kumimoji="1" lang="ja-JP" altLang="en-US" dirty="0" smtClean="0"/>
              <a:t>事例　Ａの場合　</a:t>
            </a:r>
            <a:r>
              <a:rPr kumimoji="1" lang="en-US" altLang="ja-JP" dirty="0" smtClean="0"/>
              <a:t>episode </a:t>
            </a:r>
            <a:r>
              <a:rPr lang="en-US" altLang="ja-JP" dirty="0" smtClean="0"/>
              <a:t>4</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12</a:t>
            </a:fld>
            <a:endParaRPr lang="ja-JP" altLang="en-US"/>
          </a:p>
        </p:txBody>
      </p:sp>
      <p:sp>
        <p:nvSpPr>
          <p:cNvPr id="4" name="テキスト ボックス 3"/>
          <p:cNvSpPr txBox="1"/>
          <p:nvPr/>
        </p:nvSpPr>
        <p:spPr>
          <a:xfrm>
            <a:off x="972671" y="1282383"/>
            <a:ext cx="9604615" cy="5042406"/>
          </a:xfrm>
          <a:prstGeom prst="rect">
            <a:avLst/>
          </a:prstGeom>
          <a:pattFill prst="lgGrid">
            <a:fgClr>
              <a:schemeClr val="bg1">
                <a:lumMod val="95000"/>
              </a:schemeClr>
            </a:fgClr>
            <a:bgClr>
              <a:schemeClr val="bg1"/>
            </a:bgClr>
          </a:pattFill>
        </p:spPr>
        <p:txBody>
          <a:bodyPr wrap="square" rtlCol="0">
            <a:spAutoFit/>
          </a:bodyPr>
          <a:lstStyle/>
          <a:p>
            <a:pPr>
              <a:lnSpc>
                <a:spcPts val="3400"/>
              </a:lnSpc>
              <a:spcAft>
                <a:spcPts val="1200"/>
              </a:spcAft>
            </a:pPr>
            <a:r>
              <a:rPr kumimoji="1" lang="ja-JP" altLang="en-US" sz="2400" dirty="0" smtClean="0"/>
              <a:t>　Ａは</a:t>
            </a:r>
            <a:r>
              <a:rPr lang="ja-JP" altLang="en-US" sz="2400" dirty="0"/>
              <a:t>２</a:t>
            </a:r>
            <a:r>
              <a:rPr kumimoji="1" lang="ja-JP" altLang="en-US" sz="2400" dirty="0" smtClean="0"/>
              <a:t>日ほど入院し、週明けに登校を再開した。他の生徒にはＡは体調不良で休んでいたことになっていた。Ａの様子は以前と全く変わらなかった。担任は安心すると同時に、胸騒ぎも覚えた。Ａの母親からは迷惑をかけてすみませんでしたという謝罪の言葉ばかりで家庭でＡがどんな話をしていたのか、入院中や退院後にどんな様子だったのか、全く何も知らされていない。</a:t>
            </a:r>
            <a:endParaRPr kumimoji="1" lang="en-US" altLang="ja-JP" sz="2400" dirty="0" smtClean="0"/>
          </a:p>
          <a:p>
            <a:pPr>
              <a:lnSpc>
                <a:spcPts val="3400"/>
              </a:lnSpc>
              <a:spcAft>
                <a:spcPts val="1200"/>
              </a:spcAft>
            </a:pPr>
            <a:r>
              <a:rPr lang="ja-JP" altLang="en-US" sz="2400" dirty="0"/>
              <a:t>　</a:t>
            </a:r>
            <a:r>
              <a:rPr lang="ja-JP" altLang="en-US" sz="2400" dirty="0" smtClean="0"/>
              <a:t>Ａはまた死にたくなったりしないのだろうか、担任は不安だった。管理職にも相談したところ、管理職も同じ意見だった。管理職は数日後両親に来校してもらい話を聴いた。両親とも真面目そうで、ひたすら謝罪するばかり。「もう二度とこんなことはしないように」とＡに諭しているという話を両親は繰り返していた。</a:t>
            </a:r>
            <a:endParaRPr kumimoji="1" lang="ja-JP" altLang="en-US" sz="2000" dirty="0"/>
          </a:p>
        </p:txBody>
      </p:sp>
    </p:spTree>
    <p:extLst>
      <p:ext uri="{BB962C8B-B14F-4D97-AF65-F5344CB8AC3E}">
        <p14:creationId xmlns:p14="http://schemas.microsoft.com/office/powerpoint/2010/main" val="52083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67872"/>
          </a:xfrm>
        </p:spPr>
        <p:txBody>
          <a:bodyPr/>
          <a:lstStyle/>
          <a:p>
            <a:r>
              <a:rPr kumimoji="1" lang="ja-JP" altLang="en-US" dirty="0" smtClean="0"/>
              <a:t>３人組で考える </a:t>
            </a:r>
            <a:r>
              <a:rPr kumimoji="1" lang="ja-JP" altLang="en-US" sz="3600" dirty="0" smtClean="0"/>
              <a:t>～自殺の問題に触れるか～</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13</a:t>
            </a:fld>
            <a:endParaRPr lang="ja-JP" altLang="en-US"/>
          </a:p>
        </p:txBody>
      </p:sp>
      <p:sp>
        <p:nvSpPr>
          <p:cNvPr id="4" name="テキスト ボックス 3"/>
          <p:cNvSpPr txBox="1"/>
          <p:nvPr/>
        </p:nvSpPr>
        <p:spPr>
          <a:xfrm>
            <a:off x="1021976" y="1265762"/>
            <a:ext cx="9386048" cy="1569660"/>
          </a:xfrm>
          <a:prstGeom prst="rect">
            <a:avLst/>
          </a:prstGeom>
          <a:noFill/>
        </p:spPr>
        <p:txBody>
          <a:bodyPr wrap="square" rtlCol="0">
            <a:spAutoFit/>
          </a:bodyPr>
          <a:lstStyle/>
          <a:p>
            <a:pPr indent="261938"/>
            <a:r>
              <a:rPr lang="ja-JP" altLang="en-US" sz="2400" dirty="0" smtClean="0"/>
              <a:t>あなたがＡの担任だったら、この状況に置かれたＡの自殺の問題にどのように対応しますか？</a:t>
            </a:r>
            <a:endParaRPr lang="en-US" altLang="ja-JP" sz="2400" dirty="0" smtClean="0"/>
          </a:p>
          <a:p>
            <a:pPr indent="261938"/>
            <a:r>
              <a:rPr lang="ja-JP" altLang="en-US" sz="2400" dirty="0"/>
              <a:t>次</a:t>
            </a:r>
            <a:r>
              <a:rPr lang="ja-JP" altLang="en-US" sz="2400" dirty="0" smtClean="0"/>
              <a:t>のいずれかを選び、なぜそれを選ぶのか、３人一組になって考えましょう。</a:t>
            </a:r>
            <a:endParaRPr kumimoji="1" lang="ja-JP" altLang="en-US" sz="2400" dirty="0"/>
          </a:p>
        </p:txBody>
      </p:sp>
      <p:sp>
        <p:nvSpPr>
          <p:cNvPr id="14" name="テキスト ボックス 13"/>
          <p:cNvSpPr txBox="1"/>
          <p:nvPr/>
        </p:nvSpPr>
        <p:spPr>
          <a:xfrm>
            <a:off x="1559859" y="2855672"/>
            <a:ext cx="8364070" cy="3659391"/>
          </a:xfrm>
          <a:prstGeom prst="rect">
            <a:avLst/>
          </a:prstGeom>
          <a:solidFill>
            <a:schemeClr val="bg1"/>
          </a:solidFill>
          <a:ln>
            <a:noFill/>
          </a:ln>
          <a:effectLst>
            <a:softEdge rad="127000"/>
          </a:effectLst>
        </p:spPr>
        <p:txBody>
          <a:bodyPr wrap="square" lIns="360000" tIns="288000" rIns="360000" bIns="288000" rtlCol="0">
            <a:spAutoFit/>
          </a:bodyPr>
          <a:lstStyle/>
          <a:p>
            <a:pPr marL="342900" indent="-342900">
              <a:spcAft>
                <a:spcPts val="2400"/>
              </a:spcAft>
              <a:buFont typeface="+mj-lt"/>
              <a:buAutoNum type="arabicPeriod"/>
            </a:pPr>
            <a:r>
              <a:rPr kumimoji="1" lang="en-US" altLang="ja-JP" sz="3200" b="1" dirty="0" smtClean="0">
                <a:effectLst>
                  <a:outerShdw blurRad="38100" dist="38100" dir="2700000" algn="tl">
                    <a:srgbClr val="000000">
                      <a:alpha val="43137"/>
                    </a:srgbClr>
                  </a:outerShdw>
                </a:effectLst>
              </a:rPr>
              <a:t> </a:t>
            </a:r>
            <a:r>
              <a:rPr lang="ja-JP" altLang="en-US" sz="3200" b="1" dirty="0">
                <a:effectLst>
                  <a:outerShdw blurRad="38100" dist="38100" dir="2700000" algn="tl">
                    <a:srgbClr val="000000">
                      <a:alpha val="43137"/>
                    </a:srgbClr>
                  </a:outerShdw>
                </a:effectLst>
              </a:rPr>
              <a:t>自殺のことに</a:t>
            </a:r>
            <a:r>
              <a:rPr lang="ja-JP" altLang="en-US" sz="3200" b="1" dirty="0" smtClean="0">
                <a:effectLst>
                  <a:outerShdw blurRad="38100" dist="38100" dir="2700000" algn="tl">
                    <a:srgbClr val="000000">
                      <a:alpha val="43137"/>
                    </a:srgbClr>
                  </a:outerShdw>
                </a:effectLst>
              </a:rPr>
              <a:t>は触れず、日常を</a:t>
            </a:r>
            <a:r>
              <a:rPr kumimoji="1" lang="ja-JP" altLang="en-US" sz="3200" b="1" dirty="0" smtClean="0">
                <a:effectLst>
                  <a:outerShdw blurRad="38100" dist="38100" dir="2700000" algn="tl">
                    <a:srgbClr val="000000">
                      <a:alpha val="43137"/>
                    </a:srgbClr>
                  </a:outerShdw>
                </a:effectLst>
              </a:rPr>
              <a:t>見守る。</a:t>
            </a:r>
            <a:endParaRPr kumimoji="1" lang="en-US" altLang="ja-JP" sz="3200" b="1" dirty="0" smtClean="0">
              <a:effectLst>
                <a:outerShdw blurRad="38100" dist="38100" dir="2700000" algn="tl">
                  <a:srgbClr val="000000">
                    <a:alpha val="43137"/>
                  </a:srgbClr>
                </a:outerShdw>
              </a:effectLst>
            </a:endParaRPr>
          </a:p>
          <a:p>
            <a:pPr marL="342900" indent="-342900">
              <a:spcAft>
                <a:spcPts val="2400"/>
              </a:spcAft>
              <a:buFont typeface="+mj-lt"/>
              <a:buAutoNum type="arabicPeriod"/>
            </a:pPr>
            <a:r>
              <a:rPr lang="en-US" altLang="ja-JP" sz="3200" b="1" dirty="0">
                <a:effectLst>
                  <a:outerShdw blurRad="38100" dist="38100" dir="2700000" algn="tl">
                    <a:srgbClr val="000000">
                      <a:alpha val="43137"/>
                    </a:srgbClr>
                  </a:outerShdw>
                </a:effectLst>
              </a:rPr>
              <a:t> </a:t>
            </a:r>
            <a:r>
              <a:rPr lang="ja-JP" altLang="en-US" sz="3200" b="1" dirty="0" smtClean="0">
                <a:effectLst>
                  <a:outerShdw blurRad="38100" dist="38100" dir="2700000" algn="tl">
                    <a:srgbClr val="000000">
                      <a:alpha val="43137"/>
                    </a:srgbClr>
                  </a:outerShdw>
                </a:effectLst>
              </a:rPr>
              <a:t>自殺のことは</a:t>
            </a:r>
            <a:r>
              <a:rPr lang="en-US" altLang="ja-JP" sz="3200" b="1" dirty="0" smtClean="0">
                <a:effectLst>
                  <a:outerShdw blurRad="38100" dist="38100" dir="2700000" algn="tl">
                    <a:srgbClr val="000000">
                      <a:alpha val="43137"/>
                    </a:srgbClr>
                  </a:outerShdw>
                </a:effectLst>
              </a:rPr>
              <a:t>SC</a:t>
            </a:r>
            <a:r>
              <a:rPr lang="ja-JP" altLang="en-US" sz="3200" b="1" dirty="0" smtClean="0">
                <a:effectLst>
                  <a:outerShdw blurRad="38100" dist="38100" dir="2700000" algn="tl">
                    <a:srgbClr val="000000">
                      <a:alpha val="43137"/>
                    </a:srgbClr>
                  </a:outerShdw>
                </a:effectLst>
              </a:rPr>
              <a:t>や</a:t>
            </a:r>
            <a:r>
              <a:rPr lang="en-US" altLang="ja-JP" sz="3200" b="1" dirty="0" smtClean="0">
                <a:effectLst>
                  <a:outerShdw blurRad="38100" dist="38100" dir="2700000" algn="tl">
                    <a:srgbClr val="000000">
                      <a:alpha val="43137"/>
                    </a:srgbClr>
                  </a:outerShdw>
                </a:effectLst>
              </a:rPr>
              <a:t>SSW</a:t>
            </a:r>
            <a:r>
              <a:rPr lang="ja-JP" altLang="en-US" sz="3200" b="1" dirty="0" smtClean="0">
                <a:effectLst>
                  <a:outerShdw blurRad="38100" dist="38100" dir="2700000" algn="tl">
                    <a:srgbClr val="000000">
                      <a:alpha val="43137"/>
                    </a:srgbClr>
                  </a:outerShdw>
                </a:effectLst>
              </a:rPr>
              <a:t>などに任せ、 担任としては日常を見守る。</a:t>
            </a:r>
            <a:endParaRPr lang="en-US" altLang="ja-JP" sz="3200" b="1" dirty="0" smtClean="0">
              <a:effectLst>
                <a:outerShdw blurRad="38100" dist="38100" dir="2700000" algn="tl">
                  <a:srgbClr val="000000">
                    <a:alpha val="43137"/>
                  </a:srgbClr>
                </a:outerShdw>
              </a:effectLst>
            </a:endParaRPr>
          </a:p>
          <a:p>
            <a:pPr marL="342900" indent="-342900">
              <a:spcAft>
                <a:spcPts val="2400"/>
              </a:spcAft>
              <a:buFont typeface="+mj-lt"/>
              <a:buAutoNum type="arabicPeriod"/>
            </a:pPr>
            <a:r>
              <a:rPr kumimoji="1" lang="en-US" altLang="ja-JP" sz="3200" b="1" dirty="0">
                <a:effectLst>
                  <a:outerShdw blurRad="38100" dist="38100" dir="2700000" algn="tl">
                    <a:srgbClr val="000000">
                      <a:alpha val="43137"/>
                    </a:srgbClr>
                  </a:outerShdw>
                </a:effectLst>
              </a:rPr>
              <a:t> </a:t>
            </a:r>
            <a:r>
              <a:rPr kumimoji="1" lang="ja-JP" altLang="en-US" sz="3200" b="1" dirty="0" smtClean="0">
                <a:effectLst>
                  <a:outerShdw blurRad="38100" dist="38100" dir="2700000" algn="tl">
                    <a:srgbClr val="000000">
                      <a:alpha val="43137"/>
                    </a:srgbClr>
                  </a:outerShdw>
                </a:effectLst>
              </a:rPr>
              <a:t>自殺のことについて直接Ａと話をしてみる。</a:t>
            </a:r>
            <a:endParaRPr kumimoji="1" lang="ja-JP" alt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57756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912347"/>
          </a:xfrm>
        </p:spPr>
        <p:txBody>
          <a:bodyPr/>
          <a:lstStyle/>
          <a:p>
            <a:r>
              <a:rPr kumimoji="1" lang="ja-JP" altLang="en-US" dirty="0" smtClean="0"/>
              <a:t>自殺の問題に</a:t>
            </a:r>
            <a:r>
              <a:rPr lang="ja-JP" altLang="en-US" dirty="0"/>
              <a:t>触れるか</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14</a:t>
            </a:fld>
            <a:endParaRPr lang="ja-JP" altLang="en-US" dirty="0"/>
          </a:p>
        </p:txBody>
      </p:sp>
      <p:sp>
        <p:nvSpPr>
          <p:cNvPr id="4" name="テキスト ボックス 3"/>
          <p:cNvSpPr txBox="1"/>
          <p:nvPr/>
        </p:nvSpPr>
        <p:spPr>
          <a:xfrm>
            <a:off x="598393" y="1277472"/>
            <a:ext cx="10995213" cy="830997"/>
          </a:xfrm>
          <a:prstGeom prst="rect">
            <a:avLst/>
          </a:prstGeom>
          <a:noFill/>
        </p:spPr>
        <p:txBody>
          <a:bodyPr wrap="square" rtlCol="0">
            <a:spAutoFit/>
          </a:bodyPr>
          <a:lstStyle/>
          <a:p>
            <a:r>
              <a:rPr kumimoji="1" lang="ja-JP" altLang="en-US" sz="2400" dirty="0" smtClean="0"/>
              <a:t>　自殺企図や自殺願望などは全て子どもたちの</a:t>
            </a:r>
            <a:r>
              <a:rPr kumimoji="1" lang="ja-JP" altLang="en-US" sz="2400" b="1" u="sng" dirty="0" smtClean="0"/>
              <a:t>存在を賭けた</a:t>
            </a:r>
            <a:r>
              <a:rPr kumimoji="1" lang="en-US" altLang="ja-JP" sz="2400" b="1" u="sng" dirty="0" smtClean="0"/>
              <a:t>SOS</a:t>
            </a:r>
            <a:r>
              <a:rPr kumimoji="1" lang="ja-JP" altLang="en-US" sz="2400" dirty="0" smtClean="0"/>
              <a:t>である。</a:t>
            </a:r>
            <a:endParaRPr kumimoji="1" lang="en-US" altLang="ja-JP" sz="2400" dirty="0" smtClean="0"/>
          </a:p>
          <a:p>
            <a:r>
              <a:rPr lang="ja-JP" altLang="en-US" sz="2400" dirty="0" smtClean="0"/>
              <a:t>この</a:t>
            </a:r>
            <a:r>
              <a:rPr lang="en-US" altLang="ja-JP" sz="2400" dirty="0" smtClean="0"/>
              <a:t>SOS</a:t>
            </a:r>
            <a:r>
              <a:rPr lang="ja-JP" altLang="en-US" sz="2400" dirty="0" smtClean="0"/>
              <a:t>に</a:t>
            </a:r>
            <a:r>
              <a:rPr lang="ja-JP" altLang="en-US" sz="2400" b="1" u="sng" dirty="0" smtClean="0"/>
              <a:t>周囲の誰かが逃げずにきちんと触れ、向き合うことは何よりも重要</a:t>
            </a:r>
            <a:r>
              <a:rPr lang="ja-JP" altLang="en-US" sz="2400" dirty="0" smtClean="0"/>
              <a:t>。</a:t>
            </a:r>
            <a:endParaRPr kumimoji="1" lang="ja-JP" altLang="en-US" sz="2400" dirty="0"/>
          </a:p>
        </p:txBody>
      </p:sp>
      <p:sp>
        <p:nvSpPr>
          <p:cNvPr id="5" name="テキスト ボックス 4"/>
          <p:cNvSpPr txBox="1"/>
          <p:nvPr/>
        </p:nvSpPr>
        <p:spPr>
          <a:xfrm>
            <a:off x="1102658" y="2108469"/>
            <a:ext cx="10251141" cy="4274944"/>
          </a:xfrm>
          <a:prstGeom prst="rect">
            <a:avLst/>
          </a:prstGeom>
          <a:solidFill>
            <a:schemeClr val="bg1"/>
          </a:solidFill>
          <a:ln>
            <a:noFill/>
          </a:ln>
          <a:effectLst>
            <a:softEdge rad="127000"/>
          </a:effectLst>
        </p:spPr>
        <p:txBody>
          <a:bodyPr wrap="square" lIns="360000" tIns="288000" rIns="360000" bIns="288000" rtlCol="0">
            <a:spAutoFit/>
          </a:bodyPr>
          <a:lstStyle/>
          <a:p>
            <a:pPr marL="342900" indent="-342900">
              <a:buFont typeface="+mj-lt"/>
              <a:buAutoNum type="arabicPeriod"/>
            </a:pPr>
            <a:r>
              <a:rPr kumimoji="1" lang="en-US" altLang="ja-JP" sz="2000" b="1" dirty="0" smtClean="0">
                <a:effectLst>
                  <a:outerShdw blurRad="38100" dist="38100" dir="2700000" algn="tl">
                    <a:srgbClr val="000000">
                      <a:alpha val="43137"/>
                    </a:srgbClr>
                  </a:outerShdw>
                </a:effectLst>
              </a:rPr>
              <a:t> </a:t>
            </a:r>
            <a:r>
              <a:rPr lang="ja-JP" altLang="en-US" sz="2000" b="1" dirty="0">
                <a:effectLst>
                  <a:outerShdw blurRad="38100" dist="38100" dir="2700000" algn="tl">
                    <a:srgbClr val="000000">
                      <a:alpha val="43137"/>
                    </a:srgbClr>
                  </a:outerShdw>
                </a:effectLst>
              </a:rPr>
              <a:t>自殺のことに</a:t>
            </a:r>
            <a:r>
              <a:rPr lang="ja-JP" altLang="en-US" sz="2000" b="1" dirty="0" smtClean="0">
                <a:effectLst>
                  <a:outerShdw blurRad="38100" dist="38100" dir="2700000" algn="tl">
                    <a:srgbClr val="000000">
                      <a:alpha val="43137"/>
                    </a:srgbClr>
                  </a:outerShdw>
                </a:effectLst>
              </a:rPr>
              <a:t>は触れず、日常を</a:t>
            </a:r>
            <a:r>
              <a:rPr kumimoji="1" lang="ja-JP" altLang="en-US" sz="2000" b="1" dirty="0" smtClean="0">
                <a:effectLst>
                  <a:outerShdw blurRad="38100" dist="38100" dir="2700000" algn="tl">
                    <a:srgbClr val="000000">
                      <a:alpha val="43137"/>
                    </a:srgbClr>
                  </a:outerShdw>
                </a:effectLst>
              </a:rPr>
              <a:t>見守る。</a:t>
            </a:r>
            <a:endParaRPr kumimoji="1" lang="en-US" altLang="ja-JP" sz="2000" b="1" dirty="0" smtClean="0">
              <a:effectLst>
                <a:outerShdw blurRad="38100" dist="38100" dir="2700000" algn="tl">
                  <a:srgbClr val="000000">
                    <a:alpha val="43137"/>
                  </a:srgbClr>
                </a:outerShdw>
              </a:effectLst>
            </a:endParaRPr>
          </a:p>
          <a:p>
            <a:pPr marL="712788" indent="-268288">
              <a:spcAft>
                <a:spcPts val="1200"/>
              </a:spcAft>
            </a:pPr>
            <a:r>
              <a:rPr lang="ja-JP" altLang="en-US" sz="2000" dirty="0" smtClean="0">
                <a:solidFill>
                  <a:srgbClr val="FF0000"/>
                </a:solidFill>
              </a:rPr>
              <a:t>⇒ この対応をとるのであれば、両親や管理職との連携をより強力にし、</a:t>
            </a:r>
            <a:r>
              <a:rPr lang="ja-JP" altLang="en-US" sz="2000" b="1" u="sng" dirty="0" smtClean="0">
                <a:solidFill>
                  <a:srgbClr val="FF0000"/>
                </a:solidFill>
              </a:rPr>
              <a:t>誰がＡ本人の自殺にいたるほどの心に触れられるか</a:t>
            </a:r>
            <a:r>
              <a:rPr lang="ja-JP" altLang="en-US" sz="2000" dirty="0" smtClean="0">
                <a:solidFill>
                  <a:srgbClr val="FF0000"/>
                </a:solidFill>
              </a:rPr>
              <a:t>を吟味・検討する必要がある。</a:t>
            </a:r>
            <a:endParaRPr kumimoji="1" lang="en-US" altLang="ja-JP" sz="2000" dirty="0" smtClean="0">
              <a:solidFill>
                <a:srgbClr val="FF0000"/>
              </a:solidFill>
            </a:endParaRPr>
          </a:p>
          <a:p>
            <a:pPr marL="363538" indent="-363538">
              <a:buFont typeface="+mj-lt"/>
              <a:buAutoNum type="arabicPeriod" startAt="2"/>
            </a:pPr>
            <a:r>
              <a:rPr lang="en-US" altLang="ja-JP" sz="2000" b="1" dirty="0">
                <a:effectLst>
                  <a:outerShdw blurRad="38100" dist="38100" dir="2700000" algn="tl">
                    <a:srgbClr val="000000">
                      <a:alpha val="43137"/>
                    </a:srgbClr>
                  </a:outerShdw>
                </a:effectLst>
              </a:rPr>
              <a:t> </a:t>
            </a:r>
            <a:r>
              <a:rPr lang="ja-JP" altLang="en-US" sz="2000" b="1" dirty="0" smtClean="0">
                <a:effectLst>
                  <a:outerShdw blurRad="38100" dist="38100" dir="2700000" algn="tl">
                    <a:srgbClr val="000000">
                      <a:alpha val="43137"/>
                    </a:srgbClr>
                  </a:outerShdw>
                </a:effectLst>
              </a:rPr>
              <a:t>自殺のことは</a:t>
            </a:r>
            <a:r>
              <a:rPr lang="en-US" altLang="ja-JP" sz="2000" b="1" dirty="0" smtClean="0">
                <a:effectLst>
                  <a:outerShdw blurRad="38100" dist="38100" dir="2700000" algn="tl">
                    <a:srgbClr val="000000">
                      <a:alpha val="43137"/>
                    </a:srgbClr>
                  </a:outerShdw>
                </a:effectLst>
              </a:rPr>
              <a:t>SC</a:t>
            </a:r>
            <a:r>
              <a:rPr lang="ja-JP" altLang="en-US" sz="2000" b="1" dirty="0" smtClean="0">
                <a:effectLst>
                  <a:outerShdw blurRad="38100" dist="38100" dir="2700000" algn="tl">
                    <a:srgbClr val="000000">
                      <a:alpha val="43137"/>
                    </a:srgbClr>
                  </a:outerShdw>
                </a:effectLst>
              </a:rPr>
              <a:t>や</a:t>
            </a:r>
            <a:r>
              <a:rPr lang="en-US" altLang="ja-JP" sz="2000" b="1" dirty="0" smtClean="0">
                <a:effectLst>
                  <a:outerShdw blurRad="38100" dist="38100" dir="2700000" algn="tl">
                    <a:srgbClr val="000000">
                      <a:alpha val="43137"/>
                    </a:srgbClr>
                  </a:outerShdw>
                </a:effectLst>
              </a:rPr>
              <a:t>SSW</a:t>
            </a:r>
            <a:r>
              <a:rPr lang="ja-JP" altLang="en-US" sz="2000" b="1" dirty="0" smtClean="0">
                <a:effectLst>
                  <a:outerShdw blurRad="38100" dist="38100" dir="2700000" algn="tl">
                    <a:srgbClr val="000000">
                      <a:alpha val="43137"/>
                    </a:srgbClr>
                  </a:outerShdw>
                </a:effectLst>
              </a:rPr>
              <a:t>などに任せ、 担任としては日常を見守る。</a:t>
            </a:r>
            <a:endParaRPr lang="en-US" altLang="ja-JP" sz="2000" b="1" dirty="0" smtClean="0">
              <a:effectLst>
                <a:outerShdw blurRad="38100" dist="38100" dir="2700000" algn="tl">
                  <a:srgbClr val="000000">
                    <a:alpha val="43137"/>
                  </a:srgbClr>
                </a:outerShdw>
              </a:effectLst>
            </a:endParaRPr>
          </a:p>
          <a:p>
            <a:pPr marL="712788" indent="-268288">
              <a:spcAft>
                <a:spcPts val="1200"/>
              </a:spcAft>
            </a:pPr>
            <a:r>
              <a:rPr lang="ja-JP" altLang="en-US" sz="2000" dirty="0">
                <a:solidFill>
                  <a:srgbClr val="FF0000"/>
                </a:solidFill>
              </a:rPr>
              <a:t>⇒ </a:t>
            </a:r>
            <a:r>
              <a:rPr lang="en-US" altLang="ja-JP" sz="2000" dirty="0" smtClean="0">
                <a:solidFill>
                  <a:srgbClr val="FF0000"/>
                </a:solidFill>
              </a:rPr>
              <a:t>SC</a:t>
            </a:r>
            <a:r>
              <a:rPr lang="ja-JP" altLang="en-US" sz="2000" dirty="0" smtClean="0">
                <a:solidFill>
                  <a:srgbClr val="FF0000"/>
                </a:solidFill>
              </a:rPr>
              <a:t>や</a:t>
            </a:r>
            <a:r>
              <a:rPr lang="en-US" altLang="ja-JP" sz="2000" dirty="0" smtClean="0">
                <a:solidFill>
                  <a:srgbClr val="FF0000"/>
                </a:solidFill>
              </a:rPr>
              <a:t>SSW</a:t>
            </a:r>
            <a:r>
              <a:rPr lang="ja-JP" altLang="en-US" sz="2000" dirty="0" smtClean="0">
                <a:solidFill>
                  <a:srgbClr val="FF0000"/>
                </a:solidFill>
              </a:rPr>
              <a:t>に丸投げして終わるのは禁忌。</a:t>
            </a:r>
            <a:r>
              <a:rPr lang="en-US" altLang="ja-JP" sz="2000" dirty="0" smtClean="0">
                <a:solidFill>
                  <a:srgbClr val="FF0000"/>
                </a:solidFill>
              </a:rPr>
              <a:t>SC</a:t>
            </a:r>
            <a:r>
              <a:rPr lang="ja-JP" altLang="en-US" sz="2000" dirty="0" smtClean="0">
                <a:solidFill>
                  <a:srgbClr val="FF0000"/>
                </a:solidFill>
              </a:rPr>
              <a:t>や</a:t>
            </a:r>
            <a:r>
              <a:rPr lang="en-US" altLang="ja-JP" sz="2000" dirty="0" smtClean="0">
                <a:solidFill>
                  <a:srgbClr val="FF0000"/>
                </a:solidFill>
              </a:rPr>
              <a:t>SSW</a:t>
            </a:r>
            <a:r>
              <a:rPr lang="ja-JP" altLang="en-US" sz="2000" dirty="0" smtClean="0">
                <a:solidFill>
                  <a:srgbClr val="FF0000"/>
                </a:solidFill>
              </a:rPr>
              <a:t>がＡ本人の心をどっしりと受け止められているか、受け止められるにはどうすればよいかを、</a:t>
            </a:r>
            <a:r>
              <a:rPr lang="ja-JP" altLang="en-US" sz="2000" b="1" u="sng" dirty="0" smtClean="0">
                <a:solidFill>
                  <a:srgbClr val="FF0000"/>
                </a:solidFill>
              </a:rPr>
              <a:t>学校・学年全体で連携しながら繰り返し対話し確認していく</a:t>
            </a:r>
            <a:r>
              <a:rPr lang="ja-JP" altLang="en-US" sz="2000" dirty="0" smtClean="0">
                <a:solidFill>
                  <a:srgbClr val="FF0000"/>
                </a:solidFill>
              </a:rPr>
              <a:t>ことが必要。</a:t>
            </a:r>
            <a:endParaRPr lang="en-US" altLang="ja-JP" sz="2000" dirty="0" smtClean="0">
              <a:effectLst>
                <a:outerShdw blurRad="38100" dist="38100" dir="2700000" algn="tl">
                  <a:srgbClr val="000000">
                    <a:alpha val="43137"/>
                  </a:srgbClr>
                </a:outerShdw>
              </a:effectLst>
            </a:endParaRPr>
          </a:p>
          <a:p>
            <a:pPr marL="363538" indent="-363538">
              <a:buFont typeface="+mj-lt"/>
              <a:buAutoNum type="arabicPeriod" startAt="3"/>
            </a:pPr>
            <a:r>
              <a:rPr kumimoji="1" lang="en-US" altLang="ja-JP" sz="2000" b="1" dirty="0">
                <a:effectLst>
                  <a:outerShdw blurRad="38100" dist="38100" dir="2700000" algn="tl">
                    <a:srgbClr val="000000">
                      <a:alpha val="43137"/>
                    </a:srgbClr>
                  </a:outerShdw>
                </a:effectLst>
              </a:rPr>
              <a:t> </a:t>
            </a:r>
            <a:r>
              <a:rPr kumimoji="1" lang="ja-JP" altLang="en-US" sz="2000" b="1" dirty="0" smtClean="0">
                <a:effectLst>
                  <a:outerShdw blurRad="38100" dist="38100" dir="2700000" algn="tl">
                    <a:srgbClr val="000000">
                      <a:alpha val="43137"/>
                    </a:srgbClr>
                  </a:outerShdw>
                </a:effectLst>
              </a:rPr>
              <a:t>自殺のことについて直接Ａと話をしてみる。</a:t>
            </a:r>
            <a:endParaRPr kumimoji="1" lang="en-US" altLang="ja-JP" sz="2000" b="1" dirty="0" smtClean="0">
              <a:effectLst>
                <a:outerShdw blurRad="38100" dist="38100" dir="2700000" algn="tl">
                  <a:srgbClr val="000000">
                    <a:alpha val="43137"/>
                  </a:srgbClr>
                </a:outerShdw>
              </a:effectLst>
            </a:endParaRPr>
          </a:p>
          <a:p>
            <a:pPr marL="712788" indent="-268288"/>
            <a:r>
              <a:rPr lang="ja-JP" altLang="en-US" sz="2000" dirty="0">
                <a:solidFill>
                  <a:srgbClr val="FF0000"/>
                </a:solidFill>
              </a:rPr>
              <a:t>⇒ </a:t>
            </a:r>
            <a:r>
              <a:rPr lang="ja-JP" altLang="en-US" sz="2000" dirty="0" smtClean="0">
                <a:solidFill>
                  <a:srgbClr val="FF0000"/>
                </a:solidFill>
              </a:rPr>
              <a:t>教職員自身が、Ａ本人の心を十分に受け止められる度量があるかについて、十分に吟味・</a:t>
            </a:r>
            <a:r>
              <a:rPr lang="ja-JP" altLang="en-US" sz="2000" dirty="0">
                <a:solidFill>
                  <a:srgbClr val="FF0000"/>
                </a:solidFill>
              </a:rPr>
              <a:t>検討する必要がある</a:t>
            </a:r>
            <a:r>
              <a:rPr lang="ja-JP" altLang="en-US" sz="2000" dirty="0" smtClean="0">
                <a:solidFill>
                  <a:srgbClr val="FF0000"/>
                </a:solidFill>
              </a:rPr>
              <a:t>。不安な場合には</a:t>
            </a:r>
            <a:r>
              <a:rPr lang="ja-JP" altLang="en-US" sz="2000" b="1" u="sng" dirty="0" smtClean="0">
                <a:solidFill>
                  <a:srgbClr val="FF0000"/>
                </a:solidFill>
              </a:rPr>
              <a:t>教職員へのバックアッパーとして</a:t>
            </a:r>
            <a:r>
              <a:rPr lang="en-US" altLang="ja-JP" sz="2000" b="1" u="sng" dirty="0" smtClean="0">
                <a:solidFill>
                  <a:srgbClr val="FF0000"/>
                </a:solidFill>
              </a:rPr>
              <a:t>SC</a:t>
            </a:r>
            <a:r>
              <a:rPr lang="ja-JP" altLang="en-US" sz="2000" b="1" u="sng" dirty="0" smtClean="0">
                <a:solidFill>
                  <a:srgbClr val="FF0000"/>
                </a:solidFill>
              </a:rPr>
              <a:t>や</a:t>
            </a:r>
            <a:r>
              <a:rPr lang="en-US" altLang="ja-JP" sz="2000" b="1" u="sng" dirty="0" smtClean="0">
                <a:solidFill>
                  <a:srgbClr val="FF0000"/>
                </a:solidFill>
              </a:rPr>
              <a:t>SSW</a:t>
            </a:r>
            <a:r>
              <a:rPr lang="ja-JP" altLang="en-US" sz="2000" b="1" u="sng" dirty="0" smtClean="0">
                <a:solidFill>
                  <a:srgbClr val="FF0000"/>
                </a:solidFill>
              </a:rPr>
              <a:t>の支援を受ける</a:t>
            </a:r>
            <a:r>
              <a:rPr lang="ja-JP" altLang="en-US" sz="2000" dirty="0" smtClean="0">
                <a:solidFill>
                  <a:srgbClr val="FF0000"/>
                </a:solidFill>
              </a:rPr>
              <a:t>ことも検討する。</a:t>
            </a:r>
            <a:endParaRPr lang="en-US" altLang="ja-JP"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05828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4435" y="365126"/>
            <a:ext cx="11667565" cy="912346"/>
          </a:xfrm>
        </p:spPr>
        <p:txBody>
          <a:bodyPr>
            <a:normAutofit/>
          </a:bodyPr>
          <a:lstStyle/>
          <a:p>
            <a:r>
              <a:rPr lang="ja-JP" altLang="en-US" dirty="0"/>
              <a:t>自殺問題</a:t>
            </a:r>
            <a:r>
              <a:rPr lang="ja-JP" altLang="en-US" dirty="0" smtClean="0"/>
              <a:t>を受け止める度量</a:t>
            </a:r>
            <a:r>
              <a:rPr lang="ja-JP" altLang="en-US" sz="2700" spc="-300" dirty="0" smtClean="0"/>
              <a:t>（自身の偏見・不安と向き合う）</a:t>
            </a:r>
            <a:endParaRPr kumimoji="1" lang="ja-JP" altLang="en-US" spc="-300"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15</a:t>
            </a:fld>
            <a:endParaRPr lang="ja-JP" altLang="en-US" dirty="0"/>
          </a:p>
        </p:txBody>
      </p:sp>
      <p:sp>
        <p:nvSpPr>
          <p:cNvPr id="4" name="テキスト ボックス 3"/>
          <p:cNvSpPr txBox="1"/>
          <p:nvPr/>
        </p:nvSpPr>
        <p:spPr>
          <a:xfrm>
            <a:off x="1102659" y="1113417"/>
            <a:ext cx="10044954" cy="4874110"/>
          </a:xfrm>
          <a:prstGeom prst="rect">
            <a:avLst/>
          </a:prstGeom>
          <a:solidFill>
            <a:schemeClr val="bg1"/>
          </a:solidFill>
          <a:effectLst>
            <a:softEdge rad="127000"/>
          </a:effectLst>
        </p:spPr>
        <p:txBody>
          <a:bodyPr wrap="square" lIns="288000" rIns="288000" rtlCol="0" anchor="ctr" anchorCtr="0">
            <a:noAutofit/>
          </a:bodyPr>
          <a:lstStyle/>
          <a:p>
            <a:pPr marL="285750" indent="-285750">
              <a:spcAft>
                <a:spcPts val="1200"/>
              </a:spcAft>
              <a:buFont typeface="Wingdings" panose="05000000000000000000" pitchFamily="2" charset="2"/>
              <a:buChar char="p"/>
            </a:pPr>
            <a:r>
              <a:rPr kumimoji="1" lang="en-US" altLang="ja-JP" sz="2400" dirty="0" smtClean="0"/>
              <a:t> </a:t>
            </a:r>
            <a:r>
              <a:rPr kumimoji="1" lang="ja-JP" altLang="en-US" sz="2400" dirty="0" smtClean="0"/>
              <a:t>自殺を考える人は、弱い人だと思っていないか？</a:t>
            </a:r>
            <a:endParaRPr kumimoji="1" lang="en-US" altLang="ja-JP" sz="2400" dirty="0" smtClean="0"/>
          </a:p>
          <a:p>
            <a:pPr marL="285750" indent="-285750">
              <a:spcAft>
                <a:spcPts val="1200"/>
              </a:spcAft>
              <a:buFont typeface="Wingdings" panose="05000000000000000000" pitchFamily="2" charset="2"/>
              <a:buChar char="p"/>
            </a:pPr>
            <a:r>
              <a:rPr lang="en-US" altLang="ja-JP" sz="2400" dirty="0"/>
              <a:t> </a:t>
            </a:r>
            <a:r>
              <a:rPr lang="ja-JP" altLang="en-US" sz="2400" dirty="0" smtClean="0"/>
              <a:t>自殺を考える人は、道徳に反し、罪深い人だと思っていないか？</a:t>
            </a:r>
            <a:endParaRPr lang="en-US" altLang="ja-JP" sz="2400" dirty="0" smtClean="0"/>
          </a:p>
          <a:p>
            <a:pPr marL="285750" indent="-285750">
              <a:spcAft>
                <a:spcPts val="1200"/>
              </a:spcAft>
              <a:buFont typeface="Wingdings" panose="05000000000000000000" pitchFamily="2" charset="2"/>
              <a:buChar char="p"/>
            </a:pPr>
            <a:r>
              <a:rPr lang="en-US" altLang="ja-JP" sz="2400" dirty="0"/>
              <a:t> </a:t>
            </a:r>
            <a:r>
              <a:rPr lang="ja-JP" altLang="en-US" sz="2400" dirty="0"/>
              <a:t>自殺を考える人は、異常な人だと思って</a:t>
            </a:r>
            <a:r>
              <a:rPr lang="ja-JP" altLang="en-US" sz="2400" dirty="0" smtClean="0"/>
              <a:t>いないか？</a:t>
            </a:r>
            <a:endParaRPr lang="en-US" altLang="ja-JP" sz="2400" dirty="0" smtClean="0"/>
          </a:p>
          <a:p>
            <a:pPr marL="285750" indent="-285750">
              <a:spcAft>
                <a:spcPts val="1200"/>
              </a:spcAft>
              <a:buFont typeface="Wingdings" panose="05000000000000000000" pitchFamily="2" charset="2"/>
              <a:buChar char="p"/>
            </a:pPr>
            <a:r>
              <a:rPr lang="en-US" altLang="ja-JP" sz="2400" dirty="0"/>
              <a:t> </a:t>
            </a:r>
            <a:r>
              <a:rPr lang="ja-JP" altLang="en-US" sz="2400" dirty="0" smtClean="0"/>
              <a:t>自殺を考えることは、滅多にないことだと考えていないか？</a:t>
            </a:r>
            <a:endParaRPr lang="en-US" altLang="ja-JP" sz="2400" dirty="0" smtClean="0"/>
          </a:p>
          <a:p>
            <a:pPr marL="285750" indent="-285750">
              <a:spcAft>
                <a:spcPts val="1200"/>
              </a:spcAft>
              <a:buFont typeface="Wingdings" panose="05000000000000000000" pitchFamily="2" charset="2"/>
              <a:buChar char="p"/>
            </a:pPr>
            <a:r>
              <a:rPr kumimoji="1" lang="en-US" altLang="ja-JP" sz="2400" dirty="0"/>
              <a:t> </a:t>
            </a:r>
            <a:r>
              <a:rPr kumimoji="1" lang="ja-JP" altLang="en-US" sz="2400" dirty="0" smtClean="0"/>
              <a:t>自殺というテーマをタブー視していないか？</a:t>
            </a:r>
            <a:endParaRPr kumimoji="1" lang="en-US" altLang="ja-JP" sz="2400" dirty="0" smtClean="0"/>
          </a:p>
          <a:p>
            <a:pPr marL="285750" indent="-285750">
              <a:spcAft>
                <a:spcPts val="1200"/>
              </a:spcAft>
              <a:buFont typeface="Wingdings" panose="05000000000000000000" pitchFamily="2" charset="2"/>
              <a:buChar char="p"/>
            </a:pPr>
            <a:r>
              <a:rPr lang="en-US" altLang="ja-JP" sz="2400" dirty="0"/>
              <a:t> </a:t>
            </a:r>
            <a:r>
              <a:rPr lang="ja-JP" altLang="en-US" sz="2400" dirty="0" smtClean="0"/>
              <a:t>自殺を考える人を、</a:t>
            </a:r>
            <a:r>
              <a:rPr lang="ja-JP" altLang="en-US" sz="2400" dirty="0"/>
              <a:t>拙速</a:t>
            </a:r>
            <a:r>
              <a:rPr lang="ja-JP" altLang="en-US" sz="2400" dirty="0" smtClean="0"/>
              <a:t>に医療機関やカウンセリングにつなげようと考えてはいないか？</a:t>
            </a:r>
            <a:endParaRPr kumimoji="1" lang="en-US" altLang="ja-JP" sz="2400" dirty="0" smtClean="0"/>
          </a:p>
          <a:p>
            <a:pPr marL="285750" indent="-285750">
              <a:spcAft>
                <a:spcPts val="1200"/>
              </a:spcAft>
              <a:buFont typeface="Wingdings" panose="05000000000000000000" pitchFamily="2" charset="2"/>
              <a:buChar char="p"/>
            </a:pPr>
            <a:r>
              <a:rPr lang="en-US" altLang="ja-JP" sz="2400" dirty="0"/>
              <a:t> </a:t>
            </a:r>
            <a:r>
              <a:rPr lang="ja-JP" altLang="en-US" sz="2400" dirty="0" smtClean="0"/>
              <a:t>相手の気持ちよりも、自殺について考えると生じる自分自身のストレスや不安を解消することが優先になっていないか？</a:t>
            </a:r>
            <a:endParaRPr lang="en-US" altLang="ja-JP" sz="2400" dirty="0" smtClean="0"/>
          </a:p>
        </p:txBody>
      </p:sp>
    </p:spTree>
    <p:extLst>
      <p:ext uri="{BB962C8B-B14F-4D97-AF65-F5344CB8AC3E}">
        <p14:creationId xmlns:p14="http://schemas.microsoft.com/office/powerpoint/2010/main" val="1640736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060263"/>
          </a:xfrm>
        </p:spPr>
        <p:txBody>
          <a:bodyPr/>
          <a:lstStyle/>
          <a:p>
            <a:r>
              <a:rPr kumimoji="1" lang="ja-JP" altLang="en-US" dirty="0" smtClean="0"/>
              <a:t>事例　Ａの場合　</a:t>
            </a:r>
            <a:r>
              <a:rPr kumimoji="1" lang="en-US" altLang="ja-JP" dirty="0" smtClean="0"/>
              <a:t>episode </a:t>
            </a:r>
            <a:r>
              <a:rPr lang="en-US" altLang="ja-JP" dirty="0"/>
              <a:t>5</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16</a:t>
            </a:fld>
            <a:endParaRPr lang="ja-JP" altLang="en-US"/>
          </a:p>
        </p:txBody>
      </p:sp>
      <p:sp>
        <p:nvSpPr>
          <p:cNvPr id="4" name="テキスト ボックス 3"/>
          <p:cNvSpPr txBox="1"/>
          <p:nvPr/>
        </p:nvSpPr>
        <p:spPr>
          <a:xfrm>
            <a:off x="1293692" y="1282383"/>
            <a:ext cx="9604615" cy="4170372"/>
          </a:xfrm>
          <a:prstGeom prst="rect">
            <a:avLst/>
          </a:prstGeom>
          <a:pattFill prst="lgGrid">
            <a:fgClr>
              <a:schemeClr val="bg1">
                <a:lumMod val="95000"/>
              </a:schemeClr>
            </a:fgClr>
            <a:bgClr>
              <a:schemeClr val="bg1"/>
            </a:bgClr>
          </a:pattFill>
        </p:spPr>
        <p:txBody>
          <a:bodyPr wrap="square" rtlCol="0">
            <a:spAutoFit/>
          </a:bodyPr>
          <a:lstStyle/>
          <a:p>
            <a:pPr>
              <a:lnSpc>
                <a:spcPts val="3400"/>
              </a:lnSpc>
              <a:spcAft>
                <a:spcPts val="1200"/>
              </a:spcAft>
            </a:pPr>
            <a:r>
              <a:rPr kumimoji="1" lang="ja-JP" altLang="en-US" sz="2400" dirty="0" smtClean="0"/>
              <a:t>　管理職と担任は、Ａの両親が学校に対し謝罪ばかりする姿を見て、Ａの痛みや苦しみが両親に十分に理解してもらえているか不安に感じた。そこで管理職は、次回</a:t>
            </a:r>
            <a:r>
              <a:rPr kumimoji="1" lang="en-US" altLang="ja-JP" sz="2400" dirty="0" smtClean="0"/>
              <a:t>SC</a:t>
            </a:r>
            <a:r>
              <a:rPr kumimoji="1" lang="ja-JP" altLang="en-US" sz="2400" dirty="0" smtClean="0"/>
              <a:t>の来校時に</a:t>
            </a:r>
            <a:r>
              <a:rPr kumimoji="1" lang="en-US" altLang="ja-JP" sz="2400" dirty="0" smtClean="0"/>
              <a:t>SC</a:t>
            </a:r>
            <a:r>
              <a:rPr kumimoji="1" lang="ja-JP" altLang="en-US" sz="2400" dirty="0" smtClean="0"/>
              <a:t>に相談しようと考えた。</a:t>
            </a:r>
            <a:endParaRPr kumimoji="1" lang="en-US" altLang="ja-JP" sz="2400" dirty="0" smtClean="0"/>
          </a:p>
          <a:p>
            <a:pPr>
              <a:lnSpc>
                <a:spcPts val="3400"/>
              </a:lnSpc>
              <a:spcAft>
                <a:spcPts val="1200"/>
              </a:spcAft>
            </a:pPr>
            <a:r>
              <a:rPr lang="ja-JP" altLang="en-US" sz="2400" dirty="0"/>
              <a:t>　</a:t>
            </a:r>
            <a:r>
              <a:rPr lang="ja-JP" altLang="en-US" sz="2400" dirty="0" smtClean="0"/>
              <a:t>その２日後、Ａの表情が暗く、作り笑いをしている様子が見られた。その日の交換ノートに担任がこう書いた。「今日、〇〇（級友）と話していた時、何かあった？Ａがしんどそうに見えたよ。」翌日Ａからこんな返事があった「ちょっと最近勉強がしんどくて</a:t>
            </a:r>
            <a:r>
              <a:rPr lang="en-US" altLang="ja-JP" sz="2400" dirty="0" smtClean="0"/>
              <a:t>…</a:t>
            </a:r>
            <a:r>
              <a:rPr lang="ja-JP" altLang="en-US" sz="2400" dirty="0" smtClean="0"/>
              <a:t>」その翌日、担任は「そうか。明日の放課後、ちょっと話を聞きたいな。」と応答した。</a:t>
            </a:r>
            <a:r>
              <a:rPr lang="ja-JP" altLang="en-US" sz="2400" dirty="0"/>
              <a:t>明日</a:t>
            </a:r>
            <a:r>
              <a:rPr lang="ja-JP" altLang="en-US" sz="2400" dirty="0" smtClean="0"/>
              <a:t>は、ちょうど</a:t>
            </a:r>
            <a:r>
              <a:rPr lang="en-US" altLang="ja-JP" sz="2400" dirty="0" smtClean="0"/>
              <a:t>SC</a:t>
            </a:r>
            <a:r>
              <a:rPr lang="ja-JP" altLang="en-US" sz="2400" dirty="0" smtClean="0"/>
              <a:t>の来校日だった。</a:t>
            </a:r>
            <a:endParaRPr kumimoji="1" lang="ja-JP" altLang="en-US" sz="2000" dirty="0"/>
          </a:p>
        </p:txBody>
      </p:sp>
    </p:spTree>
    <p:extLst>
      <p:ext uri="{BB962C8B-B14F-4D97-AF65-F5344CB8AC3E}">
        <p14:creationId xmlns:p14="http://schemas.microsoft.com/office/powerpoint/2010/main" val="3642148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17258"/>
          </a:xfrm>
        </p:spPr>
        <p:txBody>
          <a:bodyPr/>
          <a:lstStyle/>
          <a:p>
            <a:r>
              <a:rPr kumimoji="1" lang="ja-JP" altLang="en-US" dirty="0" smtClean="0"/>
              <a:t>事例　Ａの場合　</a:t>
            </a:r>
            <a:r>
              <a:rPr kumimoji="1" lang="en-US" altLang="ja-JP" dirty="0" smtClean="0"/>
              <a:t>episode 6</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17</a:t>
            </a:fld>
            <a:endParaRPr lang="ja-JP" altLang="en-US"/>
          </a:p>
        </p:txBody>
      </p:sp>
      <p:sp>
        <p:nvSpPr>
          <p:cNvPr id="4" name="テキスト ボックス 3"/>
          <p:cNvSpPr txBox="1"/>
          <p:nvPr/>
        </p:nvSpPr>
        <p:spPr>
          <a:xfrm>
            <a:off x="1039907" y="1282383"/>
            <a:ext cx="9604615" cy="4632037"/>
          </a:xfrm>
          <a:prstGeom prst="rect">
            <a:avLst/>
          </a:prstGeom>
          <a:pattFill prst="lgGrid">
            <a:fgClr>
              <a:schemeClr val="bg1">
                <a:lumMod val="95000"/>
              </a:schemeClr>
            </a:fgClr>
            <a:bgClr>
              <a:schemeClr val="bg1"/>
            </a:bgClr>
          </a:pattFill>
        </p:spPr>
        <p:txBody>
          <a:bodyPr wrap="square" rtlCol="0">
            <a:spAutoFit/>
          </a:bodyPr>
          <a:lstStyle/>
          <a:p>
            <a:pPr>
              <a:lnSpc>
                <a:spcPts val="3400"/>
              </a:lnSpc>
              <a:spcAft>
                <a:spcPts val="1200"/>
              </a:spcAft>
            </a:pPr>
            <a:r>
              <a:rPr kumimoji="1" lang="ja-JP" altLang="en-US" sz="2400" dirty="0" smtClean="0"/>
              <a:t>　管理職と担任、</a:t>
            </a:r>
            <a:r>
              <a:rPr kumimoji="1" lang="en-US" altLang="ja-JP" sz="2400" dirty="0" smtClean="0"/>
              <a:t>SC</a:t>
            </a:r>
            <a:r>
              <a:rPr kumimoji="1" lang="ja-JP" altLang="en-US" sz="2400" dirty="0" smtClean="0"/>
              <a:t>は話し合いの場を持った。</a:t>
            </a:r>
            <a:r>
              <a:rPr kumimoji="1" lang="en-US" altLang="ja-JP" sz="2400" dirty="0" smtClean="0"/>
              <a:t>SC</a:t>
            </a:r>
            <a:r>
              <a:rPr kumimoji="1" lang="ja-JP" altLang="en-US" sz="2400" dirty="0" smtClean="0"/>
              <a:t>はひと通り話を聴いた後、次のような４つの提案をした。</a:t>
            </a:r>
            <a:endParaRPr kumimoji="1" lang="en-US" altLang="ja-JP" sz="2400" dirty="0" smtClean="0"/>
          </a:p>
          <a:p>
            <a:pPr marL="268288" indent="-268288">
              <a:lnSpc>
                <a:spcPts val="3400"/>
              </a:lnSpc>
              <a:spcAft>
                <a:spcPts val="1200"/>
              </a:spcAft>
            </a:pPr>
            <a:r>
              <a:rPr lang="ja-JP" altLang="en-US" sz="2400" dirty="0" smtClean="0"/>
              <a:t>・Ａは担任に交換ノートを通して心を開き始めているためＡの話を聴く役割は担任がする。</a:t>
            </a:r>
            <a:endParaRPr lang="en-US" altLang="ja-JP" sz="2400" dirty="0" smtClean="0"/>
          </a:p>
          <a:p>
            <a:pPr marL="268288" indent="-268288">
              <a:lnSpc>
                <a:spcPts val="3400"/>
              </a:lnSpc>
              <a:spcAft>
                <a:spcPts val="1200"/>
              </a:spcAft>
            </a:pPr>
            <a:r>
              <a:rPr kumimoji="1" lang="ja-JP" altLang="en-US" sz="2400" dirty="0" smtClean="0"/>
              <a:t>・担任は</a:t>
            </a:r>
            <a:r>
              <a:rPr kumimoji="1" lang="en-US" altLang="ja-JP" sz="2400" dirty="0" smtClean="0"/>
              <a:t>30</a:t>
            </a:r>
            <a:r>
              <a:rPr kumimoji="1" lang="ja-JP" altLang="en-US" sz="2400" dirty="0" smtClean="0"/>
              <a:t>代後半で経験豊富とは言え自殺問題の対応には不慣れなため、毎週必ず</a:t>
            </a:r>
            <a:r>
              <a:rPr kumimoji="1" lang="en-US" altLang="ja-JP" sz="2400" dirty="0" smtClean="0"/>
              <a:t>SC</a:t>
            </a:r>
            <a:r>
              <a:rPr kumimoji="1" lang="ja-JP" altLang="en-US" sz="2400" dirty="0" smtClean="0"/>
              <a:t>のコンサルテーションを受ける。</a:t>
            </a:r>
            <a:endParaRPr kumimoji="1" lang="en-US" altLang="ja-JP" sz="2400" dirty="0" smtClean="0"/>
          </a:p>
          <a:p>
            <a:pPr marL="268288" indent="-268288">
              <a:lnSpc>
                <a:spcPts val="3400"/>
              </a:lnSpc>
              <a:spcAft>
                <a:spcPts val="1200"/>
              </a:spcAft>
            </a:pPr>
            <a:r>
              <a:rPr lang="ja-JP" altLang="en-US" sz="2400" dirty="0" smtClean="0"/>
              <a:t>・Ａの成育歴や家族歴などのアセスメントや、保護者の</a:t>
            </a:r>
            <a:r>
              <a:rPr lang="ja-JP" altLang="en-US" sz="2400" dirty="0"/>
              <a:t>Ａ</a:t>
            </a:r>
            <a:r>
              <a:rPr lang="ja-JP" altLang="en-US" sz="2400" dirty="0" smtClean="0"/>
              <a:t>への対応の変容を目的に、保護者へのカウンセリングを</a:t>
            </a:r>
            <a:r>
              <a:rPr lang="en-US" altLang="ja-JP" sz="2400" dirty="0" smtClean="0"/>
              <a:t>SC</a:t>
            </a:r>
            <a:r>
              <a:rPr lang="ja-JP" altLang="en-US" sz="2400" dirty="0" smtClean="0"/>
              <a:t>が担当する。</a:t>
            </a:r>
            <a:endParaRPr kumimoji="1" lang="en-US" altLang="ja-JP" sz="2400" dirty="0" smtClean="0"/>
          </a:p>
          <a:p>
            <a:pPr marL="268288" indent="-268288">
              <a:lnSpc>
                <a:spcPts val="3400"/>
              </a:lnSpc>
              <a:spcAft>
                <a:spcPts val="1200"/>
              </a:spcAft>
            </a:pPr>
            <a:r>
              <a:rPr lang="ja-JP" altLang="en-US" sz="2400" dirty="0" smtClean="0"/>
              <a:t>・月に</a:t>
            </a:r>
            <a:r>
              <a:rPr lang="en-US" altLang="ja-JP" sz="2400" dirty="0" smtClean="0"/>
              <a:t>1</a:t>
            </a:r>
            <a:r>
              <a:rPr lang="ja-JP" altLang="en-US" sz="2400" dirty="0" smtClean="0"/>
              <a:t>度は管理職や</a:t>
            </a:r>
            <a:r>
              <a:rPr lang="en-US" altLang="ja-JP" sz="2400" dirty="0" smtClean="0"/>
              <a:t>SSW</a:t>
            </a:r>
            <a:r>
              <a:rPr lang="ja-JP" altLang="en-US" sz="2400" dirty="0" smtClean="0"/>
              <a:t>も交えたケース会議を開く。</a:t>
            </a:r>
            <a:endParaRPr lang="en-US" altLang="ja-JP" sz="2400" dirty="0" smtClean="0"/>
          </a:p>
        </p:txBody>
      </p:sp>
    </p:spTree>
    <p:extLst>
      <p:ext uri="{BB962C8B-B14F-4D97-AF65-F5344CB8AC3E}">
        <p14:creationId xmlns:p14="http://schemas.microsoft.com/office/powerpoint/2010/main" val="550787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17258"/>
          </a:xfrm>
        </p:spPr>
        <p:txBody>
          <a:bodyPr/>
          <a:lstStyle/>
          <a:p>
            <a:r>
              <a:rPr kumimoji="1" lang="ja-JP" altLang="en-US" dirty="0" smtClean="0"/>
              <a:t>事例　Ａの場合　</a:t>
            </a:r>
            <a:r>
              <a:rPr kumimoji="1" lang="en-US" altLang="ja-JP" dirty="0" smtClean="0"/>
              <a:t>episode 7</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18</a:t>
            </a:fld>
            <a:endParaRPr lang="ja-JP" altLang="en-US"/>
          </a:p>
        </p:txBody>
      </p:sp>
      <p:sp>
        <p:nvSpPr>
          <p:cNvPr id="4" name="テキスト ボックス 3"/>
          <p:cNvSpPr txBox="1"/>
          <p:nvPr/>
        </p:nvSpPr>
        <p:spPr>
          <a:xfrm>
            <a:off x="1129553" y="1282383"/>
            <a:ext cx="10385612" cy="4708981"/>
          </a:xfrm>
          <a:prstGeom prst="rect">
            <a:avLst/>
          </a:prstGeom>
          <a:pattFill prst="lgGrid">
            <a:fgClr>
              <a:schemeClr val="bg1">
                <a:lumMod val="95000"/>
              </a:schemeClr>
            </a:fgClr>
            <a:bgClr>
              <a:schemeClr val="bg1"/>
            </a:bgClr>
          </a:pattFill>
        </p:spPr>
        <p:txBody>
          <a:bodyPr wrap="square" rtlCol="0">
            <a:spAutoFit/>
          </a:bodyPr>
          <a:lstStyle/>
          <a:p>
            <a:pPr>
              <a:lnSpc>
                <a:spcPts val="3000"/>
              </a:lnSpc>
              <a:spcAft>
                <a:spcPts val="1200"/>
              </a:spcAft>
            </a:pPr>
            <a:r>
              <a:rPr kumimoji="1" lang="ja-JP" altLang="en-US" sz="2400" dirty="0" smtClean="0"/>
              <a:t>　その日の放課後、担任は相談室で</a:t>
            </a:r>
            <a:r>
              <a:rPr lang="ja-JP" altLang="en-US" sz="2400" dirty="0"/>
              <a:t>Ａ</a:t>
            </a:r>
            <a:r>
              <a:rPr kumimoji="1" lang="ja-JP" altLang="en-US" sz="2400" dirty="0" smtClean="0"/>
              <a:t>と話をした。</a:t>
            </a:r>
            <a:endParaRPr kumimoji="1" lang="en-US" altLang="ja-JP" sz="2400" dirty="0" smtClean="0"/>
          </a:p>
          <a:p>
            <a:pPr>
              <a:lnSpc>
                <a:spcPts val="3000"/>
              </a:lnSpc>
              <a:spcAft>
                <a:spcPts val="1200"/>
              </a:spcAft>
            </a:pPr>
            <a:r>
              <a:rPr lang="ja-JP" altLang="en-US" sz="2400" dirty="0" smtClean="0"/>
              <a:t>担任「この前、勉強が大変って書いてあって驚いたよ。毎回テストで良い点ばっかりだから余裕なのかと思ってた。」</a:t>
            </a:r>
            <a:endParaRPr lang="en-US" altLang="ja-JP" sz="2400" dirty="0" smtClean="0"/>
          </a:p>
          <a:p>
            <a:pPr>
              <a:lnSpc>
                <a:spcPts val="3000"/>
              </a:lnSpc>
              <a:spcAft>
                <a:spcPts val="1200"/>
              </a:spcAft>
            </a:pPr>
            <a:r>
              <a:rPr lang="ja-JP" altLang="en-US" sz="2400" dirty="0" smtClean="0"/>
              <a:t>Ａ「</a:t>
            </a:r>
            <a:r>
              <a:rPr lang="en-US" altLang="ja-JP" sz="2400" dirty="0" smtClean="0"/>
              <a:t>…</a:t>
            </a:r>
            <a:r>
              <a:rPr lang="ja-JP" altLang="en-US" sz="2400" dirty="0" smtClean="0"/>
              <a:t>（しばらく沈黙）</a:t>
            </a:r>
            <a:r>
              <a:rPr lang="en-US" altLang="ja-JP" sz="2400" dirty="0" smtClean="0"/>
              <a:t>…</a:t>
            </a:r>
            <a:r>
              <a:rPr lang="ja-JP" altLang="en-US" sz="2400" dirty="0"/>
              <a:t>部活</a:t>
            </a:r>
            <a:r>
              <a:rPr lang="ja-JP" altLang="en-US" sz="2400" dirty="0" smtClean="0"/>
              <a:t>が終わった後も塾があって</a:t>
            </a:r>
            <a:r>
              <a:rPr lang="en-US" altLang="ja-JP" sz="2400" dirty="0" smtClean="0"/>
              <a:t>…</a:t>
            </a:r>
            <a:r>
              <a:rPr lang="ja-JP" altLang="en-US" sz="2400" dirty="0"/>
              <a:t>塾</a:t>
            </a:r>
            <a:r>
              <a:rPr lang="ja-JP" altLang="en-US" sz="2400" dirty="0" smtClean="0"/>
              <a:t>でも課題がいっぱいあって</a:t>
            </a:r>
            <a:r>
              <a:rPr lang="en-US" altLang="ja-JP" sz="2400" dirty="0" smtClean="0"/>
              <a:t>…</a:t>
            </a:r>
            <a:r>
              <a:rPr lang="ja-JP" altLang="en-US" sz="2400" dirty="0" smtClean="0"/>
              <a:t>（声を震わせながら語る）」</a:t>
            </a:r>
            <a:endParaRPr lang="en-US" altLang="ja-JP" sz="2400" dirty="0" smtClean="0"/>
          </a:p>
          <a:p>
            <a:pPr>
              <a:lnSpc>
                <a:spcPts val="3000"/>
              </a:lnSpc>
              <a:spcAft>
                <a:spcPts val="1200"/>
              </a:spcAft>
            </a:pPr>
            <a:r>
              <a:rPr lang="ja-JP" altLang="en-US" sz="2400" dirty="0" smtClean="0"/>
              <a:t>担任「そうかぁ。学校も忙しいのに、塾でも課題があるのか</a:t>
            </a:r>
            <a:r>
              <a:rPr lang="en-US" altLang="ja-JP" sz="2400" dirty="0" smtClean="0"/>
              <a:t>…</a:t>
            </a:r>
            <a:r>
              <a:rPr lang="ja-JP" altLang="en-US" sz="2400" dirty="0" smtClean="0"/>
              <a:t>」</a:t>
            </a:r>
            <a:endParaRPr lang="en-US" altLang="ja-JP" sz="2400" dirty="0" smtClean="0"/>
          </a:p>
          <a:p>
            <a:pPr>
              <a:lnSpc>
                <a:spcPts val="3000"/>
              </a:lnSpc>
              <a:spcAft>
                <a:spcPts val="1200"/>
              </a:spcAft>
            </a:pPr>
            <a:r>
              <a:rPr lang="ja-JP" altLang="en-US" sz="2400" dirty="0" smtClean="0"/>
              <a:t>Ａ「前に塾の先生からこんな問題も解けない奴はいらないって言われて</a:t>
            </a:r>
            <a:r>
              <a:rPr lang="en-US" altLang="ja-JP" sz="2400" dirty="0" smtClean="0"/>
              <a:t>…</a:t>
            </a:r>
            <a:r>
              <a:rPr lang="ja-JP" altLang="en-US" sz="2400" dirty="0" smtClean="0"/>
              <a:t>それからなんか一気にやる気なくなっちゃったんですけど、でもやるしかなくて</a:t>
            </a:r>
            <a:r>
              <a:rPr lang="en-US" altLang="ja-JP" sz="2400" dirty="0" smtClean="0"/>
              <a:t>…</a:t>
            </a:r>
            <a:r>
              <a:rPr lang="ja-JP" altLang="en-US" sz="2400" dirty="0" smtClean="0"/>
              <a:t>（涙を流す）」</a:t>
            </a:r>
            <a:endParaRPr lang="en-US" altLang="ja-JP" sz="2400" dirty="0" smtClean="0"/>
          </a:p>
          <a:p>
            <a:pPr>
              <a:lnSpc>
                <a:spcPts val="3000"/>
              </a:lnSpc>
              <a:spcAft>
                <a:spcPts val="1200"/>
              </a:spcAft>
            </a:pPr>
            <a:r>
              <a:rPr lang="ja-JP" altLang="en-US" sz="2400" dirty="0" smtClean="0"/>
              <a:t>担任「</a:t>
            </a:r>
            <a:r>
              <a:rPr lang="en-US" altLang="ja-JP" sz="2400" dirty="0" smtClean="0"/>
              <a:t>…</a:t>
            </a:r>
            <a:r>
              <a:rPr lang="ja-JP" altLang="en-US" sz="2400" dirty="0" smtClean="0"/>
              <a:t>（何も</a:t>
            </a:r>
            <a:r>
              <a:rPr lang="ja-JP" altLang="en-US" sz="2400" dirty="0"/>
              <a:t>言葉</a:t>
            </a:r>
            <a:r>
              <a:rPr lang="ja-JP" altLang="en-US" sz="2400" dirty="0" smtClean="0"/>
              <a:t>にできず、天井を見上</a:t>
            </a:r>
            <a:r>
              <a:rPr lang="ja-JP" altLang="en-US" sz="2400" dirty="0"/>
              <a:t>げ</a:t>
            </a:r>
            <a:r>
              <a:rPr lang="ja-JP" altLang="en-US" sz="2400" dirty="0" smtClean="0"/>
              <a:t>ながら）そうか</a:t>
            </a:r>
            <a:r>
              <a:rPr lang="en-US" altLang="ja-JP" sz="2400" dirty="0" smtClean="0"/>
              <a:t>…</a:t>
            </a:r>
            <a:r>
              <a:rPr lang="ja-JP" altLang="en-US" sz="2400" dirty="0" smtClean="0"/>
              <a:t>」</a:t>
            </a:r>
            <a:endParaRPr lang="en-US" altLang="ja-JP" sz="2400" dirty="0" smtClean="0"/>
          </a:p>
        </p:txBody>
      </p:sp>
    </p:spTree>
    <p:extLst>
      <p:ext uri="{BB962C8B-B14F-4D97-AF65-F5344CB8AC3E}">
        <p14:creationId xmlns:p14="http://schemas.microsoft.com/office/powerpoint/2010/main" val="3335884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091145"/>
          </a:xfrm>
        </p:spPr>
        <p:txBody>
          <a:bodyPr/>
          <a:lstStyle/>
          <a:p>
            <a:r>
              <a:rPr kumimoji="1" lang="ja-JP" altLang="en-US" dirty="0" smtClean="0"/>
              <a:t>２つの自己肯定</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19</a:t>
            </a:fld>
            <a:endParaRPr lang="ja-JP" altLang="en-US"/>
          </a:p>
        </p:txBody>
      </p:sp>
      <p:sp>
        <p:nvSpPr>
          <p:cNvPr id="5" name="テキスト ボックス 4"/>
          <p:cNvSpPr txBox="1"/>
          <p:nvPr/>
        </p:nvSpPr>
        <p:spPr>
          <a:xfrm>
            <a:off x="463923" y="1457970"/>
            <a:ext cx="5320553" cy="646331"/>
          </a:xfrm>
          <a:prstGeom prst="rect">
            <a:avLst/>
          </a:prstGeom>
          <a:noFill/>
        </p:spPr>
        <p:txBody>
          <a:bodyPr wrap="square" rtlCol="0">
            <a:spAutoFit/>
          </a:bodyPr>
          <a:lstStyle/>
          <a:p>
            <a:pPr marL="457200" indent="-457200">
              <a:buFont typeface="Wingdings" panose="05000000000000000000" pitchFamily="2" charset="2"/>
              <a:buChar char="l"/>
            </a:pPr>
            <a:r>
              <a:rPr lang="ja-JP" altLang="en-US" sz="3600" b="1" dirty="0">
                <a:solidFill>
                  <a:srgbClr val="0070C0"/>
                </a:solidFill>
              </a:rPr>
              <a:t>行動レベルの自己肯定</a:t>
            </a:r>
          </a:p>
        </p:txBody>
      </p:sp>
      <p:sp>
        <p:nvSpPr>
          <p:cNvPr id="22" name="テキスト ボックス 21"/>
          <p:cNvSpPr txBox="1"/>
          <p:nvPr/>
        </p:nvSpPr>
        <p:spPr>
          <a:xfrm>
            <a:off x="6048934" y="1456270"/>
            <a:ext cx="5562600" cy="646331"/>
          </a:xfrm>
          <a:prstGeom prst="rect">
            <a:avLst/>
          </a:prstGeom>
          <a:noFill/>
        </p:spPr>
        <p:txBody>
          <a:bodyPr wrap="square" rtlCol="0">
            <a:spAutoFit/>
          </a:bodyPr>
          <a:lstStyle/>
          <a:p>
            <a:pPr marL="457200" indent="-457200">
              <a:buFont typeface="Wingdings" panose="05000000000000000000" pitchFamily="2" charset="2"/>
              <a:buChar char="l"/>
            </a:pPr>
            <a:r>
              <a:rPr lang="ja-JP" altLang="en-US" sz="3600" b="1" dirty="0">
                <a:solidFill>
                  <a:srgbClr val="CC0066"/>
                </a:solidFill>
              </a:rPr>
              <a:t>存在</a:t>
            </a:r>
            <a:r>
              <a:rPr lang="ja-JP" altLang="en-US" sz="3600" b="1" dirty="0" smtClean="0">
                <a:solidFill>
                  <a:srgbClr val="CC0066"/>
                </a:solidFill>
              </a:rPr>
              <a:t>レベル</a:t>
            </a:r>
            <a:r>
              <a:rPr lang="ja-JP" altLang="en-US" sz="3600" b="1" dirty="0">
                <a:solidFill>
                  <a:srgbClr val="CC0066"/>
                </a:solidFill>
              </a:rPr>
              <a:t>の自己肯定</a:t>
            </a:r>
          </a:p>
        </p:txBody>
      </p:sp>
      <p:sp>
        <p:nvSpPr>
          <p:cNvPr id="6" name="テキスト ボックス 5"/>
          <p:cNvSpPr txBox="1"/>
          <p:nvPr/>
        </p:nvSpPr>
        <p:spPr>
          <a:xfrm>
            <a:off x="1010769" y="2104301"/>
            <a:ext cx="4666130" cy="3371136"/>
          </a:xfrm>
          <a:prstGeom prst="roundRect">
            <a:avLst>
              <a:gd name="adj" fmla="val 9088"/>
            </a:avLst>
          </a:prstGeom>
          <a:solidFill>
            <a:schemeClr val="accent1">
              <a:lumMod val="40000"/>
              <a:lumOff val="60000"/>
            </a:schemeClr>
          </a:solidFill>
          <a:ln w="76200">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indent="268288"/>
            <a:r>
              <a:rPr kumimoji="1" lang="ja-JP" altLang="en-US" sz="2000" dirty="0" smtClean="0"/>
              <a:t>目的を達成するために努力をしたり、課題を解決するために行動したり、成果につながる、つながらないは問わず、何らかの行動を遂行することによって得られ</a:t>
            </a:r>
            <a:r>
              <a:rPr lang="ja-JP" altLang="en-US" sz="2000" dirty="0" smtClean="0"/>
              <a:t>る自己肯定感。目に見える良き評価や結果、成果、褒賞などに裏付けられた自己肯定感。</a:t>
            </a:r>
            <a:endParaRPr lang="en-US" altLang="ja-JP" sz="2000" dirty="0" smtClean="0"/>
          </a:p>
          <a:p>
            <a:pPr indent="268288"/>
            <a:endParaRPr lang="en-US" altLang="ja-JP" sz="2000" dirty="0" smtClean="0"/>
          </a:p>
          <a:p>
            <a:r>
              <a:rPr lang="en-US" altLang="ja-JP" sz="1600" dirty="0" smtClean="0"/>
              <a:t>cf. </a:t>
            </a:r>
            <a:r>
              <a:rPr lang="ja-JP" altLang="en-US" sz="1600" dirty="0" smtClean="0"/>
              <a:t>とても良い自尊感情  </a:t>
            </a:r>
            <a:r>
              <a:rPr lang="en-US" altLang="ja-JP" sz="1600" dirty="0" smtClean="0"/>
              <a:t>very good</a:t>
            </a:r>
            <a:r>
              <a:rPr lang="ja-JP" altLang="en-US" sz="1600" dirty="0"/>
              <a:t> </a:t>
            </a:r>
            <a:r>
              <a:rPr lang="en-US" altLang="ja-JP" sz="1600" dirty="0" smtClean="0"/>
              <a:t>self-esteem</a:t>
            </a:r>
            <a:r>
              <a:rPr lang="ja-JP" altLang="en-US" sz="1600" dirty="0" smtClean="0"/>
              <a:t>（</a:t>
            </a:r>
            <a:r>
              <a:rPr lang="en-US" altLang="ja-JP" sz="1600" dirty="0" err="1" smtClean="0"/>
              <a:t>Rosenberg,M</a:t>
            </a:r>
            <a:r>
              <a:rPr lang="en-US" altLang="ja-JP" sz="1600" dirty="0" smtClean="0"/>
              <a:t>.</a:t>
            </a:r>
            <a:r>
              <a:rPr lang="ja-JP" altLang="en-US" sz="1600" dirty="0" smtClean="0"/>
              <a:t>）</a:t>
            </a:r>
            <a:endParaRPr kumimoji="1" lang="ja-JP" altLang="en-US" sz="1600" dirty="0"/>
          </a:p>
        </p:txBody>
      </p:sp>
      <p:sp>
        <p:nvSpPr>
          <p:cNvPr id="23" name="テキスト ボックス 22"/>
          <p:cNvSpPr txBox="1"/>
          <p:nvPr/>
        </p:nvSpPr>
        <p:spPr>
          <a:xfrm>
            <a:off x="6530788" y="2117989"/>
            <a:ext cx="4872318" cy="3371136"/>
          </a:xfrm>
          <a:prstGeom prst="roundRect">
            <a:avLst>
              <a:gd name="adj" fmla="val 7891"/>
            </a:avLst>
          </a:prstGeom>
          <a:solidFill>
            <a:srgbClr val="FFCCFF"/>
          </a:solidFill>
          <a:ln w="76200">
            <a:solidFill>
              <a:srgbClr val="CC0066"/>
            </a:solidFill>
          </a:ln>
        </p:spPr>
        <p:txBody>
          <a:bodyPr wrap="square" rtlCol="0">
            <a:spAutoFit/>
          </a:bodyPr>
          <a:lstStyle/>
          <a:p>
            <a:pPr indent="268288"/>
            <a:r>
              <a:rPr lang="ja-JP" altLang="en-US" sz="2000" dirty="0" smtClean="0"/>
              <a:t>短所や欠点があったとしも、その部分も含めて自身の存在をトータルに肯定できている感覚。自己存在全体を受容できている感覚。他者からの評価や結果、成果、褒賞などにはそれほど左右されにくい自己肯定感。</a:t>
            </a:r>
            <a:endParaRPr lang="en-US" altLang="ja-JP" sz="2000" dirty="0" smtClean="0"/>
          </a:p>
          <a:p>
            <a:pPr indent="268288"/>
            <a:endParaRPr lang="en-US" altLang="ja-JP" sz="2000" dirty="0" smtClean="0"/>
          </a:p>
          <a:p>
            <a:pPr indent="268288"/>
            <a:endParaRPr lang="en-US" altLang="ja-JP" sz="2000" dirty="0" smtClean="0"/>
          </a:p>
          <a:p>
            <a:r>
              <a:rPr lang="en-US" altLang="ja-JP" sz="1600" dirty="0" smtClean="0"/>
              <a:t>cf. </a:t>
            </a:r>
            <a:r>
              <a:rPr lang="ja-JP" altLang="en-US" sz="1600" dirty="0" smtClean="0"/>
              <a:t>ほぼ良い自尊感情  </a:t>
            </a:r>
            <a:r>
              <a:rPr lang="en-US" altLang="ja-JP" sz="1600" dirty="0" smtClean="0"/>
              <a:t>good enough</a:t>
            </a:r>
            <a:r>
              <a:rPr lang="ja-JP" altLang="en-US" sz="1600" dirty="0" smtClean="0"/>
              <a:t> </a:t>
            </a:r>
            <a:r>
              <a:rPr lang="en-US" altLang="ja-JP" sz="1600" dirty="0" smtClean="0"/>
              <a:t>self-esteem</a:t>
            </a:r>
            <a:r>
              <a:rPr lang="ja-JP" altLang="en-US" sz="1600" dirty="0" smtClean="0"/>
              <a:t>（</a:t>
            </a:r>
            <a:r>
              <a:rPr lang="en-US" altLang="ja-JP" sz="1600" dirty="0" err="1" smtClean="0"/>
              <a:t>Rosenberg,M</a:t>
            </a:r>
            <a:r>
              <a:rPr lang="en-US" altLang="ja-JP" sz="1600" dirty="0" smtClean="0"/>
              <a:t>.</a:t>
            </a:r>
            <a:r>
              <a:rPr lang="ja-JP" altLang="en-US" sz="1600" dirty="0" smtClean="0"/>
              <a:t>）</a:t>
            </a:r>
            <a:endParaRPr kumimoji="1" lang="ja-JP" altLang="en-US" sz="1600" dirty="0"/>
          </a:p>
        </p:txBody>
      </p:sp>
    </p:spTree>
    <p:extLst>
      <p:ext uri="{BB962C8B-B14F-4D97-AF65-F5344CB8AC3E}">
        <p14:creationId xmlns:p14="http://schemas.microsoft.com/office/powerpoint/2010/main" val="1808565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はじめに</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a:t>
            </a:fld>
            <a:endParaRPr lang="ja-JP" altLang="en-US"/>
          </a:p>
        </p:txBody>
      </p:sp>
      <p:sp>
        <p:nvSpPr>
          <p:cNvPr id="4" name="テキスト ボックス 3"/>
          <p:cNvSpPr txBox="1"/>
          <p:nvPr/>
        </p:nvSpPr>
        <p:spPr>
          <a:xfrm>
            <a:off x="990600" y="1487468"/>
            <a:ext cx="10210800" cy="3551293"/>
          </a:xfrm>
          <a:prstGeom prst="rect">
            <a:avLst/>
          </a:prstGeom>
          <a:noFill/>
        </p:spPr>
        <p:txBody>
          <a:bodyPr wrap="square" rtlCol="0">
            <a:spAutoFit/>
          </a:bodyPr>
          <a:lstStyle/>
          <a:p>
            <a:pPr indent="268288">
              <a:lnSpc>
                <a:spcPts val="3200"/>
              </a:lnSpc>
              <a:spcAft>
                <a:spcPts val="1200"/>
              </a:spcAft>
            </a:pPr>
            <a:r>
              <a:rPr kumimoji="1" lang="ja-JP" altLang="en-US" sz="2400" dirty="0" smtClean="0"/>
              <a:t>自殺予防は、方法論だけでは決してうまくいきません。</a:t>
            </a:r>
            <a:endParaRPr kumimoji="1" lang="en-US" altLang="ja-JP" sz="2400" dirty="0" smtClean="0"/>
          </a:p>
          <a:p>
            <a:pPr indent="268288">
              <a:lnSpc>
                <a:spcPts val="3200"/>
              </a:lnSpc>
              <a:spcAft>
                <a:spcPts val="1200"/>
              </a:spcAft>
            </a:pPr>
            <a:r>
              <a:rPr kumimoji="1" lang="ja-JP" altLang="en-US" sz="2400" dirty="0" smtClean="0"/>
              <a:t>なぜなら、自殺とは「存在」を賭けた行為だから。</a:t>
            </a:r>
            <a:endParaRPr kumimoji="1" lang="en-US" altLang="ja-JP" sz="2400" dirty="0" smtClean="0"/>
          </a:p>
          <a:p>
            <a:pPr indent="268288">
              <a:lnSpc>
                <a:spcPts val="3200"/>
              </a:lnSpc>
              <a:spcAft>
                <a:spcPts val="1200"/>
              </a:spcAft>
            </a:pPr>
            <a:r>
              <a:rPr kumimoji="1" lang="ja-JP" altLang="en-US" sz="2400" dirty="0" smtClean="0"/>
              <a:t>自殺を防ぐ手段として何を学ぶべきかという視点だけではだめです。</a:t>
            </a:r>
            <a:endParaRPr kumimoji="1" lang="en-US" altLang="ja-JP" sz="2400" dirty="0" smtClean="0"/>
          </a:p>
          <a:p>
            <a:pPr indent="268288">
              <a:lnSpc>
                <a:spcPts val="3200"/>
              </a:lnSpc>
              <a:spcAft>
                <a:spcPts val="1200"/>
              </a:spcAft>
            </a:pPr>
            <a:r>
              <a:rPr kumimoji="1" lang="ja-JP" altLang="en-US" sz="2400" dirty="0" smtClean="0"/>
              <a:t>これを学ぶあなた自身の存在としての在り方、生き方を見つめ</a:t>
            </a:r>
            <a:r>
              <a:rPr lang="ja-JP" altLang="en-US" sz="2400" dirty="0" smtClean="0"/>
              <a:t>、向き合うことが何よりも大切です</a:t>
            </a:r>
            <a:r>
              <a:rPr kumimoji="1" lang="ja-JP" altLang="en-US" sz="2400" dirty="0" smtClean="0"/>
              <a:t>。</a:t>
            </a:r>
            <a:endParaRPr kumimoji="1" lang="en-US" altLang="ja-JP" sz="2400" dirty="0" smtClean="0"/>
          </a:p>
          <a:p>
            <a:pPr indent="268288">
              <a:lnSpc>
                <a:spcPts val="3200"/>
              </a:lnSpc>
              <a:spcAft>
                <a:spcPts val="1200"/>
              </a:spcAft>
            </a:pPr>
            <a:r>
              <a:rPr kumimoji="1" lang="ja-JP" altLang="en-US" sz="2400" dirty="0" smtClean="0"/>
              <a:t>そうすれば、自殺へ向かう子どもたちの心にきっと触れることができ、その傷ついた心の手当てへの可能性にきっと開かれていくことでしょう。</a:t>
            </a:r>
            <a:endParaRPr kumimoji="1" lang="ja-JP" altLang="en-US" sz="2400" dirty="0"/>
          </a:p>
        </p:txBody>
      </p:sp>
    </p:spTree>
    <p:extLst>
      <p:ext uri="{BB962C8B-B14F-4D97-AF65-F5344CB8AC3E}">
        <p14:creationId xmlns:p14="http://schemas.microsoft.com/office/powerpoint/2010/main" val="359178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884093"/>
          </a:xfrm>
        </p:spPr>
        <p:txBody>
          <a:bodyPr/>
          <a:lstStyle/>
          <a:p>
            <a:r>
              <a:rPr kumimoji="1" lang="ja-JP" altLang="en-US" dirty="0" smtClean="0"/>
              <a:t>２つの自己肯定</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20</a:t>
            </a:fld>
            <a:endParaRPr lang="ja-JP" altLang="en-US"/>
          </a:p>
        </p:txBody>
      </p:sp>
      <p:sp>
        <p:nvSpPr>
          <p:cNvPr id="14" name="二等辺三角形 13"/>
          <p:cNvSpPr/>
          <p:nvPr/>
        </p:nvSpPr>
        <p:spPr>
          <a:xfrm>
            <a:off x="1346264" y="1276112"/>
            <a:ext cx="2043952" cy="2433916"/>
          </a:xfrm>
          <a:prstGeom prst="triangl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台形 14"/>
          <p:cNvSpPr/>
          <p:nvPr/>
        </p:nvSpPr>
        <p:spPr>
          <a:xfrm>
            <a:off x="805445" y="3710028"/>
            <a:ext cx="3125590" cy="1203512"/>
          </a:xfrm>
          <a:prstGeom prst="trapezoid">
            <a:avLst>
              <a:gd name="adj" fmla="val 44917"/>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060940" y="4046204"/>
            <a:ext cx="2614601" cy="830997"/>
          </a:xfrm>
          <a:prstGeom prst="rect">
            <a:avLst/>
          </a:prstGeom>
          <a:noFill/>
        </p:spPr>
        <p:txBody>
          <a:bodyPr wrap="square" rtlCol="0">
            <a:spAutoFit/>
          </a:bodyPr>
          <a:lstStyle/>
          <a:p>
            <a:pPr algn="ctr"/>
            <a:r>
              <a:rPr kumimoji="1" lang="ja-JP" altLang="en-US" sz="2400" b="1" dirty="0"/>
              <a:t>存在</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sp>
        <p:nvSpPr>
          <p:cNvPr id="17" name="テキスト ボックス 16"/>
          <p:cNvSpPr txBox="1"/>
          <p:nvPr/>
        </p:nvSpPr>
        <p:spPr>
          <a:xfrm>
            <a:off x="1060940" y="2493070"/>
            <a:ext cx="2614601" cy="830997"/>
          </a:xfrm>
          <a:prstGeom prst="rect">
            <a:avLst/>
          </a:prstGeom>
          <a:noFill/>
        </p:spPr>
        <p:txBody>
          <a:bodyPr wrap="square" rtlCol="0">
            <a:spAutoFit/>
          </a:bodyPr>
          <a:lstStyle/>
          <a:p>
            <a:pPr algn="ctr"/>
            <a:r>
              <a:rPr kumimoji="1" lang="ja-JP" altLang="en-US" sz="2400" b="1" dirty="0"/>
              <a:t>行動</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sp>
        <p:nvSpPr>
          <p:cNvPr id="18" name="台形 17"/>
          <p:cNvSpPr/>
          <p:nvPr/>
        </p:nvSpPr>
        <p:spPr>
          <a:xfrm>
            <a:off x="5792758" y="3569937"/>
            <a:ext cx="1212273" cy="1334158"/>
          </a:xfrm>
          <a:prstGeom prst="trapezoid">
            <a:avLst>
              <a:gd name="adj" fmla="val 69498"/>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4711288" y="4046204"/>
            <a:ext cx="3375212" cy="830997"/>
          </a:xfrm>
          <a:prstGeom prst="rect">
            <a:avLst/>
          </a:prstGeom>
          <a:noFill/>
        </p:spPr>
        <p:txBody>
          <a:bodyPr wrap="square" rtlCol="0">
            <a:spAutoFit/>
          </a:bodyPr>
          <a:lstStyle/>
          <a:p>
            <a:pPr algn="ctr"/>
            <a:r>
              <a:rPr kumimoji="1" lang="ja-JP" altLang="en-US" sz="2400" b="1" dirty="0"/>
              <a:t>存在</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sp>
        <p:nvSpPr>
          <p:cNvPr id="24" name="二等辺三角形 23"/>
          <p:cNvSpPr/>
          <p:nvPr/>
        </p:nvSpPr>
        <p:spPr>
          <a:xfrm>
            <a:off x="4447950" y="1276112"/>
            <a:ext cx="3901889" cy="2433916"/>
          </a:xfrm>
          <a:prstGeom prst="triangl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4711288" y="2493070"/>
            <a:ext cx="3375212" cy="830997"/>
          </a:xfrm>
          <a:prstGeom prst="rect">
            <a:avLst/>
          </a:prstGeom>
          <a:noFill/>
        </p:spPr>
        <p:txBody>
          <a:bodyPr wrap="square" rtlCol="0">
            <a:spAutoFit/>
          </a:bodyPr>
          <a:lstStyle/>
          <a:p>
            <a:pPr algn="ctr"/>
            <a:r>
              <a:rPr kumimoji="1" lang="ja-JP" altLang="en-US" sz="2400" b="1" dirty="0"/>
              <a:t>行動</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sp>
        <p:nvSpPr>
          <p:cNvPr id="30" name="台形 29"/>
          <p:cNvSpPr/>
          <p:nvPr/>
        </p:nvSpPr>
        <p:spPr>
          <a:xfrm>
            <a:off x="9323396" y="3578020"/>
            <a:ext cx="1212273" cy="1334158"/>
          </a:xfrm>
          <a:prstGeom prst="trapezoid">
            <a:avLst>
              <a:gd name="adj" fmla="val 69498"/>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8241926" y="4054287"/>
            <a:ext cx="3375212" cy="830997"/>
          </a:xfrm>
          <a:prstGeom prst="rect">
            <a:avLst/>
          </a:prstGeom>
          <a:noFill/>
        </p:spPr>
        <p:txBody>
          <a:bodyPr wrap="square" rtlCol="0">
            <a:spAutoFit/>
          </a:bodyPr>
          <a:lstStyle/>
          <a:p>
            <a:pPr algn="ctr"/>
            <a:r>
              <a:rPr kumimoji="1" lang="ja-JP" altLang="en-US" sz="2400" b="1" dirty="0"/>
              <a:t>存在</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sp>
        <p:nvSpPr>
          <p:cNvPr id="32" name="二等辺三角形 31"/>
          <p:cNvSpPr/>
          <p:nvPr/>
        </p:nvSpPr>
        <p:spPr>
          <a:xfrm>
            <a:off x="9481000" y="1303097"/>
            <a:ext cx="897065" cy="2433916"/>
          </a:xfrm>
          <a:prstGeom prst="triangl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8622232" y="2520055"/>
            <a:ext cx="2614601" cy="830997"/>
          </a:xfrm>
          <a:prstGeom prst="rect">
            <a:avLst/>
          </a:prstGeom>
          <a:noFill/>
        </p:spPr>
        <p:txBody>
          <a:bodyPr wrap="square" rtlCol="0">
            <a:spAutoFit/>
          </a:bodyPr>
          <a:lstStyle/>
          <a:p>
            <a:pPr algn="ctr"/>
            <a:r>
              <a:rPr kumimoji="1" lang="ja-JP" altLang="en-US" sz="2400" b="1" dirty="0"/>
              <a:t>行動</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sp>
        <p:nvSpPr>
          <p:cNvPr id="20" name="角丸四角形吹き出し 19"/>
          <p:cNvSpPr/>
          <p:nvPr/>
        </p:nvSpPr>
        <p:spPr>
          <a:xfrm>
            <a:off x="5105425" y="511683"/>
            <a:ext cx="2385646" cy="1000406"/>
          </a:xfrm>
          <a:prstGeom prst="wedgeRoundRectCallout">
            <a:avLst>
              <a:gd name="adj1" fmla="val 2229"/>
              <a:gd name="adj2" fmla="val 70722"/>
              <a:gd name="adj3" fmla="val 16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t>気づかれにくい自殺願望</a:t>
            </a:r>
            <a:endParaRPr kumimoji="1" lang="ja-JP" altLang="en-US" sz="2400" b="1" dirty="0"/>
          </a:p>
        </p:txBody>
      </p:sp>
      <p:sp>
        <p:nvSpPr>
          <p:cNvPr id="21" name="角丸四角形吹き出し 20"/>
          <p:cNvSpPr/>
          <p:nvPr/>
        </p:nvSpPr>
        <p:spPr>
          <a:xfrm>
            <a:off x="8622232" y="511683"/>
            <a:ext cx="2385646" cy="1000406"/>
          </a:xfrm>
          <a:prstGeom prst="wedgeRoundRectCallout">
            <a:avLst>
              <a:gd name="adj1" fmla="val 4484"/>
              <a:gd name="adj2" fmla="val 73410"/>
              <a:gd name="adj3" fmla="val 16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t>気づかれやすい自殺願望</a:t>
            </a:r>
            <a:endParaRPr kumimoji="1" lang="ja-JP" altLang="en-US" sz="2400" b="1" dirty="0"/>
          </a:p>
        </p:txBody>
      </p:sp>
      <p:sp>
        <p:nvSpPr>
          <p:cNvPr id="4" name="星 12 3"/>
          <p:cNvSpPr/>
          <p:nvPr/>
        </p:nvSpPr>
        <p:spPr>
          <a:xfrm>
            <a:off x="4483841" y="4912178"/>
            <a:ext cx="3830105" cy="1748338"/>
          </a:xfrm>
          <a:prstGeom prst="star12">
            <a:avLst>
              <a:gd name="adj" fmla="val 31526"/>
            </a:avLst>
          </a:prstGeom>
          <a:solidFill>
            <a:srgbClr val="F4B18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tx1"/>
                </a:solidFill>
              </a:rPr>
              <a:t>突然の</a:t>
            </a:r>
            <a:endParaRPr kumimoji="1" lang="en-US" altLang="ja-JP" sz="2800" b="1" dirty="0" smtClean="0">
              <a:solidFill>
                <a:schemeClr val="tx1"/>
              </a:solidFill>
            </a:endParaRPr>
          </a:p>
          <a:p>
            <a:pPr algn="ctr"/>
            <a:r>
              <a:rPr kumimoji="1" lang="ja-JP" altLang="en-US" sz="2800" b="1" dirty="0" smtClean="0">
                <a:solidFill>
                  <a:schemeClr val="tx1"/>
                </a:solidFill>
              </a:rPr>
              <a:t>自殺企図</a:t>
            </a:r>
            <a:endParaRPr kumimoji="1" lang="ja-JP" altLang="en-US" sz="2800" b="1" dirty="0">
              <a:solidFill>
                <a:schemeClr val="tx1"/>
              </a:solidFill>
            </a:endParaRPr>
          </a:p>
        </p:txBody>
      </p:sp>
      <p:sp>
        <p:nvSpPr>
          <p:cNvPr id="5" name="円形吹き出し 4"/>
          <p:cNvSpPr/>
          <p:nvPr/>
        </p:nvSpPr>
        <p:spPr>
          <a:xfrm>
            <a:off x="1060940" y="5059176"/>
            <a:ext cx="3228672" cy="1502989"/>
          </a:xfrm>
          <a:prstGeom prst="wedgeEllipseCallout">
            <a:avLst>
              <a:gd name="adj1" fmla="val 95667"/>
              <a:gd name="adj2" fmla="val -88702"/>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400" dirty="0" smtClean="0">
                <a:solidFill>
                  <a:schemeClr val="bg1"/>
                </a:solidFill>
              </a:rPr>
              <a:t>「こんな</a:t>
            </a:r>
            <a:r>
              <a:rPr lang="ja-JP" altLang="en-US" sz="2400" dirty="0">
                <a:solidFill>
                  <a:schemeClr val="bg1"/>
                </a:solidFill>
              </a:rPr>
              <a:t>問題も解けない奴</a:t>
            </a:r>
            <a:r>
              <a:rPr lang="ja-JP" altLang="en-US" sz="2400" dirty="0" smtClean="0">
                <a:solidFill>
                  <a:schemeClr val="bg1"/>
                </a:solidFill>
              </a:rPr>
              <a:t>は</a:t>
            </a:r>
            <a:endParaRPr lang="en-US" altLang="ja-JP" sz="2400" dirty="0" smtClean="0">
              <a:solidFill>
                <a:schemeClr val="bg1"/>
              </a:solidFill>
            </a:endParaRPr>
          </a:p>
          <a:p>
            <a:pPr algn="ctr"/>
            <a:r>
              <a:rPr lang="ja-JP" altLang="en-US" sz="2400" b="1" u="sng" dirty="0" smtClean="0">
                <a:solidFill>
                  <a:schemeClr val="bg1"/>
                </a:solidFill>
              </a:rPr>
              <a:t>いらない</a:t>
            </a:r>
            <a:r>
              <a:rPr lang="ja-JP" altLang="en-US" sz="2400" dirty="0" smtClean="0">
                <a:solidFill>
                  <a:schemeClr val="bg1"/>
                </a:solidFill>
              </a:rPr>
              <a:t>」</a:t>
            </a:r>
            <a:endParaRPr kumimoji="1" lang="ja-JP" altLang="en-US" sz="2400" dirty="0">
              <a:solidFill>
                <a:schemeClr val="bg1"/>
              </a:solidFill>
            </a:endParaRPr>
          </a:p>
        </p:txBody>
      </p:sp>
    </p:spTree>
    <p:extLst>
      <p:ext uri="{BB962C8B-B14F-4D97-AF65-F5344CB8AC3E}">
        <p14:creationId xmlns:p14="http://schemas.microsoft.com/office/powerpoint/2010/main" val="125245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受け止める側の自己肯定</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21</a:t>
            </a:fld>
            <a:endParaRPr lang="ja-JP" altLang="en-US" dirty="0"/>
          </a:p>
        </p:txBody>
      </p:sp>
      <p:sp>
        <p:nvSpPr>
          <p:cNvPr id="4" name="テキスト ボックス 3"/>
          <p:cNvSpPr txBox="1"/>
          <p:nvPr/>
        </p:nvSpPr>
        <p:spPr>
          <a:xfrm>
            <a:off x="1021976" y="1690688"/>
            <a:ext cx="9372600" cy="3816246"/>
          </a:xfrm>
          <a:prstGeom prst="rect">
            <a:avLst/>
          </a:prstGeom>
          <a:solidFill>
            <a:schemeClr val="bg1"/>
          </a:solidFill>
          <a:effectLst>
            <a:softEdge rad="127000"/>
          </a:effectLst>
        </p:spPr>
        <p:txBody>
          <a:bodyPr wrap="square" lIns="360000" tIns="360000" rIns="360000" bIns="360000" rtlCol="0" anchor="ctr" anchorCtr="0">
            <a:noAutofit/>
          </a:bodyPr>
          <a:lstStyle/>
          <a:p>
            <a:pPr marL="285750" indent="-285750">
              <a:spcAft>
                <a:spcPts val="5400"/>
              </a:spcAft>
              <a:buFont typeface="Wingdings" panose="05000000000000000000" pitchFamily="2" charset="2"/>
              <a:buChar char="l"/>
            </a:pPr>
            <a:r>
              <a:rPr kumimoji="1" lang="ja-JP" altLang="en-US" sz="3200" dirty="0" smtClean="0"/>
              <a:t>  死にたいほどつらい子どもの気持ちを受け止める</a:t>
            </a:r>
            <a:r>
              <a:rPr kumimoji="1" lang="ja-JP" altLang="en-US" sz="3200" b="1" u="sng" dirty="0" smtClean="0">
                <a:solidFill>
                  <a:srgbClr val="FF0000"/>
                </a:solidFill>
              </a:rPr>
              <a:t>大人側の自己肯定</a:t>
            </a:r>
            <a:r>
              <a:rPr kumimoji="1" lang="ja-JP" altLang="en-US" sz="3200" dirty="0" smtClean="0"/>
              <a:t>も度量に深く関わる。</a:t>
            </a:r>
            <a:endParaRPr kumimoji="1" lang="en-US" altLang="ja-JP" sz="3200" dirty="0" smtClean="0"/>
          </a:p>
          <a:p>
            <a:pPr marL="285750" indent="-285750">
              <a:spcAft>
                <a:spcPts val="5400"/>
              </a:spcAft>
              <a:buFont typeface="Wingdings" panose="05000000000000000000" pitchFamily="2" charset="2"/>
              <a:buChar char="l"/>
            </a:pPr>
            <a:r>
              <a:rPr lang="ja-JP" altLang="en-US" sz="3200" dirty="0" smtClean="0"/>
              <a:t> </a:t>
            </a:r>
            <a:r>
              <a:rPr lang="ja-JP" altLang="en-US" sz="3200" b="1" u="sng" dirty="0" smtClean="0">
                <a:solidFill>
                  <a:srgbClr val="FF0000"/>
                </a:solidFill>
              </a:rPr>
              <a:t>受け止める大人の</a:t>
            </a:r>
            <a:r>
              <a:rPr kumimoji="1" lang="ja-JP" altLang="en-US" sz="3200" b="1" u="sng" dirty="0" smtClean="0">
                <a:solidFill>
                  <a:srgbClr val="FF0000"/>
                </a:solidFill>
              </a:rPr>
              <a:t>存在レベルの自己肯定が十分か</a:t>
            </a:r>
            <a:r>
              <a:rPr kumimoji="1" lang="ja-JP" altLang="en-US" sz="3200" dirty="0" smtClean="0"/>
              <a:t>をしっかり確認し、対応する体制を吟味、検討</a:t>
            </a:r>
            <a:r>
              <a:rPr lang="ja-JP" altLang="en-US" sz="3200" dirty="0" smtClean="0"/>
              <a:t>する必要がある。</a:t>
            </a:r>
            <a:endParaRPr kumimoji="1" lang="ja-JP" altLang="en-US" sz="3200" dirty="0"/>
          </a:p>
        </p:txBody>
      </p:sp>
    </p:spTree>
    <p:extLst>
      <p:ext uri="{BB962C8B-B14F-4D97-AF65-F5344CB8AC3E}">
        <p14:creationId xmlns:p14="http://schemas.microsoft.com/office/powerpoint/2010/main" val="3164570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17258"/>
          </a:xfrm>
        </p:spPr>
        <p:txBody>
          <a:bodyPr/>
          <a:lstStyle/>
          <a:p>
            <a:r>
              <a:rPr kumimoji="1" lang="ja-JP" altLang="en-US" dirty="0" smtClean="0"/>
              <a:t>事例　Ａの場合　</a:t>
            </a:r>
            <a:r>
              <a:rPr kumimoji="1" lang="en-US" altLang="ja-JP" dirty="0" smtClean="0"/>
              <a:t>episode 8</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22</a:t>
            </a:fld>
            <a:endParaRPr lang="ja-JP" altLang="en-US"/>
          </a:p>
        </p:txBody>
      </p:sp>
      <p:sp>
        <p:nvSpPr>
          <p:cNvPr id="4" name="テキスト ボックス 3"/>
          <p:cNvSpPr txBox="1"/>
          <p:nvPr/>
        </p:nvSpPr>
        <p:spPr>
          <a:xfrm>
            <a:off x="968188" y="1282383"/>
            <a:ext cx="10385612" cy="4862870"/>
          </a:xfrm>
          <a:prstGeom prst="rect">
            <a:avLst/>
          </a:prstGeom>
          <a:pattFill prst="lgGrid">
            <a:fgClr>
              <a:schemeClr val="bg1">
                <a:lumMod val="95000"/>
              </a:schemeClr>
            </a:fgClr>
            <a:bgClr>
              <a:schemeClr val="bg1"/>
            </a:bgClr>
          </a:pattFill>
        </p:spPr>
        <p:txBody>
          <a:bodyPr wrap="square" rtlCol="0">
            <a:spAutoFit/>
          </a:bodyPr>
          <a:lstStyle/>
          <a:p>
            <a:pPr>
              <a:lnSpc>
                <a:spcPts val="2800"/>
              </a:lnSpc>
              <a:spcAft>
                <a:spcPts val="600"/>
              </a:spcAft>
            </a:pPr>
            <a:r>
              <a:rPr kumimoji="1" lang="ja-JP" altLang="en-US" sz="2400" dirty="0" smtClean="0"/>
              <a:t>　</a:t>
            </a:r>
            <a:r>
              <a:rPr lang="ja-JP" altLang="en-US" sz="2400" dirty="0"/>
              <a:t>Ａ</a:t>
            </a:r>
            <a:r>
              <a:rPr lang="ja-JP" altLang="en-US" sz="2400" dirty="0" smtClean="0"/>
              <a:t>と担任は</a:t>
            </a:r>
            <a:r>
              <a:rPr lang="en-US" altLang="ja-JP" sz="2400" dirty="0" smtClean="0"/>
              <a:t>2</a:t>
            </a:r>
            <a:r>
              <a:rPr lang="ja-JP" altLang="en-US" sz="2400" dirty="0" smtClean="0"/>
              <a:t>人とも何も言わず沈黙の時間が続いた。沈黙を破ったのはＡだった。</a:t>
            </a:r>
            <a:endParaRPr kumimoji="1" lang="en-US" altLang="ja-JP" sz="2400" dirty="0" smtClean="0"/>
          </a:p>
          <a:p>
            <a:pPr>
              <a:lnSpc>
                <a:spcPts val="2800"/>
              </a:lnSpc>
              <a:spcAft>
                <a:spcPts val="600"/>
              </a:spcAft>
            </a:pPr>
            <a:r>
              <a:rPr lang="ja-JP" altLang="en-US" sz="2400" dirty="0" smtClean="0"/>
              <a:t>Ａ「自分が悪いんです。甘えてるだけなんです。」</a:t>
            </a:r>
            <a:endParaRPr lang="en-US" altLang="ja-JP" sz="2400" dirty="0" smtClean="0"/>
          </a:p>
          <a:p>
            <a:pPr>
              <a:lnSpc>
                <a:spcPts val="2800"/>
              </a:lnSpc>
              <a:spcAft>
                <a:spcPts val="600"/>
              </a:spcAft>
            </a:pPr>
            <a:r>
              <a:rPr lang="ja-JP" altLang="en-US" sz="2400" dirty="0" smtClean="0"/>
              <a:t>担任「</a:t>
            </a:r>
            <a:r>
              <a:rPr lang="en-US" altLang="ja-JP" sz="2400" dirty="0" smtClean="0"/>
              <a:t>…</a:t>
            </a:r>
            <a:r>
              <a:rPr lang="ja-JP" altLang="en-US" sz="2400" dirty="0" smtClean="0"/>
              <a:t>自分をそんなに責めながら、それでも勉強を頑張らなきゃいけないって</a:t>
            </a:r>
            <a:r>
              <a:rPr lang="ja-JP" altLang="en-US" sz="2400" dirty="0" err="1" smtClean="0"/>
              <a:t>のは</a:t>
            </a:r>
            <a:r>
              <a:rPr lang="ja-JP" altLang="en-US" sz="2400" dirty="0" smtClean="0"/>
              <a:t>それは</a:t>
            </a:r>
            <a:r>
              <a:rPr lang="en-US" altLang="ja-JP" sz="2400" dirty="0" smtClean="0"/>
              <a:t>……</a:t>
            </a:r>
            <a:r>
              <a:rPr lang="ja-JP" altLang="en-US" sz="2400" dirty="0" smtClean="0"/>
              <a:t>苦しい</a:t>
            </a:r>
            <a:r>
              <a:rPr lang="en-US" altLang="ja-JP" sz="2400" dirty="0" smtClean="0"/>
              <a:t>…</a:t>
            </a:r>
            <a:r>
              <a:rPr lang="ja-JP" altLang="en-US" sz="2400" dirty="0" smtClean="0"/>
              <a:t>（もう一度天井を見上げ途方に暮れるような心境になる）」</a:t>
            </a:r>
            <a:endParaRPr lang="en-US" altLang="ja-JP" sz="2400" dirty="0" smtClean="0"/>
          </a:p>
          <a:p>
            <a:pPr>
              <a:lnSpc>
                <a:spcPts val="2800"/>
              </a:lnSpc>
              <a:spcAft>
                <a:spcPts val="600"/>
              </a:spcAft>
            </a:pPr>
            <a:r>
              <a:rPr lang="ja-JP" altLang="en-US" sz="2400" dirty="0" smtClean="0"/>
              <a:t>Ａ「</a:t>
            </a:r>
            <a:r>
              <a:rPr lang="en-US" altLang="ja-JP" sz="2400" dirty="0" smtClean="0"/>
              <a:t>…</a:t>
            </a:r>
            <a:r>
              <a:rPr lang="ja-JP" altLang="en-US" sz="2400" dirty="0" smtClean="0"/>
              <a:t>（Ａの涙が止まり、キョトンとした表情をする）」</a:t>
            </a:r>
            <a:endParaRPr lang="en-US" altLang="ja-JP" sz="2400" dirty="0" smtClean="0"/>
          </a:p>
          <a:p>
            <a:pPr>
              <a:lnSpc>
                <a:spcPts val="2800"/>
              </a:lnSpc>
              <a:spcAft>
                <a:spcPts val="600"/>
              </a:spcAft>
            </a:pPr>
            <a:r>
              <a:rPr lang="ja-JP" altLang="en-US" sz="2400" dirty="0" smtClean="0"/>
              <a:t>担任「ちょっとこの話、すごい大事だと思うから、明日も話聴かせてくれないか。」</a:t>
            </a:r>
            <a:endParaRPr lang="en-US" altLang="ja-JP" sz="2400" dirty="0" smtClean="0"/>
          </a:p>
          <a:p>
            <a:pPr>
              <a:lnSpc>
                <a:spcPts val="2800"/>
              </a:lnSpc>
              <a:spcAft>
                <a:spcPts val="600"/>
              </a:spcAft>
            </a:pPr>
            <a:r>
              <a:rPr lang="ja-JP" altLang="en-US" sz="2400" dirty="0" smtClean="0"/>
              <a:t>Ａ「（表情がパッと明るくなり）はい！」</a:t>
            </a:r>
            <a:endParaRPr lang="en-US" altLang="ja-JP" sz="2400" dirty="0" smtClean="0"/>
          </a:p>
          <a:p>
            <a:pPr>
              <a:lnSpc>
                <a:spcPts val="2800"/>
              </a:lnSpc>
              <a:spcAft>
                <a:spcPts val="600"/>
              </a:spcAft>
            </a:pPr>
            <a:r>
              <a:rPr lang="ja-JP" altLang="en-US" sz="2400" dirty="0" smtClean="0"/>
              <a:t>　Ａはすっきりとした表情で家路についた。一方、担任はどんよりと重たい気持ちになった。</a:t>
            </a:r>
            <a:endParaRPr lang="en-US" altLang="ja-JP" sz="2400" dirty="0" smtClean="0"/>
          </a:p>
        </p:txBody>
      </p:sp>
    </p:spTree>
    <p:extLst>
      <p:ext uri="{BB962C8B-B14F-4D97-AF65-F5344CB8AC3E}">
        <p14:creationId xmlns:p14="http://schemas.microsoft.com/office/powerpoint/2010/main" val="3581988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17258"/>
          </a:xfrm>
        </p:spPr>
        <p:txBody>
          <a:bodyPr/>
          <a:lstStyle/>
          <a:p>
            <a:r>
              <a:rPr kumimoji="1" lang="ja-JP" altLang="en-US" dirty="0" smtClean="0"/>
              <a:t>事例　Ａの場合　</a:t>
            </a:r>
            <a:r>
              <a:rPr kumimoji="1" lang="en-US" altLang="ja-JP" dirty="0" smtClean="0"/>
              <a:t>episode </a:t>
            </a:r>
            <a:r>
              <a:rPr lang="en-US" altLang="ja-JP" dirty="0"/>
              <a:t>9</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23</a:t>
            </a:fld>
            <a:endParaRPr lang="ja-JP" altLang="en-US"/>
          </a:p>
        </p:txBody>
      </p:sp>
      <p:sp>
        <p:nvSpPr>
          <p:cNvPr id="4" name="テキスト ボックス 3"/>
          <p:cNvSpPr txBox="1"/>
          <p:nvPr/>
        </p:nvSpPr>
        <p:spPr>
          <a:xfrm>
            <a:off x="968188" y="1282383"/>
            <a:ext cx="10385612" cy="4609275"/>
          </a:xfrm>
          <a:prstGeom prst="rect">
            <a:avLst/>
          </a:prstGeom>
          <a:pattFill prst="lgGrid">
            <a:fgClr>
              <a:schemeClr val="bg1">
                <a:lumMod val="95000"/>
              </a:schemeClr>
            </a:fgClr>
            <a:bgClr>
              <a:schemeClr val="bg1"/>
            </a:bgClr>
          </a:pattFill>
        </p:spPr>
        <p:txBody>
          <a:bodyPr wrap="square" rtlCol="0">
            <a:spAutoFit/>
          </a:bodyPr>
          <a:lstStyle/>
          <a:p>
            <a:pPr>
              <a:lnSpc>
                <a:spcPts val="3000"/>
              </a:lnSpc>
              <a:spcAft>
                <a:spcPts val="1200"/>
              </a:spcAft>
            </a:pPr>
            <a:r>
              <a:rPr kumimoji="1" lang="ja-JP" altLang="en-US" sz="2400" dirty="0" smtClean="0"/>
              <a:t>　</a:t>
            </a:r>
            <a:r>
              <a:rPr lang="ja-JP" altLang="en-US" sz="2400" dirty="0" smtClean="0"/>
              <a:t>担任はＡを見送った後、</a:t>
            </a:r>
            <a:r>
              <a:rPr lang="en-US" altLang="ja-JP" sz="2400" dirty="0" smtClean="0"/>
              <a:t>SC</a:t>
            </a:r>
            <a:r>
              <a:rPr lang="ja-JP" altLang="en-US" sz="2400" dirty="0" smtClean="0"/>
              <a:t>のところに行</a:t>
            </a:r>
            <a:r>
              <a:rPr lang="ja-JP" altLang="en-US" sz="2400" dirty="0"/>
              <a:t>き</a:t>
            </a:r>
            <a:r>
              <a:rPr lang="ja-JP" altLang="en-US" sz="2400" dirty="0" smtClean="0"/>
              <a:t>、Ａとの会話</a:t>
            </a:r>
            <a:r>
              <a:rPr lang="ja-JP" altLang="en-US" sz="2400" dirty="0"/>
              <a:t>について</a:t>
            </a:r>
            <a:r>
              <a:rPr lang="ja-JP" altLang="en-US" sz="2400" dirty="0" smtClean="0"/>
              <a:t>ひと通り話した。</a:t>
            </a:r>
            <a:r>
              <a:rPr lang="en-US" altLang="ja-JP" sz="2400" dirty="0" smtClean="0"/>
              <a:t>SC</a:t>
            </a:r>
            <a:r>
              <a:rPr lang="ja-JP" altLang="en-US" sz="2400" dirty="0" smtClean="0"/>
              <a:t>は黙って</a:t>
            </a:r>
            <a:r>
              <a:rPr lang="ja-JP" altLang="en-US" sz="2400" dirty="0"/>
              <a:t>じっくり</a:t>
            </a:r>
            <a:r>
              <a:rPr lang="ja-JP" altLang="en-US" sz="2400" dirty="0" smtClean="0"/>
              <a:t>と担任の話を聴いていた。担任はＡに何もアドバイスできなかったことを悔いていた。何も言えず、ただ明日も話そうとしか言えなかったことを悔いていた。</a:t>
            </a:r>
            <a:endParaRPr lang="en-US" altLang="ja-JP" sz="2400" dirty="0" smtClean="0"/>
          </a:p>
          <a:p>
            <a:pPr>
              <a:lnSpc>
                <a:spcPts val="3000"/>
              </a:lnSpc>
              <a:spcAft>
                <a:spcPts val="1200"/>
              </a:spcAft>
            </a:pPr>
            <a:r>
              <a:rPr lang="ja-JP" altLang="en-US" sz="2400" dirty="0"/>
              <a:t>　</a:t>
            </a:r>
            <a:r>
              <a:rPr lang="ja-JP" altLang="en-US" sz="2400" dirty="0" smtClean="0"/>
              <a:t>しかし、</a:t>
            </a:r>
            <a:r>
              <a:rPr lang="en-US" altLang="ja-JP" sz="2400" dirty="0" smtClean="0"/>
              <a:t>SC</a:t>
            </a:r>
            <a:r>
              <a:rPr lang="ja-JP" altLang="en-US" sz="2400" dirty="0" smtClean="0"/>
              <a:t>の返答は意外なものだった。「先生はとても素晴らしい対応をされましたよ。最後にＡさんの表情が明るくなったのも、先生の対応がとても良かったからです。安心したのだと思います。先生がＡさんの痛みをそのまま受け取ってくれたのを感じたのだと思います。」</a:t>
            </a:r>
            <a:endParaRPr lang="en-US" altLang="ja-JP" sz="2400" dirty="0" smtClean="0"/>
          </a:p>
          <a:p>
            <a:pPr>
              <a:lnSpc>
                <a:spcPts val="3000"/>
              </a:lnSpc>
              <a:spcAft>
                <a:spcPts val="1200"/>
              </a:spcAft>
            </a:pPr>
            <a:r>
              <a:rPr lang="ja-JP" altLang="en-US" sz="2400" dirty="0"/>
              <a:t>　</a:t>
            </a:r>
            <a:r>
              <a:rPr lang="ja-JP" altLang="en-US" sz="2400" dirty="0" smtClean="0"/>
              <a:t>担任の苦しかった気持ちがすっと和らいだ。これでよかったのか、Ａのつらさに寄り添えたのか、不安でいっぱいだったが、担任の心もふっと安らいだ。</a:t>
            </a:r>
            <a:endParaRPr lang="en-US" altLang="ja-JP" sz="2400" dirty="0" smtClean="0"/>
          </a:p>
        </p:txBody>
      </p:sp>
    </p:spTree>
    <p:extLst>
      <p:ext uri="{BB962C8B-B14F-4D97-AF65-F5344CB8AC3E}">
        <p14:creationId xmlns:p14="http://schemas.microsoft.com/office/powerpoint/2010/main" val="2954908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66134"/>
          </a:xfrm>
        </p:spPr>
        <p:txBody>
          <a:bodyPr/>
          <a:lstStyle/>
          <a:p>
            <a:r>
              <a:rPr kumimoji="1" lang="ja-JP" altLang="en-US" dirty="0" smtClean="0"/>
              <a:t>事例　Ａの場合　</a:t>
            </a:r>
            <a:r>
              <a:rPr kumimoji="1" lang="en-US" altLang="ja-JP" dirty="0" smtClean="0"/>
              <a:t>episode </a:t>
            </a:r>
            <a:r>
              <a:rPr lang="en-US" altLang="ja-JP" dirty="0" smtClean="0"/>
              <a:t>10</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24</a:t>
            </a:fld>
            <a:endParaRPr lang="ja-JP" altLang="en-US"/>
          </a:p>
        </p:txBody>
      </p:sp>
      <p:sp>
        <p:nvSpPr>
          <p:cNvPr id="4" name="テキスト ボックス 3"/>
          <p:cNvSpPr txBox="1"/>
          <p:nvPr/>
        </p:nvSpPr>
        <p:spPr>
          <a:xfrm>
            <a:off x="968188" y="1215148"/>
            <a:ext cx="10385612" cy="5247590"/>
          </a:xfrm>
          <a:prstGeom prst="rect">
            <a:avLst/>
          </a:prstGeom>
          <a:pattFill prst="lgGrid">
            <a:fgClr>
              <a:schemeClr val="bg1">
                <a:lumMod val="95000"/>
              </a:schemeClr>
            </a:fgClr>
            <a:bgClr>
              <a:schemeClr val="bg1"/>
            </a:bgClr>
          </a:pattFill>
        </p:spPr>
        <p:txBody>
          <a:bodyPr wrap="square" rtlCol="0" anchor="ctr" anchorCtr="0">
            <a:spAutoFit/>
          </a:bodyPr>
          <a:lstStyle/>
          <a:p>
            <a:pPr>
              <a:lnSpc>
                <a:spcPts val="2500"/>
              </a:lnSpc>
              <a:spcAft>
                <a:spcPts val="600"/>
              </a:spcAft>
            </a:pPr>
            <a:r>
              <a:rPr kumimoji="1" lang="ja-JP" altLang="en-US" sz="2400" dirty="0" smtClean="0"/>
              <a:t>　</a:t>
            </a:r>
            <a:r>
              <a:rPr lang="ja-JP" altLang="en-US" sz="2400" dirty="0" smtClean="0"/>
              <a:t>担任とＡはそれから</a:t>
            </a:r>
            <a:r>
              <a:rPr lang="en-US" altLang="ja-JP" sz="2400" dirty="0" smtClean="0"/>
              <a:t>2</a:t>
            </a:r>
            <a:r>
              <a:rPr lang="ja-JP" altLang="en-US" sz="2400" dirty="0" smtClean="0"/>
              <a:t>週間ほぼ毎日放課後</a:t>
            </a:r>
            <a:r>
              <a:rPr lang="en-US" altLang="ja-JP" sz="2400" dirty="0" smtClean="0"/>
              <a:t>30</a:t>
            </a:r>
            <a:r>
              <a:rPr lang="ja-JP" altLang="en-US" sz="2400" dirty="0" smtClean="0"/>
              <a:t>分くらい話をした。担任と</a:t>
            </a:r>
            <a:r>
              <a:rPr lang="en-US" altLang="ja-JP" sz="2400" dirty="0" smtClean="0"/>
              <a:t>SC</a:t>
            </a:r>
            <a:r>
              <a:rPr lang="ja-JP" altLang="en-US" sz="2400" dirty="0" smtClean="0"/>
              <a:t>との面談も予定通り週</a:t>
            </a:r>
            <a:r>
              <a:rPr lang="en-US" altLang="ja-JP" sz="2400" dirty="0" smtClean="0"/>
              <a:t>1</a:t>
            </a:r>
            <a:r>
              <a:rPr lang="ja-JP" altLang="en-US" sz="2400" dirty="0" smtClean="0"/>
              <a:t>回のペースで行った。Ａの表情は見る見るよくなっていった。心なしか以前よりもクラスの活動に積極的になってきたようにも見える。</a:t>
            </a:r>
            <a:r>
              <a:rPr lang="en-US" altLang="ja-JP" sz="2400" dirty="0" smtClean="0"/>
              <a:t>1</a:t>
            </a:r>
            <a:r>
              <a:rPr lang="ja-JP" altLang="en-US" sz="2400" dirty="0" smtClean="0"/>
              <a:t>ヶ月ほど経ってからはＡと話すペースを週に</a:t>
            </a:r>
            <a:r>
              <a:rPr lang="en-US" altLang="ja-JP" sz="2400" dirty="0" smtClean="0"/>
              <a:t>1</a:t>
            </a:r>
            <a:r>
              <a:rPr lang="ja-JP" altLang="en-US" sz="2400" dirty="0"/>
              <a:t>回</a:t>
            </a:r>
            <a:r>
              <a:rPr lang="ja-JP" altLang="en-US" sz="2400" dirty="0" smtClean="0"/>
              <a:t>くらいに落とした。</a:t>
            </a:r>
            <a:r>
              <a:rPr lang="ja-JP" altLang="en-US" sz="2400" dirty="0"/>
              <a:t>それから</a:t>
            </a:r>
            <a:r>
              <a:rPr lang="en-US" altLang="ja-JP" sz="2400" dirty="0" smtClean="0"/>
              <a:t>3</a:t>
            </a:r>
            <a:r>
              <a:rPr lang="ja-JP" altLang="en-US" sz="2400" dirty="0" smtClean="0"/>
              <a:t>ヶ月ほどするとＡの成績が若干落ち始めていった。不思議と本人はあまり気にしていないようだった。</a:t>
            </a:r>
            <a:endParaRPr lang="en-US" altLang="ja-JP" sz="2400" dirty="0" smtClean="0"/>
          </a:p>
          <a:p>
            <a:pPr>
              <a:lnSpc>
                <a:spcPts val="2500"/>
              </a:lnSpc>
              <a:spcAft>
                <a:spcPts val="600"/>
              </a:spcAft>
            </a:pPr>
            <a:r>
              <a:rPr lang="ja-JP" altLang="en-US" sz="2400" dirty="0"/>
              <a:t>　１</a:t>
            </a:r>
            <a:r>
              <a:rPr lang="ja-JP" altLang="en-US" sz="2400" dirty="0" smtClean="0"/>
              <a:t>ヶ月前のケース会議でＡの母親とのカウンセリングを続けた</a:t>
            </a:r>
            <a:r>
              <a:rPr lang="en-US" altLang="ja-JP" sz="2400" dirty="0" smtClean="0"/>
              <a:t>SC</a:t>
            </a:r>
            <a:r>
              <a:rPr lang="ja-JP" altLang="en-US" sz="2400" dirty="0" smtClean="0"/>
              <a:t>の言葉を思い出した。「カウンセリングを通じてお母様も自分自身の心理的な課題に取り組み始めました。自分の課題をＡさんに押し付けてＡさんにプレッシャーをかけることが今後は少なくなっていくでしょう。だからＡさんはいままでのようには勉強しなくなるかもしれません。今しばらくはそれでよいと思って見てあげてください。」</a:t>
            </a:r>
            <a:endParaRPr lang="en-US" altLang="ja-JP" sz="2400" dirty="0" smtClean="0"/>
          </a:p>
          <a:p>
            <a:pPr>
              <a:lnSpc>
                <a:spcPts val="2500"/>
              </a:lnSpc>
            </a:pPr>
            <a:r>
              <a:rPr lang="ja-JP" altLang="en-US" sz="2400" dirty="0"/>
              <a:t>　</a:t>
            </a:r>
            <a:r>
              <a:rPr lang="en-US" altLang="ja-JP" sz="2400" dirty="0"/>
              <a:t> </a:t>
            </a:r>
            <a:r>
              <a:rPr lang="ja-JP" altLang="en-US" sz="2400" dirty="0" smtClean="0"/>
              <a:t>あれから半年後、Ａの</a:t>
            </a:r>
            <a:r>
              <a:rPr lang="ja-JP" altLang="en-US" sz="2400" dirty="0"/>
              <a:t>母親のカウンセリングは継続している</a:t>
            </a:r>
            <a:r>
              <a:rPr lang="ja-JP" altLang="en-US" sz="2400" dirty="0" smtClean="0"/>
              <a:t>ようだが、Ａ自身は最近はもう担任と面談</a:t>
            </a:r>
            <a:r>
              <a:rPr lang="ja-JP" altLang="en-US" sz="2400" dirty="0"/>
              <a:t>を</a:t>
            </a:r>
            <a:r>
              <a:rPr lang="ja-JP" altLang="en-US" sz="2400" dirty="0" smtClean="0"/>
              <a:t>していない</a:t>
            </a:r>
            <a:r>
              <a:rPr lang="ja-JP" altLang="en-US" sz="2400" dirty="0"/>
              <a:t>。</a:t>
            </a:r>
            <a:r>
              <a:rPr lang="ja-JP" altLang="en-US" sz="2400" dirty="0" smtClean="0"/>
              <a:t>Ａは心から</a:t>
            </a:r>
            <a:r>
              <a:rPr lang="ja-JP" altLang="en-US" sz="2400" dirty="0"/>
              <a:t>学校</a:t>
            </a:r>
            <a:r>
              <a:rPr lang="ja-JP" altLang="en-US" sz="2400" dirty="0" smtClean="0"/>
              <a:t>生活を楽しんでいる。</a:t>
            </a:r>
            <a:endParaRPr lang="en-US" altLang="ja-JP" sz="2400" dirty="0" smtClean="0"/>
          </a:p>
        </p:txBody>
      </p:sp>
    </p:spTree>
    <p:extLst>
      <p:ext uri="{BB962C8B-B14F-4D97-AF65-F5344CB8AC3E}">
        <p14:creationId xmlns:p14="http://schemas.microsoft.com/office/powerpoint/2010/main" val="2357201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609244" y="3758428"/>
            <a:ext cx="2007369" cy="2561616"/>
          </a:xfrm>
          <a:prstGeom prst="rect">
            <a:avLst/>
          </a:prstGeom>
        </p:spPr>
      </p:pic>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6420" y="3865405"/>
            <a:ext cx="1919448" cy="2561616"/>
          </a:xfrm>
          <a:prstGeom prst="rect">
            <a:avLst/>
          </a:prstGeom>
        </p:spPr>
      </p:pic>
      <p:sp>
        <p:nvSpPr>
          <p:cNvPr id="7" name="角丸四角形吹き出し 6"/>
          <p:cNvSpPr/>
          <p:nvPr/>
        </p:nvSpPr>
        <p:spPr>
          <a:xfrm>
            <a:off x="578224" y="1294231"/>
            <a:ext cx="4867835" cy="2554941"/>
          </a:xfrm>
          <a:prstGeom prst="wedgeRoundRectCallout">
            <a:avLst>
              <a:gd name="adj1" fmla="val -5002"/>
              <a:gd name="adj2" fmla="val 69342"/>
              <a:gd name="adj3" fmla="val 16667"/>
            </a:avLst>
          </a:prstGeom>
          <a:solidFill>
            <a:schemeClr val="bg1"/>
          </a:solidFill>
          <a:ln w="571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838200" y="365126"/>
            <a:ext cx="10515600" cy="909378"/>
          </a:xfrm>
        </p:spPr>
        <p:txBody>
          <a:bodyPr/>
          <a:lstStyle/>
          <a:p>
            <a:r>
              <a:rPr kumimoji="1" lang="ja-JP" altLang="en-US" dirty="0" smtClean="0"/>
              <a:t>だから</a:t>
            </a:r>
            <a:r>
              <a:rPr kumimoji="1" lang="ja-JP" altLang="en-US" dirty="0" err="1" smtClean="0"/>
              <a:t>の</a:t>
            </a:r>
            <a:r>
              <a:rPr kumimoji="1" lang="ja-JP" altLang="en-US" dirty="0" smtClean="0"/>
              <a:t>愛／だけどの愛</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25</a:t>
            </a:fld>
            <a:endParaRPr lang="ja-JP" altLang="en-US"/>
          </a:p>
        </p:txBody>
      </p:sp>
      <p:sp>
        <p:nvSpPr>
          <p:cNvPr id="4" name="角丸四角形吹き出し 3"/>
          <p:cNvSpPr/>
          <p:nvPr/>
        </p:nvSpPr>
        <p:spPr>
          <a:xfrm>
            <a:off x="6342530" y="1274504"/>
            <a:ext cx="5387786" cy="2554941"/>
          </a:xfrm>
          <a:prstGeom prst="wedgeRoundRectCallout">
            <a:avLst>
              <a:gd name="adj1" fmla="val -34008"/>
              <a:gd name="adj2" fmla="val 67763"/>
              <a:gd name="adj3" fmla="val 16667"/>
            </a:avLst>
          </a:prstGeom>
          <a:solidFill>
            <a:schemeClr val="bg1"/>
          </a:solidFill>
          <a:ln w="571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 name="テキスト ボックス 5"/>
          <p:cNvSpPr txBox="1"/>
          <p:nvPr/>
        </p:nvSpPr>
        <p:spPr>
          <a:xfrm>
            <a:off x="672354" y="1415698"/>
            <a:ext cx="4679576" cy="2308324"/>
          </a:xfrm>
          <a:prstGeom prst="rect">
            <a:avLst/>
          </a:prstGeom>
          <a:noFill/>
        </p:spPr>
        <p:txBody>
          <a:bodyPr wrap="square" rtlCol="0">
            <a:spAutoFit/>
          </a:bodyPr>
          <a:lstStyle/>
          <a:p>
            <a:pPr algn="ctr"/>
            <a:r>
              <a:rPr kumimoji="1" lang="ja-JP" altLang="en-US" sz="2400" dirty="0" smtClean="0"/>
              <a:t>かわいくて</a:t>
            </a:r>
            <a:r>
              <a:rPr kumimoji="1" lang="ja-JP" altLang="en-US" sz="2400" dirty="0"/>
              <a:t>、</a:t>
            </a:r>
            <a:endParaRPr kumimoji="1" lang="en-US" altLang="ja-JP" sz="2400" dirty="0" smtClean="0"/>
          </a:p>
          <a:p>
            <a:pPr algn="ctr"/>
            <a:r>
              <a:rPr kumimoji="1" lang="ja-JP" altLang="en-US" sz="2400" dirty="0" smtClean="0"/>
              <a:t>頭もよくて、</a:t>
            </a:r>
            <a:endParaRPr kumimoji="1" lang="en-US" altLang="ja-JP" sz="2400" dirty="0" smtClean="0"/>
          </a:p>
          <a:p>
            <a:pPr algn="ctr"/>
            <a:r>
              <a:rPr kumimoji="1" lang="ja-JP" altLang="en-US" sz="2400" dirty="0" smtClean="0"/>
              <a:t>いい子だし、</a:t>
            </a:r>
            <a:endParaRPr kumimoji="1" lang="en-US" altLang="ja-JP" sz="2400" dirty="0" smtClean="0"/>
          </a:p>
          <a:p>
            <a:pPr algn="ctr"/>
            <a:r>
              <a:rPr kumimoji="1" lang="ja-JP" altLang="en-US" sz="2400" dirty="0" smtClean="0"/>
              <a:t>よく気が付くし、</a:t>
            </a:r>
            <a:endParaRPr kumimoji="1" lang="en-US" altLang="ja-JP" sz="2400" dirty="0" smtClean="0"/>
          </a:p>
          <a:p>
            <a:pPr algn="ctr"/>
            <a:r>
              <a:rPr kumimoji="1" lang="ja-JP" altLang="en-US" sz="2400" dirty="0" smtClean="0"/>
              <a:t>下の子の面倒も見てくれるし</a:t>
            </a:r>
            <a:endParaRPr kumimoji="1" lang="en-US" altLang="ja-JP" sz="2400" dirty="0" smtClean="0"/>
          </a:p>
          <a:p>
            <a:pPr algn="ctr"/>
            <a:r>
              <a:rPr kumimoji="1" lang="ja-JP" altLang="en-US" sz="2400" dirty="0" smtClean="0"/>
              <a:t>・・・</a:t>
            </a:r>
            <a:endParaRPr kumimoji="1" lang="ja-JP" altLang="en-US" sz="2400" dirty="0"/>
          </a:p>
        </p:txBody>
      </p:sp>
      <p:sp>
        <p:nvSpPr>
          <p:cNvPr id="8" name="テキスト ボックス 7"/>
          <p:cNvSpPr txBox="1"/>
          <p:nvPr/>
        </p:nvSpPr>
        <p:spPr>
          <a:xfrm>
            <a:off x="6454587" y="1411259"/>
            <a:ext cx="5154706" cy="2308324"/>
          </a:xfrm>
          <a:prstGeom prst="rect">
            <a:avLst/>
          </a:prstGeom>
          <a:noFill/>
        </p:spPr>
        <p:txBody>
          <a:bodyPr wrap="square" rtlCol="0">
            <a:spAutoFit/>
          </a:bodyPr>
          <a:lstStyle/>
          <a:p>
            <a:pPr algn="ctr"/>
            <a:r>
              <a:rPr kumimoji="1" lang="ja-JP" altLang="en-US" sz="2400" dirty="0" smtClean="0"/>
              <a:t>かわいげがないし、</a:t>
            </a:r>
            <a:endParaRPr kumimoji="1" lang="en-US" altLang="ja-JP" sz="2400" dirty="0" smtClean="0"/>
          </a:p>
          <a:p>
            <a:pPr algn="ctr"/>
            <a:r>
              <a:rPr kumimoji="1" lang="ja-JP" altLang="en-US" sz="2400" dirty="0" smtClean="0"/>
              <a:t>頭もそんなによくないし、</a:t>
            </a:r>
            <a:endParaRPr kumimoji="1" lang="en-US" altLang="ja-JP" sz="2400" dirty="0" smtClean="0"/>
          </a:p>
          <a:p>
            <a:pPr algn="ctr"/>
            <a:r>
              <a:rPr kumimoji="1" lang="ja-JP" altLang="en-US" sz="2400" dirty="0" smtClean="0"/>
              <a:t>別にいい子でもないし、</a:t>
            </a:r>
            <a:endParaRPr kumimoji="1" lang="en-US" altLang="ja-JP" sz="2400" dirty="0" smtClean="0"/>
          </a:p>
          <a:p>
            <a:pPr algn="ctr"/>
            <a:r>
              <a:rPr kumimoji="1" lang="ja-JP" altLang="en-US" sz="2400" dirty="0" smtClean="0"/>
              <a:t>全然気も回らないし、</a:t>
            </a:r>
            <a:endParaRPr kumimoji="1" lang="en-US" altLang="ja-JP" sz="2400" dirty="0" smtClean="0"/>
          </a:p>
          <a:p>
            <a:pPr algn="ctr"/>
            <a:r>
              <a:rPr kumimoji="1" lang="ja-JP" altLang="en-US" sz="2400" dirty="0" smtClean="0"/>
              <a:t>自分勝手ばっかりで</a:t>
            </a:r>
            <a:endParaRPr kumimoji="1" lang="en-US" altLang="ja-JP" sz="2400" dirty="0" smtClean="0"/>
          </a:p>
          <a:p>
            <a:pPr algn="ctr"/>
            <a:r>
              <a:rPr kumimoji="1" lang="ja-JP" altLang="en-US" sz="2400" dirty="0" smtClean="0"/>
              <a:t>・・・</a:t>
            </a:r>
            <a:endParaRPr kumimoji="1" lang="ja-JP" altLang="en-US" sz="2400" dirty="0"/>
          </a:p>
        </p:txBody>
      </p:sp>
      <p:sp>
        <p:nvSpPr>
          <p:cNvPr id="9" name="雲形吹き出し 8"/>
          <p:cNvSpPr/>
          <p:nvPr/>
        </p:nvSpPr>
        <p:spPr>
          <a:xfrm rot="10800000">
            <a:off x="8014447" y="3719583"/>
            <a:ext cx="4003924" cy="2554941"/>
          </a:xfrm>
          <a:prstGeom prst="cloudCallout">
            <a:avLst>
              <a:gd name="adj1" fmla="val 72730"/>
              <a:gd name="adj2" fmla="val -27859"/>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8177632" y="4374180"/>
            <a:ext cx="3640851" cy="1200329"/>
          </a:xfrm>
          <a:prstGeom prst="rect">
            <a:avLst/>
          </a:prstGeom>
          <a:noFill/>
        </p:spPr>
        <p:txBody>
          <a:bodyPr wrap="square" rtlCol="0">
            <a:spAutoFit/>
          </a:bodyPr>
          <a:lstStyle/>
          <a:p>
            <a:pPr algn="ctr"/>
            <a:r>
              <a:rPr kumimoji="1" lang="ja-JP" altLang="en-US" sz="3600" b="1" dirty="0" smtClean="0">
                <a:solidFill>
                  <a:srgbClr val="FF0000"/>
                </a:solidFill>
              </a:rPr>
              <a:t>だけど</a:t>
            </a:r>
            <a:endParaRPr kumimoji="1" lang="en-US" altLang="ja-JP" sz="3600" b="1" dirty="0" smtClean="0">
              <a:solidFill>
                <a:srgbClr val="FF0000"/>
              </a:solidFill>
            </a:endParaRPr>
          </a:p>
          <a:p>
            <a:pPr algn="ctr"/>
            <a:r>
              <a:rPr kumimoji="1" lang="ja-JP" altLang="en-US" sz="3600" b="1" dirty="0" smtClean="0"/>
              <a:t>なんか愛おしい</a:t>
            </a:r>
            <a:endParaRPr kumimoji="1" lang="ja-JP" altLang="en-US" sz="3600" b="1" dirty="0"/>
          </a:p>
        </p:txBody>
      </p:sp>
      <p:sp>
        <p:nvSpPr>
          <p:cNvPr id="12" name="円形吹き出し 11"/>
          <p:cNvSpPr/>
          <p:nvPr/>
        </p:nvSpPr>
        <p:spPr>
          <a:xfrm>
            <a:off x="343453" y="3893627"/>
            <a:ext cx="2043952" cy="1680882"/>
          </a:xfrm>
          <a:prstGeom prst="wedgeEllipseCallout">
            <a:avLst>
              <a:gd name="adj1" fmla="val 68719"/>
              <a:gd name="adj2" fmla="val 12500"/>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05666" y="4178112"/>
            <a:ext cx="1653988" cy="1200329"/>
          </a:xfrm>
          <a:prstGeom prst="rect">
            <a:avLst/>
          </a:prstGeom>
          <a:noFill/>
        </p:spPr>
        <p:txBody>
          <a:bodyPr wrap="square" rtlCol="0">
            <a:spAutoFit/>
          </a:bodyPr>
          <a:lstStyle/>
          <a:p>
            <a:pPr algn="ctr"/>
            <a:r>
              <a:rPr kumimoji="1" lang="ja-JP" altLang="en-US" sz="3600" b="1" dirty="0" smtClean="0">
                <a:solidFill>
                  <a:srgbClr val="FF0000"/>
                </a:solidFill>
              </a:rPr>
              <a:t>だから</a:t>
            </a:r>
            <a:endParaRPr kumimoji="1" lang="en-US" altLang="ja-JP" sz="3600" b="1" dirty="0" smtClean="0">
              <a:solidFill>
                <a:srgbClr val="FF0000"/>
              </a:solidFill>
            </a:endParaRPr>
          </a:p>
          <a:p>
            <a:pPr algn="ctr"/>
            <a:r>
              <a:rPr kumimoji="1" lang="ja-JP" altLang="en-US" sz="3600" b="1" dirty="0"/>
              <a:t>好き</a:t>
            </a:r>
          </a:p>
        </p:txBody>
      </p:sp>
    </p:spTree>
    <p:extLst>
      <p:ext uri="{BB962C8B-B14F-4D97-AF65-F5344CB8AC3E}">
        <p14:creationId xmlns:p14="http://schemas.microsoft.com/office/powerpoint/2010/main" val="161827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6" grpId="0"/>
      <p:bldP spid="8" grpId="0"/>
      <p:bldP spid="9" grpId="0" animBg="1"/>
      <p:bldP spid="10" grpId="0"/>
      <p:bldP spid="12" grpId="0" animBg="1"/>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1210235" y="1204166"/>
            <a:ext cx="10461812" cy="3017313"/>
          </a:xfrm>
          <a:prstGeom prst="rect">
            <a:avLst/>
          </a:prstGeom>
          <a:solidFill>
            <a:schemeClr val="bg1"/>
          </a:solidFill>
          <a:effectLst>
            <a:softEdge rad="127000"/>
          </a:effectLst>
        </p:spPr>
        <p:txBody>
          <a:bodyPr wrap="square" lIns="360000" tIns="360000" rIns="360000" bIns="360000" rtlCol="0" anchor="ctr" anchorCtr="0">
            <a:noAutofit/>
          </a:bodyPr>
          <a:lstStyle/>
          <a:p>
            <a:pPr marL="363538" indent="-363538">
              <a:spcAft>
                <a:spcPts val="3000"/>
              </a:spcAft>
              <a:buFont typeface="Wingdings" panose="05000000000000000000" pitchFamily="2" charset="2"/>
              <a:buChar char="l"/>
            </a:pPr>
            <a:r>
              <a:rPr kumimoji="1" lang="ja-JP" altLang="en-US" sz="3200" dirty="0" smtClean="0"/>
              <a:t>反抗期は大人の心の中に「だけどの愛」を育む大切なチャンス</a:t>
            </a:r>
            <a:endParaRPr kumimoji="1" lang="en-US" altLang="ja-JP" sz="3200" dirty="0" smtClean="0"/>
          </a:p>
          <a:p>
            <a:pPr marL="363538" indent="-363538">
              <a:spcAft>
                <a:spcPts val="3000"/>
              </a:spcAft>
              <a:buFont typeface="Wingdings" panose="05000000000000000000" pitchFamily="2" charset="2"/>
              <a:buChar char="l"/>
            </a:pPr>
            <a:r>
              <a:rPr lang="ja-JP" altLang="en-US" sz="3200" dirty="0" smtClean="0"/>
              <a:t>自殺願望はこの世で最後の切実な反抗</a:t>
            </a:r>
            <a:r>
              <a:rPr lang="en-US" altLang="ja-JP" sz="3200" dirty="0" smtClean="0"/>
              <a:t>(</a:t>
            </a:r>
            <a:r>
              <a:rPr lang="ja-JP" altLang="en-US" sz="3200" dirty="0" smtClean="0"/>
              <a:t>抵抗</a:t>
            </a:r>
            <a:r>
              <a:rPr lang="en-US" altLang="ja-JP" sz="3200" dirty="0" smtClean="0"/>
              <a:t>)</a:t>
            </a:r>
            <a:r>
              <a:rPr lang="ja-JP" altLang="en-US" sz="3200" dirty="0" smtClean="0"/>
              <a:t>である</a:t>
            </a:r>
            <a:endParaRPr kumimoji="1" lang="ja-JP" altLang="en-US" sz="2400" dirty="0"/>
          </a:p>
        </p:txBody>
      </p:sp>
      <p:sp>
        <p:nvSpPr>
          <p:cNvPr id="2" name="タイトル 1"/>
          <p:cNvSpPr>
            <a:spLocks noGrp="1"/>
          </p:cNvSpPr>
          <p:nvPr>
            <p:ph type="title"/>
          </p:nvPr>
        </p:nvSpPr>
        <p:spPr>
          <a:xfrm>
            <a:off x="838200" y="365126"/>
            <a:ext cx="10515600" cy="1017632"/>
          </a:xfrm>
        </p:spPr>
        <p:txBody>
          <a:bodyPr/>
          <a:lstStyle/>
          <a:p>
            <a:r>
              <a:rPr kumimoji="1" lang="ja-JP" altLang="en-US" dirty="0" err="1" smtClean="0"/>
              <a:t>だけ</a:t>
            </a:r>
            <a:r>
              <a:rPr kumimoji="1" lang="ja-JP" altLang="en-US" dirty="0" smtClean="0"/>
              <a:t>どの愛と反抗期</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26</a:t>
            </a:fld>
            <a:endParaRPr lang="ja-JP" altLang="en-US"/>
          </a:p>
        </p:txBody>
      </p:sp>
      <p:grpSp>
        <p:nvGrpSpPr>
          <p:cNvPr id="21" name="グループ化 20"/>
          <p:cNvGrpSpPr/>
          <p:nvPr/>
        </p:nvGrpSpPr>
        <p:grpSpPr>
          <a:xfrm>
            <a:off x="2178424" y="3694046"/>
            <a:ext cx="2838722" cy="2838722"/>
            <a:chOff x="1358153" y="1886965"/>
            <a:chExt cx="3693563" cy="3693563"/>
          </a:xfrm>
        </p:grpSpPr>
        <p:sp>
          <p:nvSpPr>
            <p:cNvPr id="18" name="円/楕円 17"/>
            <p:cNvSpPr/>
            <p:nvPr/>
          </p:nvSpPr>
          <p:spPr>
            <a:xfrm>
              <a:off x="1358153" y="1886965"/>
              <a:ext cx="3693563" cy="3693563"/>
            </a:xfrm>
            <a:prstGeom prst="ellipse">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b="25675"/>
            <a:stretch/>
          </p:blipFill>
          <p:spPr>
            <a:xfrm>
              <a:off x="1680882" y="3679732"/>
              <a:ext cx="1122878" cy="1833562"/>
            </a:xfrm>
            <a:prstGeom prst="rect">
              <a:avLst/>
            </a:prstGeom>
          </p:spPr>
        </p:pic>
        <p:pic>
          <p:nvPicPr>
            <p:cNvPr id="11" name="図 10"/>
            <p:cNvPicPr>
              <a:picLocks noChangeAspect="1"/>
            </p:cNvPicPr>
            <p:nvPr/>
          </p:nvPicPr>
          <p:blipFill rotWithShape="1">
            <a:blip r:embed="rId4" cstate="print">
              <a:extLst>
                <a:ext uri="{28A0092B-C50C-407E-A947-70E740481C1C}">
                  <a14:useLocalDpi xmlns:a14="http://schemas.microsoft.com/office/drawing/2010/main" val="0"/>
                </a:ext>
              </a:extLst>
            </a:blip>
            <a:srcRect b="14978"/>
            <a:stretch/>
          </p:blipFill>
          <p:spPr>
            <a:xfrm>
              <a:off x="2803760" y="1886965"/>
              <a:ext cx="1726452" cy="3626329"/>
            </a:xfrm>
            <a:prstGeom prst="rect">
              <a:avLst/>
            </a:prstGeom>
          </p:spPr>
        </p:pic>
      </p:grpSp>
      <p:grpSp>
        <p:nvGrpSpPr>
          <p:cNvPr id="20" name="グループ化 19"/>
          <p:cNvGrpSpPr/>
          <p:nvPr/>
        </p:nvGrpSpPr>
        <p:grpSpPr>
          <a:xfrm>
            <a:off x="6128181" y="3978836"/>
            <a:ext cx="3715216" cy="2762362"/>
            <a:chOff x="5880207" y="1853347"/>
            <a:chExt cx="4967626" cy="3693563"/>
          </a:xfrm>
        </p:grpSpPr>
        <p:sp>
          <p:nvSpPr>
            <p:cNvPr id="19" name="円/楕円 18"/>
            <p:cNvSpPr/>
            <p:nvPr/>
          </p:nvSpPr>
          <p:spPr>
            <a:xfrm>
              <a:off x="6359007" y="1853347"/>
              <a:ext cx="3693563" cy="3693563"/>
            </a:xfrm>
            <a:prstGeom prst="ellipse">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09002" y="1892463"/>
              <a:ext cx="3138831" cy="3213847"/>
            </a:xfrm>
            <a:prstGeom prst="rect">
              <a:avLst/>
            </a:prstGeom>
          </p:spPr>
        </p:pic>
        <p:pic>
          <p:nvPicPr>
            <p:cNvPr id="17" name="図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80207" y="1892463"/>
              <a:ext cx="2295605" cy="3213847"/>
            </a:xfrm>
            <a:prstGeom prst="rect">
              <a:avLst/>
            </a:prstGeom>
          </p:spPr>
        </p:pic>
      </p:grpSp>
    </p:spTree>
    <p:extLst>
      <p:ext uri="{BB962C8B-B14F-4D97-AF65-F5344CB8AC3E}">
        <p14:creationId xmlns:p14="http://schemas.microsoft.com/office/powerpoint/2010/main" val="40199282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自</a:t>
            </a:r>
            <a:r>
              <a:rPr lang="ja-JP" altLang="en-US" dirty="0" smtClean="0"/>
              <a:t>傷と</a:t>
            </a:r>
            <a:r>
              <a:rPr lang="ja-JP" altLang="en-US" dirty="0"/>
              <a:t>過量</a:t>
            </a:r>
            <a:r>
              <a:rPr lang="ja-JP" altLang="en-US" dirty="0" smtClean="0"/>
              <a:t>服薬について</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27</a:t>
            </a:fld>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1150970477"/>
              </p:ext>
            </p:extLst>
          </p:nvPr>
        </p:nvGraphicFramePr>
        <p:xfrm>
          <a:off x="959224" y="1490163"/>
          <a:ext cx="10652760" cy="4187610"/>
        </p:xfrm>
        <a:graphic>
          <a:graphicData uri="http://schemas.openxmlformats.org/drawingml/2006/table">
            <a:tbl>
              <a:tblPr firstRow="1" bandRow="1">
                <a:tableStyleId>{00A15C55-8517-42AA-B614-E9B94910E393}</a:tableStyleId>
              </a:tblPr>
              <a:tblGrid>
                <a:gridCol w="7082118"/>
                <a:gridCol w="1785321"/>
                <a:gridCol w="1785321"/>
              </a:tblGrid>
              <a:tr h="465290">
                <a:tc>
                  <a:txBody>
                    <a:bodyPr/>
                    <a:lstStyle/>
                    <a:p>
                      <a:pPr algn="ctr"/>
                      <a:r>
                        <a:rPr kumimoji="1" lang="ja-JP" altLang="en-US" sz="2400" dirty="0" smtClean="0"/>
                        <a:t>動　機</a:t>
                      </a:r>
                      <a:endParaRPr kumimoji="1" lang="ja-JP" altLang="en-US" sz="2400" dirty="0"/>
                    </a:p>
                  </a:txBody>
                  <a:tcPr anchor="ctr"/>
                </a:tc>
                <a:tc>
                  <a:txBody>
                    <a:bodyPr/>
                    <a:lstStyle/>
                    <a:p>
                      <a:pPr algn="ctr"/>
                      <a:r>
                        <a:rPr kumimoji="1" lang="ja-JP" altLang="en-US" sz="2400" dirty="0" smtClean="0"/>
                        <a:t>自　傷</a:t>
                      </a:r>
                      <a:endParaRPr kumimoji="1" lang="ja-JP" altLang="en-US" sz="2400" dirty="0"/>
                    </a:p>
                  </a:txBody>
                  <a:tcPr anchor="ctr"/>
                </a:tc>
                <a:tc>
                  <a:txBody>
                    <a:bodyPr/>
                    <a:lstStyle/>
                    <a:p>
                      <a:pPr algn="ctr"/>
                      <a:r>
                        <a:rPr kumimoji="1" lang="ja-JP" altLang="en-US" sz="2400" dirty="0" smtClean="0"/>
                        <a:t>過量服薬</a:t>
                      </a:r>
                      <a:endParaRPr kumimoji="1" lang="ja-JP" altLang="en-US" sz="2400" dirty="0"/>
                    </a:p>
                  </a:txBody>
                  <a:tcPr anchor="ctr"/>
                </a:tc>
              </a:tr>
              <a:tr h="465290">
                <a:tc>
                  <a:txBody>
                    <a:bodyPr/>
                    <a:lstStyle/>
                    <a:p>
                      <a:r>
                        <a:rPr kumimoji="1" lang="ja-JP" altLang="en-US" sz="2200" dirty="0" smtClean="0"/>
                        <a:t>つらい感情から解放されたかった</a:t>
                      </a:r>
                      <a:endParaRPr kumimoji="1" lang="ja-JP" altLang="en-US" sz="2200" dirty="0"/>
                    </a:p>
                  </a:txBody>
                  <a:tcPr anchor="ctr"/>
                </a:tc>
                <a:tc>
                  <a:txBody>
                    <a:bodyPr/>
                    <a:lstStyle/>
                    <a:p>
                      <a:pPr algn="ctr"/>
                      <a:r>
                        <a:rPr kumimoji="1" lang="en-US" altLang="ja-JP" sz="2200" b="1" dirty="0" smtClean="0">
                          <a:solidFill>
                            <a:srgbClr val="FF0000"/>
                          </a:solidFill>
                        </a:rPr>
                        <a:t>73.3%</a:t>
                      </a:r>
                      <a:endParaRPr kumimoji="1" lang="ja-JP" altLang="en-US" sz="2200" b="1" dirty="0">
                        <a:solidFill>
                          <a:srgbClr val="FF0000"/>
                        </a:solidFill>
                      </a:endParaRPr>
                    </a:p>
                  </a:txBody>
                  <a:tcPr anchor="ctr"/>
                </a:tc>
                <a:tc>
                  <a:txBody>
                    <a:bodyPr/>
                    <a:lstStyle/>
                    <a:p>
                      <a:pPr algn="ctr"/>
                      <a:r>
                        <a:rPr kumimoji="1" lang="en-US" altLang="ja-JP" sz="2200" b="1" dirty="0" smtClean="0">
                          <a:solidFill>
                            <a:srgbClr val="FF0000"/>
                          </a:solidFill>
                        </a:rPr>
                        <a:t>72.6%</a:t>
                      </a:r>
                      <a:endParaRPr kumimoji="1" lang="ja-JP" altLang="en-US" sz="2200" b="1" dirty="0">
                        <a:solidFill>
                          <a:srgbClr val="FF0000"/>
                        </a:solidFill>
                      </a:endParaRPr>
                    </a:p>
                  </a:txBody>
                  <a:tcPr anchor="ctr"/>
                </a:tc>
              </a:tr>
              <a:tr h="465290">
                <a:tc>
                  <a:txBody>
                    <a:bodyPr/>
                    <a:lstStyle/>
                    <a:p>
                      <a:r>
                        <a:rPr kumimoji="1" lang="ja-JP" altLang="en-US" sz="2200" dirty="0" smtClean="0"/>
                        <a:t>自分自身を罰したかった</a:t>
                      </a:r>
                      <a:endParaRPr kumimoji="1" lang="ja-JP" altLang="en-US" sz="2200" dirty="0"/>
                    </a:p>
                  </a:txBody>
                  <a:tcPr anchor="ctr"/>
                </a:tc>
                <a:tc>
                  <a:txBody>
                    <a:bodyPr/>
                    <a:lstStyle/>
                    <a:p>
                      <a:pPr algn="ctr"/>
                      <a:r>
                        <a:rPr kumimoji="1" lang="en-US" altLang="ja-JP" sz="2200" dirty="0" smtClean="0"/>
                        <a:t>45.0%</a:t>
                      </a:r>
                      <a:endParaRPr kumimoji="1" lang="ja-JP" altLang="en-US" sz="2200" dirty="0"/>
                    </a:p>
                  </a:txBody>
                  <a:tcPr anchor="ctr"/>
                </a:tc>
                <a:tc>
                  <a:txBody>
                    <a:bodyPr/>
                    <a:lstStyle/>
                    <a:p>
                      <a:pPr algn="ctr"/>
                      <a:r>
                        <a:rPr kumimoji="1" lang="en-US" altLang="ja-JP" sz="2200" dirty="0" smtClean="0"/>
                        <a:t>38.5%</a:t>
                      </a:r>
                    </a:p>
                  </a:txBody>
                  <a:tcPr anchor="ctr"/>
                </a:tc>
              </a:tr>
              <a:tr h="465290">
                <a:tc>
                  <a:txBody>
                    <a:bodyPr/>
                    <a:lstStyle/>
                    <a:p>
                      <a:r>
                        <a:rPr kumimoji="1" lang="ja-JP" altLang="en-US" sz="2200" dirty="0" smtClean="0"/>
                        <a:t>死にたかった</a:t>
                      </a:r>
                      <a:endParaRPr kumimoji="1" lang="ja-JP" altLang="en-US" sz="2200" dirty="0"/>
                    </a:p>
                  </a:txBody>
                  <a:tcPr anchor="ctr"/>
                </a:tc>
                <a:tc>
                  <a:txBody>
                    <a:bodyPr/>
                    <a:lstStyle/>
                    <a:p>
                      <a:pPr algn="ctr"/>
                      <a:r>
                        <a:rPr kumimoji="1" lang="en-US" altLang="ja-JP" sz="2200" dirty="0" smtClean="0"/>
                        <a:t>40.2%</a:t>
                      </a:r>
                      <a:endParaRPr kumimoji="1" lang="ja-JP" altLang="en-US" sz="2200" dirty="0"/>
                    </a:p>
                  </a:txBody>
                  <a:tcPr anchor="ctr"/>
                </a:tc>
                <a:tc>
                  <a:txBody>
                    <a:bodyPr/>
                    <a:lstStyle/>
                    <a:p>
                      <a:pPr algn="ctr"/>
                      <a:r>
                        <a:rPr kumimoji="1" lang="en-US" altLang="ja-JP" sz="2200" b="1" dirty="0" smtClean="0">
                          <a:solidFill>
                            <a:srgbClr val="FF0000"/>
                          </a:solidFill>
                        </a:rPr>
                        <a:t>66.7%</a:t>
                      </a:r>
                      <a:endParaRPr kumimoji="1" lang="ja-JP" altLang="en-US" sz="2200" b="1" dirty="0">
                        <a:solidFill>
                          <a:srgbClr val="FF0000"/>
                        </a:solidFill>
                      </a:endParaRPr>
                    </a:p>
                  </a:txBody>
                  <a:tcPr anchor="ctr"/>
                </a:tc>
              </a:tr>
              <a:tr h="465290">
                <a:tc>
                  <a:txBody>
                    <a:bodyPr/>
                    <a:lstStyle/>
                    <a:p>
                      <a:r>
                        <a:rPr kumimoji="1" lang="ja-JP" altLang="en-US" sz="2200" dirty="0" smtClean="0"/>
                        <a:t>自分がどれくらい絶望しているか示したかった</a:t>
                      </a:r>
                      <a:endParaRPr kumimoji="1" lang="ja-JP" altLang="en-US" sz="2200" dirty="0"/>
                    </a:p>
                  </a:txBody>
                  <a:tcPr anchor="ctr"/>
                </a:tc>
                <a:tc>
                  <a:txBody>
                    <a:bodyPr/>
                    <a:lstStyle/>
                    <a:p>
                      <a:pPr algn="ctr"/>
                      <a:r>
                        <a:rPr kumimoji="1" lang="en-US" altLang="ja-JP" sz="2200" dirty="0" smtClean="0"/>
                        <a:t>37.6%</a:t>
                      </a:r>
                      <a:endParaRPr kumimoji="1" lang="ja-JP" altLang="en-US" sz="2200" dirty="0"/>
                    </a:p>
                  </a:txBody>
                  <a:tcPr anchor="ctr"/>
                </a:tc>
                <a:tc>
                  <a:txBody>
                    <a:bodyPr/>
                    <a:lstStyle/>
                    <a:p>
                      <a:pPr algn="ctr"/>
                      <a:r>
                        <a:rPr kumimoji="1" lang="en-US" altLang="ja-JP" sz="2200" dirty="0" smtClean="0"/>
                        <a:t>43.9%</a:t>
                      </a:r>
                      <a:endParaRPr kumimoji="1" lang="ja-JP" altLang="en-US" sz="2200" dirty="0"/>
                    </a:p>
                  </a:txBody>
                  <a:tcPr anchor="ctr"/>
                </a:tc>
              </a:tr>
              <a:tr h="465290">
                <a:tc>
                  <a:txBody>
                    <a:bodyPr/>
                    <a:lstStyle/>
                    <a:p>
                      <a:r>
                        <a:rPr kumimoji="1" lang="ja-JP" altLang="en-US" sz="2200" dirty="0" smtClean="0"/>
                        <a:t>自分が本当に愛されているのかどうかを知りたかった</a:t>
                      </a:r>
                      <a:endParaRPr kumimoji="1" lang="ja-JP" altLang="en-US" sz="2200" dirty="0"/>
                    </a:p>
                  </a:txBody>
                  <a:tcPr anchor="ctr"/>
                </a:tc>
                <a:tc>
                  <a:txBody>
                    <a:bodyPr/>
                    <a:lstStyle/>
                    <a:p>
                      <a:pPr algn="ctr"/>
                      <a:r>
                        <a:rPr kumimoji="1" lang="en-US" altLang="ja-JP" sz="2200" dirty="0" smtClean="0"/>
                        <a:t>27.8%</a:t>
                      </a:r>
                      <a:endParaRPr kumimoji="1" lang="ja-JP" altLang="en-US" sz="2200" dirty="0"/>
                    </a:p>
                  </a:txBody>
                  <a:tcPr anchor="ctr"/>
                </a:tc>
                <a:tc>
                  <a:txBody>
                    <a:bodyPr/>
                    <a:lstStyle/>
                    <a:p>
                      <a:pPr algn="ctr"/>
                      <a:r>
                        <a:rPr kumimoji="1" lang="en-US" altLang="ja-JP" sz="2200" b="1" dirty="0" smtClean="0">
                          <a:solidFill>
                            <a:srgbClr val="FF0000"/>
                          </a:solidFill>
                        </a:rPr>
                        <a:t>41.2%</a:t>
                      </a:r>
                      <a:endParaRPr kumimoji="1" lang="ja-JP" altLang="en-US" sz="2200" b="1" dirty="0">
                        <a:solidFill>
                          <a:srgbClr val="FF0000"/>
                        </a:solidFill>
                      </a:endParaRPr>
                    </a:p>
                  </a:txBody>
                  <a:tcPr anchor="ctr"/>
                </a:tc>
              </a:tr>
              <a:tr h="465290">
                <a:tc>
                  <a:txBody>
                    <a:bodyPr/>
                    <a:lstStyle/>
                    <a:p>
                      <a:r>
                        <a:rPr kumimoji="1" lang="ja-JP" altLang="en-US" sz="2200" dirty="0" smtClean="0"/>
                        <a:t>周囲の注意を引きたかった</a:t>
                      </a:r>
                      <a:endParaRPr kumimoji="1" lang="ja-JP" altLang="en-US" sz="2200" dirty="0"/>
                    </a:p>
                  </a:txBody>
                  <a:tcPr anchor="ctr"/>
                </a:tc>
                <a:tc>
                  <a:txBody>
                    <a:bodyPr/>
                    <a:lstStyle/>
                    <a:p>
                      <a:pPr algn="ctr"/>
                      <a:r>
                        <a:rPr kumimoji="1" lang="en-US" altLang="ja-JP" sz="2200" dirty="0" smtClean="0"/>
                        <a:t>21.7%</a:t>
                      </a:r>
                      <a:endParaRPr kumimoji="1" lang="ja-JP" altLang="en-US" sz="2200" dirty="0"/>
                    </a:p>
                  </a:txBody>
                  <a:tcPr anchor="ctr"/>
                </a:tc>
                <a:tc>
                  <a:txBody>
                    <a:bodyPr/>
                    <a:lstStyle/>
                    <a:p>
                      <a:pPr algn="ctr"/>
                      <a:r>
                        <a:rPr kumimoji="1" lang="en-US" altLang="ja-JP" sz="2200" dirty="0" smtClean="0"/>
                        <a:t>28.8%</a:t>
                      </a:r>
                      <a:endParaRPr kumimoji="1" lang="ja-JP" altLang="en-US" sz="2200" dirty="0"/>
                    </a:p>
                  </a:txBody>
                  <a:tcPr anchor="ctr"/>
                </a:tc>
              </a:tr>
              <a:tr h="465290">
                <a:tc>
                  <a:txBody>
                    <a:bodyPr/>
                    <a:lstStyle/>
                    <a:p>
                      <a:r>
                        <a:rPr kumimoji="1" lang="ja-JP" altLang="en-US" sz="2200" dirty="0" smtClean="0"/>
                        <a:t>驚かせたかった</a:t>
                      </a:r>
                      <a:endParaRPr kumimoji="1" lang="ja-JP" altLang="en-US" sz="2200" dirty="0"/>
                    </a:p>
                  </a:txBody>
                  <a:tcPr anchor="ctr"/>
                </a:tc>
                <a:tc>
                  <a:txBody>
                    <a:bodyPr/>
                    <a:lstStyle/>
                    <a:p>
                      <a:pPr algn="ctr"/>
                      <a:r>
                        <a:rPr kumimoji="1" lang="en-US" altLang="ja-JP" sz="2200" dirty="0" smtClean="0"/>
                        <a:t>18.6%</a:t>
                      </a:r>
                      <a:endParaRPr kumimoji="1" lang="ja-JP" altLang="en-US" sz="2200" dirty="0"/>
                    </a:p>
                  </a:txBody>
                  <a:tcPr anchor="ctr"/>
                </a:tc>
                <a:tc>
                  <a:txBody>
                    <a:bodyPr/>
                    <a:lstStyle/>
                    <a:p>
                      <a:pPr algn="ctr"/>
                      <a:r>
                        <a:rPr kumimoji="1" lang="en-US" altLang="ja-JP" sz="2200" dirty="0" smtClean="0"/>
                        <a:t>24.6%</a:t>
                      </a:r>
                      <a:endParaRPr kumimoji="1" lang="ja-JP" altLang="en-US" sz="2200" dirty="0"/>
                    </a:p>
                  </a:txBody>
                  <a:tcPr anchor="ctr"/>
                </a:tc>
              </a:tr>
              <a:tr h="465290">
                <a:tc>
                  <a:txBody>
                    <a:bodyPr/>
                    <a:lstStyle/>
                    <a:p>
                      <a:r>
                        <a:rPr kumimoji="1" lang="ja-JP" altLang="en-US" sz="2200" dirty="0" smtClean="0"/>
                        <a:t>仕返しをしたかった</a:t>
                      </a:r>
                      <a:endParaRPr kumimoji="1" lang="ja-JP" altLang="en-US" sz="2200" dirty="0"/>
                    </a:p>
                  </a:txBody>
                  <a:tcPr anchor="ctr"/>
                </a:tc>
                <a:tc>
                  <a:txBody>
                    <a:bodyPr/>
                    <a:lstStyle/>
                    <a:p>
                      <a:pPr algn="ctr"/>
                      <a:r>
                        <a:rPr kumimoji="1" lang="en-US" altLang="ja-JP" sz="2200" dirty="0" smtClean="0"/>
                        <a:t>12.5%</a:t>
                      </a:r>
                      <a:endParaRPr kumimoji="1" lang="ja-JP" altLang="en-US" sz="2200" dirty="0"/>
                    </a:p>
                  </a:txBody>
                  <a:tcPr anchor="ctr"/>
                </a:tc>
                <a:tc>
                  <a:txBody>
                    <a:bodyPr/>
                    <a:lstStyle/>
                    <a:p>
                      <a:pPr algn="ctr"/>
                      <a:r>
                        <a:rPr kumimoji="1" lang="en-US" altLang="ja-JP" sz="2200" dirty="0" smtClean="0"/>
                        <a:t>17.2%</a:t>
                      </a:r>
                      <a:endParaRPr kumimoji="1" lang="ja-JP" altLang="en-US" sz="2200" dirty="0"/>
                    </a:p>
                  </a:txBody>
                  <a:tcPr anchor="ctr"/>
                </a:tc>
              </a:tr>
            </a:tbl>
          </a:graphicData>
        </a:graphic>
      </p:graphicFrame>
      <p:sp>
        <p:nvSpPr>
          <p:cNvPr id="5" name="テキスト ボックス 4"/>
          <p:cNvSpPr txBox="1"/>
          <p:nvPr/>
        </p:nvSpPr>
        <p:spPr>
          <a:xfrm>
            <a:off x="1240234" y="5758885"/>
            <a:ext cx="10371750" cy="369332"/>
          </a:xfrm>
          <a:prstGeom prst="rect">
            <a:avLst/>
          </a:prstGeom>
          <a:noFill/>
        </p:spPr>
        <p:txBody>
          <a:bodyPr wrap="none" rtlCol="0">
            <a:spAutoFit/>
          </a:bodyPr>
          <a:lstStyle/>
          <a:p>
            <a:r>
              <a:rPr kumimoji="1" lang="en-US" altLang="ja-JP" dirty="0" smtClean="0"/>
              <a:t>Rodham, </a:t>
            </a:r>
            <a:r>
              <a:rPr kumimoji="1" lang="en-US" altLang="ja-JP" dirty="0" err="1" smtClean="0"/>
              <a:t>K.,et</a:t>
            </a:r>
            <a:r>
              <a:rPr kumimoji="1" lang="en-US" altLang="ja-JP" dirty="0" smtClean="0"/>
              <a:t> al. </a:t>
            </a:r>
            <a:r>
              <a:rPr lang="en-US" altLang="ja-JP" dirty="0"/>
              <a:t>2004  Journal of the American Academy of Child &amp; Adolescent </a:t>
            </a:r>
            <a:r>
              <a:rPr lang="en-US" altLang="ja-JP" dirty="0" smtClean="0"/>
              <a:t>Psychiatry 43(1) </a:t>
            </a:r>
            <a:endParaRPr kumimoji="1" lang="ja-JP" altLang="en-US" dirty="0"/>
          </a:p>
        </p:txBody>
      </p:sp>
    </p:spTree>
    <p:extLst>
      <p:ext uri="{BB962C8B-B14F-4D97-AF65-F5344CB8AC3E}">
        <p14:creationId xmlns:p14="http://schemas.microsoft.com/office/powerpoint/2010/main" val="3249898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09" y="4577420"/>
            <a:ext cx="2629495" cy="1687133"/>
          </a:xfrm>
          <a:prstGeom prst="rect">
            <a:avLst/>
          </a:prstGeom>
        </p:spPr>
      </p:pic>
      <p:pic>
        <p:nvPicPr>
          <p:cNvPr id="28" name="図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0533" y="4462803"/>
            <a:ext cx="1371137" cy="1830401"/>
          </a:xfrm>
          <a:prstGeom prst="rect">
            <a:avLst/>
          </a:prstGeom>
        </p:spPr>
      </p:pic>
      <p:sp>
        <p:nvSpPr>
          <p:cNvPr id="2" name="タイトル 1"/>
          <p:cNvSpPr>
            <a:spLocks noGrp="1"/>
          </p:cNvSpPr>
          <p:nvPr>
            <p:ph type="title"/>
          </p:nvPr>
        </p:nvSpPr>
        <p:spPr>
          <a:xfrm>
            <a:off x="838200" y="365126"/>
            <a:ext cx="10515600" cy="956246"/>
          </a:xfrm>
        </p:spPr>
        <p:txBody>
          <a:bodyPr/>
          <a:lstStyle/>
          <a:p>
            <a:r>
              <a:rPr kumimoji="1" lang="ja-JP" altLang="en-US" dirty="0" smtClean="0"/>
              <a:t>学校は「だから</a:t>
            </a:r>
            <a:r>
              <a:rPr kumimoji="1" lang="ja-JP" altLang="en-US" dirty="0" err="1" smtClean="0"/>
              <a:t>の</a:t>
            </a:r>
            <a:r>
              <a:rPr kumimoji="1" lang="ja-JP" altLang="en-US" dirty="0" smtClean="0"/>
              <a:t>愛」に溢れている</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28</a:t>
            </a:fld>
            <a:endParaRPr lang="ja-JP" altLang="en-US"/>
          </a:p>
        </p:txBody>
      </p:sp>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0302" y="1566920"/>
            <a:ext cx="1389332" cy="1410120"/>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55408" y="1325254"/>
            <a:ext cx="1423286" cy="1525882"/>
          </a:xfrm>
          <a:prstGeom prst="rect">
            <a:avLst/>
          </a:prstGeom>
        </p:spPr>
      </p:pic>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00459" y="2634386"/>
            <a:ext cx="1273659" cy="1480774"/>
          </a:xfrm>
          <a:prstGeom prst="rect">
            <a:avLst/>
          </a:prstGeom>
        </p:spPr>
      </p:pic>
      <p:pic>
        <p:nvPicPr>
          <p:cNvPr id="12" name="図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80936" y="3057497"/>
            <a:ext cx="1072832" cy="1394492"/>
          </a:xfrm>
          <a:prstGeom prst="rect">
            <a:avLst/>
          </a:prstGeom>
        </p:spPr>
      </p:pic>
      <p:sp>
        <p:nvSpPr>
          <p:cNvPr id="13" name="円形吹き出し 12"/>
          <p:cNvSpPr/>
          <p:nvPr/>
        </p:nvSpPr>
        <p:spPr>
          <a:xfrm>
            <a:off x="1105085" y="1180057"/>
            <a:ext cx="2043952" cy="1680882"/>
          </a:xfrm>
          <a:prstGeom prst="wedgeEllipseCallout">
            <a:avLst>
              <a:gd name="adj1" fmla="val 68719"/>
              <a:gd name="adj2" fmla="val 125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みんなで</a:t>
            </a:r>
            <a:endParaRPr kumimoji="1" lang="en-US" altLang="ja-JP" dirty="0" smtClean="0">
              <a:solidFill>
                <a:schemeClr val="tx1"/>
              </a:solidFill>
            </a:endParaRPr>
          </a:p>
          <a:p>
            <a:pPr algn="ctr"/>
            <a:r>
              <a:rPr lang="ja-JP" altLang="en-US" dirty="0" smtClean="0">
                <a:solidFill>
                  <a:schemeClr val="tx1"/>
                </a:solidFill>
              </a:rPr>
              <a:t>頑張ろう！</a:t>
            </a:r>
            <a:endParaRPr kumimoji="1" lang="ja-JP" altLang="en-US" dirty="0">
              <a:solidFill>
                <a:schemeClr val="tx1"/>
              </a:solidFill>
            </a:endParaRPr>
          </a:p>
        </p:txBody>
      </p:sp>
      <p:sp>
        <p:nvSpPr>
          <p:cNvPr id="14" name="円形吹き出し 13"/>
          <p:cNvSpPr/>
          <p:nvPr/>
        </p:nvSpPr>
        <p:spPr>
          <a:xfrm>
            <a:off x="289309" y="2828069"/>
            <a:ext cx="2072828" cy="1680882"/>
          </a:xfrm>
          <a:prstGeom prst="wedgeEllipseCallout">
            <a:avLst>
              <a:gd name="adj1" fmla="val 63428"/>
              <a:gd name="adj2" fmla="val 157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ナイス</a:t>
            </a:r>
            <a:endParaRPr lang="en-US" altLang="ja-JP" dirty="0" smtClean="0">
              <a:solidFill>
                <a:schemeClr val="tx1"/>
              </a:solidFill>
            </a:endParaRPr>
          </a:p>
          <a:p>
            <a:pPr algn="ctr"/>
            <a:r>
              <a:rPr kumimoji="1" lang="ja-JP" altLang="en-US" spc="-300" dirty="0">
                <a:solidFill>
                  <a:schemeClr val="tx1"/>
                </a:solidFill>
              </a:rPr>
              <a:t>チャレンジ</a:t>
            </a:r>
            <a:r>
              <a:rPr kumimoji="1" lang="ja-JP" altLang="en-US" spc="-300" dirty="0" smtClean="0">
                <a:solidFill>
                  <a:schemeClr val="tx1"/>
                </a:solidFill>
              </a:rPr>
              <a:t>！</a:t>
            </a:r>
            <a:endParaRPr kumimoji="1" lang="ja-JP" altLang="en-US" spc="-300" dirty="0">
              <a:solidFill>
                <a:schemeClr val="tx1"/>
              </a:solidFill>
            </a:endParaRPr>
          </a:p>
        </p:txBody>
      </p:sp>
      <p:sp>
        <p:nvSpPr>
          <p:cNvPr id="15" name="円形吹き出し 14"/>
          <p:cNvSpPr/>
          <p:nvPr/>
        </p:nvSpPr>
        <p:spPr>
          <a:xfrm>
            <a:off x="8403253" y="1214012"/>
            <a:ext cx="1902562" cy="1366114"/>
          </a:xfrm>
          <a:prstGeom prst="wedgeEllipseCallout">
            <a:avLst>
              <a:gd name="adj1" fmla="val -65033"/>
              <a:gd name="adj2" fmla="val 246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きっと</a:t>
            </a:r>
            <a:endParaRPr kumimoji="1" lang="en-US" altLang="ja-JP" dirty="0" smtClean="0">
              <a:solidFill>
                <a:schemeClr val="tx1"/>
              </a:solidFill>
            </a:endParaRPr>
          </a:p>
          <a:p>
            <a:pPr algn="ctr"/>
            <a:r>
              <a:rPr kumimoji="1" lang="ja-JP" altLang="en-US" dirty="0" smtClean="0">
                <a:solidFill>
                  <a:schemeClr val="tx1"/>
                </a:solidFill>
              </a:rPr>
              <a:t>できるよ！</a:t>
            </a:r>
            <a:endParaRPr kumimoji="1" lang="ja-JP" altLang="en-US" dirty="0">
              <a:solidFill>
                <a:schemeClr val="tx1"/>
              </a:solidFill>
            </a:endParaRPr>
          </a:p>
        </p:txBody>
      </p:sp>
      <p:sp>
        <p:nvSpPr>
          <p:cNvPr id="16" name="円形吹き出し 15"/>
          <p:cNvSpPr/>
          <p:nvPr/>
        </p:nvSpPr>
        <p:spPr>
          <a:xfrm>
            <a:off x="9244416" y="2580126"/>
            <a:ext cx="1902562" cy="1366114"/>
          </a:xfrm>
          <a:prstGeom prst="wedgeEllipseCallout">
            <a:avLst>
              <a:gd name="adj1" fmla="val -65033"/>
              <a:gd name="adj2" fmla="val 246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よくできているよ！</a:t>
            </a:r>
            <a:endParaRPr kumimoji="1" lang="ja-JP" altLang="en-US" dirty="0">
              <a:solidFill>
                <a:schemeClr val="tx1"/>
              </a:solidFill>
            </a:endParaRPr>
          </a:p>
        </p:txBody>
      </p:sp>
      <p:sp>
        <p:nvSpPr>
          <p:cNvPr id="17" name="環状矢印 16"/>
          <p:cNvSpPr/>
          <p:nvPr/>
        </p:nvSpPr>
        <p:spPr>
          <a:xfrm>
            <a:off x="3798254" y="2181395"/>
            <a:ext cx="1641288" cy="1743436"/>
          </a:xfrm>
          <a:prstGeom prst="circularArrow">
            <a:avLst>
              <a:gd name="adj1" fmla="val 12500"/>
              <a:gd name="adj2" fmla="val 1142319"/>
              <a:gd name="adj3" fmla="val 20457681"/>
              <a:gd name="adj4" fmla="val 15832255"/>
              <a:gd name="adj5" fmla="val 1787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環状矢印 17"/>
          <p:cNvSpPr/>
          <p:nvPr/>
        </p:nvSpPr>
        <p:spPr>
          <a:xfrm flipH="1">
            <a:off x="5971765" y="2172399"/>
            <a:ext cx="1641288" cy="1743436"/>
          </a:xfrm>
          <a:prstGeom prst="circularArrow">
            <a:avLst>
              <a:gd name="adj1" fmla="val 12500"/>
              <a:gd name="adj2" fmla="val 1142319"/>
              <a:gd name="adj3" fmla="val 20457681"/>
              <a:gd name="adj4" fmla="val 15832255"/>
              <a:gd name="adj5" fmla="val 1787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環状矢印 18"/>
          <p:cNvSpPr/>
          <p:nvPr/>
        </p:nvSpPr>
        <p:spPr>
          <a:xfrm>
            <a:off x="2954245" y="3284163"/>
            <a:ext cx="1641288" cy="1743436"/>
          </a:xfrm>
          <a:prstGeom prst="circularArrow">
            <a:avLst>
              <a:gd name="adj1" fmla="val 12500"/>
              <a:gd name="adj2" fmla="val 1142319"/>
              <a:gd name="adj3" fmla="val 20457681"/>
              <a:gd name="adj4" fmla="val 15832255"/>
              <a:gd name="adj5" fmla="val 1787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環状矢印 19"/>
          <p:cNvSpPr/>
          <p:nvPr/>
        </p:nvSpPr>
        <p:spPr>
          <a:xfrm flipH="1">
            <a:off x="6732258" y="3143780"/>
            <a:ext cx="1641288" cy="1743436"/>
          </a:xfrm>
          <a:prstGeom prst="circularArrow">
            <a:avLst>
              <a:gd name="adj1" fmla="val 12500"/>
              <a:gd name="adj2" fmla="val 1142319"/>
              <a:gd name="adj3" fmla="val 20457681"/>
              <a:gd name="adj4" fmla="val 15832255"/>
              <a:gd name="adj5" fmla="val 1787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二等辺三角形 22"/>
          <p:cNvSpPr/>
          <p:nvPr/>
        </p:nvSpPr>
        <p:spPr>
          <a:xfrm>
            <a:off x="5213248" y="1800311"/>
            <a:ext cx="897065" cy="2433916"/>
          </a:xfrm>
          <a:prstGeom prst="triangl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4354480" y="3017269"/>
            <a:ext cx="2614601" cy="830997"/>
          </a:xfrm>
          <a:prstGeom prst="rect">
            <a:avLst/>
          </a:prstGeom>
          <a:noFill/>
        </p:spPr>
        <p:txBody>
          <a:bodyPr wrap="square" rtlCol="0">
            <a:spAutoFit/>
          </a:bodyPr>
          <a:lstStyle/>
          <a:p>
            <a:pPr algn="ctr"/>
            <a:r>
              <a:rPr kumimoji="1" lang="ja-JP" altLang="en-US" sz="2400" b="1" dirty="0"/>
              <a:t>行動</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sp>
        <p:nvSpPr>
          <p:cNvPr id="21" name="台形 20"/>
          <p:cNvSpPr/>
          <p:nvPr/>
        </p:nvSpPr>
        <p:spPr>
          <a:xfrm>
            <a:off x="4100994" y="4217475"/>
            <a:ext cx="3125590" cy="1203512"/>
          </a:xfrm>
          <a:prstGeom prst="trapezoid">
            <a:avLst>
              <a:gd name="adj" fmla="val 44917"/>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4356489" y="4553651"/>
            <a:ext cx="2614601" cy="830997"/>
          </a:xfrm>
          <a:prstGeom prst="rect">
            <a:avLst/>
          </a:prstGeom>
          <a:noFill/>
        </p:spPr>
        <p:txBody>
          <a:bodyPr wrap="square" rtlCol="0">
            <a:spAutoFit/>
          </a:bodyPr>
          <a:lstStyle/>
          <a:p>
            <a:pPr algn="ctr"/>
            <a:r>
              <a:rPr kumimoji="1" lang="ja-JP" altLang="en-US" sz="2400" b="1" dirty="0"/>
              <a:t>存在</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pic>
        <p:nvPicPr>
          <p:cNvPr id="25" name="図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62854" y="4526460"/>
            <a:ext cx="1140400" cy="1736227"/>
          </a:xfrm>
          <a:prstGeom prst="rect">
            <a:avLst/>
          </a:prstGeom>
        </p:spPr>
      </p:pic>
      <p:pic>
        <p:nvPicPr>
          <p:cNvPr id="26" name="図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2889590" y="4781321"/>
            <a:ext cx="1275525" cy="1627705"/>
          </a:xfrm>
          <a:prstGeom prst="rect">
            <a:avLst/>
          </a:prstGeom>
        </p:spPr>
      </p:pic>
      <p:sp>
        <p:nvSpPr>
          <p:cNvPr id="27" name="環状矢印 26"/>
          <p:cNvSpPr/>
          <p:nvPr/>
        </p:nvSpPr>
        <p:spPr>
          <a:xfrm flipV="1">
            <a:off x="3224873" y="4553651"/>
            <a:ext cx="1641288" cy="1743436"/>
          </a:xfrm>
          <a:prstGeom prst="circularArrow">
            <a:avLst>
              <a:gd name="adj1" fmla="val 12500"/>
              <a:gd name="adj2" fmla="val 1142319"/>
              <a:gd name="adj3" fmla="val 20457681"/>
              <a:gd name="adj4" fmla="val 15832255"/>
              <a:gd name="adj5" fmla="val 17876"/>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43857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879672"/>
          </a:xfrm>
        </p:spPr>
        <p:txBody>
          <a:bodyPr/>
          <a:lstStyle/>
          <a:p>
            <a:r>
              <a:rPr kumimoji="1" lang="ja-JP" altLang="en-US" dirty="0" smtClean="0"/>
              <a:t>学校は「だから</a:t>
            </a:r>
            <a:r>
              <a:rPr kumimoji="1" lang="ja-JP" altLang="en-US" dirty="0" err="1" smtClean="0"/>
              <a:t>の</a:t>
            </a:r>
            <a:r>
              <a:rPr kumimoji="1" lang="ja-JP" altLang="en-US" dirty="0" smtClean="0"/>
              <a:t>愛」に溢れている</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29</a:t>
            </a:fld>
            <a:endParaRPr lang="ja-JP" altLang="en-US"/>
          </a:p>
        </p:txBody>
      </p:sp>
      <p:sp>
        <p:nvSpPr>
          <p:cNvPr id="4" name="台形 3"/>
          <p:cNvSpPr/>
          <p:nvPr/>
        </p:nvSpPr>
        <p:spPr>
          <a:xfrm>
            <a:off x="5187641" y="4361030"/>
            <a:ext cx="1212273" cy="1334158"/>
          </a:xfrm>
          <a:prstGeom prst="trapezoid">
            <a:avLst>
              <a:gd name="adj" fmla="val 69498"/>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4106171" y="4837297"/>
            <a:ext cx="3375212" cy="830997"/>
          </a:xfrm>
          <a:prstGeom prst="rect">
            <a:avLst/>
          </a:prstGeom>
          <a:noFill/>
        </p:spPr>
        <p:txBody>
          <a:bodyPr wrap="square" rtlCol="0">
            <a:spAutoFit/>
          </a:bodyPr>
          <a:lstStyle/>
          <a:p>
            <a:pPr algn="ctr"/>
            <a:r>
              <a:rPr kumimoji="1" lang="ja-JP" altLang="en-US" sz="2400" b="1" dirty="0"/>
              <a:t>存在</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sp>
        <p:nvSpPr>
          <p:cNvPr id="6" name="二等辺三角形 5"/>
          <p:cNvSpPr/>
          <p:nvPr/>
        </p:nvSpPr>
        <p:spPr>
          <a:xfrm>
            <a:off x="3842833" y="2067205"/>
            <a:ext cx="3901889" cy="2433916"/>
          </a:xfrm>
          <a:prstGeom prst="triangl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4106171" y="3284163"/>
            <a:ext cx="3375212" cy="830997"/>
          </a:xfrm>
          <a:prstGeom prst="rect">
            <a:avLst/>
          </a:prstGeom>
          <a:noFill/>
        </p:spPr>
        <p:txBody>
          <a:bodyPr wrap="square" rtlCol="0">
            <a:spAutoFit/>
          </a:bodyPr>
          <a:lstStyle/>
          <a:p>
            <a:pPr algn="ctr"/>
            <a:r>
              <a:rPr kumimoji="1" lang="ja-JP" altLang="en-US" sz="2400" b="1" dirty="0"/>
              <a:t>行動</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023065" y="4955138"/>
            <a:ext cx="1380188" cy="1619691"/>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0302" y="1566920"/>
            <a:ext cx="1389332" cy="1410120"/>
          </a:xfrm>
          <a:prstGeom prst="rect">
            <a:avLst/>
          </a:prstGeom>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5408" y="1325254"/>
            <a:ext cx="1423286" cy="1525882"/>
          </a:xfrm>
          <a:prstGeom prst="rect">
            <a:avLst/>
          </a:prstGeom>
        </p:spPr>
      </p:pic>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00459" y="2634386"/>
            <a:ext cx="1273659" cy="1480774"/>
          </a:xfrm>
          <a:prstGeom prst="rect">
            <a:avLst/>
          </a:prstGeom>
        </p:spPr>
      </p:pic>
      <p:pic>
        <p:nvPicPr>
          <p:cNvPr id="12" name="図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80936" y="3057497"/>
            <a:ext cx="1072832" cy="1394492"/>
          </a:xfrm>
          <a:prstGeom prst="rect">
            <a:avLst/>
          </a:prstGeom>
        </p:spPr>
      </p:pic>
      <p:sp>
        <p:nvSpPr>
          <p:cNvPr id="13" name="円形吹き出し 12"/>
          <p:cNvSpPr/>
          <p:nvPr/>
        </p:nvSpPr>
        <p:spPr>
          <a:xfrm>
            <a:off x="1105085" y="1180057"/>
            <a:ext cx="2043952" cy="1680882"/>
          </a:xfrm>
          <a:prstGeom prst="wedgeEllipseCallout">
            <a:avLst>
              <a:gd name="adj1" fmla="val 68719"/>
              <a:gd name="adj2" fmla="val 125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みんなで</a:t>
            </a:r>
            <a:endParaRPr kumimoji="1" lang="en-US" altLang="ja-JP" dirty="0" smtClean="0">
              <a:solidFill>
                <a:schemeClr val="tx1"/>
              </a:solidFill>
            </a:endParaRPr>
          </a:p>
          <a:p>
            <a:pPr algn="ctr"/>
            <a:r>
              <a:rPr lang="ja-JP" altLang="en-US" dirty="0" smtClean="0">
                <a:solidFill>
                  <a:schemeClr val="tx1"/>
                </a:solidFill>
              </a:rPr>
              <a:t>頑張ろう！</a:t>
            </a:r>
            <a:endParaRPr kumimoji="1" lang="ja-JP" altLang="en-US" dirty="0">
              <a:solidFill>
                <a:schemeClr val="tx1"/>
              </a:solidFill>
            </a:endParaRPr>
          </a:p>
        </p:txBody>
      </p:sp>
      <p:sp>
        <p:nvSpPr>
          <p:cNvPr id="14" name="円形吹き出し 13"/>
          <p:cNvSpPr/>
          <p:nvPr/>
        </p:nvSpPr>
        <p:spPr>
          <a:xfrm>
            <a:off x="289309" y="2828069"/>
            <a:ext cx="2072828" cy="1680882"/>
          </a:xfrm>
          <a:prstGeom prst="wedgeEllipseCallout">
            <a:avLst>
              <a:gd name="adj1" fmla="val 63428"/>
              <a:gd name="adj2" fmla="val 157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ナイス</a:t>
            </a:r>
            <a:endParaRPr lang="en-US" altLang="ja-JP" dirty="0" smtClean="0">
              <a:solidFill>
                <a:schemeClr val="tx1"/>
              </a:solidFill>
            </a:endParaRPr>
          </a:p>
          <a:p>
            <a:pPr algn="ctr"/>
            <a:r>
              <a:rPr kumimoji="1" lang="ja-JP" altLang="en-US" spc="-300" dirty="0">
                <a:solidFill>
                  <a:schemeClr val="tx1"/>
                </a:solidFill>
              </a:rPr>
              <a:t>チャレンジ</a:t>
            </a:r>
            <a:r>
              <a:rPr kumimoji="1" lang="ja-JP" altLang="en-US" spc="-300" dirty="0" smtClean="0">
                <a:solidFill>
                  <a:schemeClr val="tx1"/>
                </a:solidFill>
              </a:rPr>
              <a:t>！</a:t>
            </a:r>
            <a:endParaRPr kumimoji="1" lang="ja-JP" altLang="en-US" spc="-300" dirty="0">
              <a:solidFill>
                <a:schemeClr val="tx1"/>
              </a:solidFill>
            </a:endParaRPr>
          </a:p>
        </p:txBody>
      </p:sp>
      <p:sp>
        <p:nvSpPr>
          <p:cNvPr id="15" name="円形吹き出し 14"/>
          <p:cNvSpPr/>
          <p:nvPr/>
        </p:nvSpPr>
        <p:spPr>
          <a:xfrm>
            <a:off x="8403253" y="1214012"/>
            <a:ext cx="1902562" cy="1366114"/>
          </a:xfrm>
          <a:prstGeom prst="wedgeEllipseCallout">
            <a:avLst>
              <a:gd name="adj1" fmla="val -65033"/>
              <a:gd name="adj2" fmla="val 246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きっと</a:t>
            </a:r>
            <a:endParaRPr kumimoji="1" lang="en-US" altLang="ja-JP" dirty="0" smtClean="0">
              <a:solidFill>
                <a:schemeClr val="tx1"/>
              </a:solidFill>
            </a:endParaRPr>
          </a:p>
          <a:p>
            <a:pPr algn="ctr"/>
            <a:r>
              <a:rPr kumimoji="1" lang="ja-JP" altLang="en-US" dirty="0" smtClean="0">
                <a:solidFill>
                  <a:schemeClr val="tx1"/>
                </a:solidFill>
              </a:rPr>
              <a:t>できるよ！</a:t>
            </a:r>
            <a:endParaRPr kumimoji="1" lang="ja-JP" altLang="en-US" dirty="0">
              <a:solidFill>
                <a:schemeClr val="tx1"/>
              </a:solidFill>
            </a:endParaRPr>
          </a:p>
        </p:txBody>
      </p:sp>
      <p:sp>
        <p:nvSpPr>
          <p:cNvPr id="16" name="円形吹き出し 15"/>
          <p:cNvSpPr/>
          <p:nvPr/>
        </p:nvSpPr>
        <p:spPr>
          <a:xfrm>
            <a:off x="9244416" y="2580126"/>
            <a:ext cx="1902562" cy="1366114"/>
          </a:xfrm>
          <a:prstGeom prst="wedgeEllipseCallout">
            <a:avLst>
              <a:gd name="adj1" fmla="val -65033"/>
              <a:gd name="adj2" fmla="val 246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よくできているよ！</a:t>
            </a:r>
            <a:endParaRPr kumimoji="1" lang="ja-JP" altLang="en-US" dirty="0">
              <a:solidFill>
                <a:schemeClr val="tx1"/>
              </a:solidFill>
            </a:endParaRPr>
          </a:p>
        </p:txBody>
      </p:sp>
      <p:sp>
        <p:nvSpPr>
          <p:cNvPr id="17" name="環状矢印 16"/>
          <p:cNvSpPr/>
          <p:nvPr/>
        </p:nvSpPr>
        <p:spPr>
          <a:xfrm>
            <a:off x="3798254" y="2181395"/>
            <a:ext cx="1641288" cy="1743436"/>
          </a:xfrm>
          <a:prstGeom prst="circularArrow">
            <a:avLst>
              <a:gd name="adj1" fmla="val 12500"/>
              <a:gd name="adj2" fmla="val 1142319"/>
              <a:gd name="adj3" fmla="val 20457681"/>
              <a:gd name="adj4" fmla="val 15832255"/>
              <a:gd name="adj5" fmla="val 1787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環状矢印 17"/>
          <p:cNvSpPr/>
          <p:nvPr/>
        </p:nvSpPr>
        <p:spPr>
          <a:xfrm flipH="1">
            <a:off x="5971765" y="2172399"/>
            <a:ext cx="1641288" cy="1743436"/>
          </a:xfrm>
          <a:prstGeom prst="circularArrow">
            <a:avLst>
              <a:gd name="adj1" fmla="val 12500"/>
              <a:gd name="adj2" fmla="val 1142319"/>
              <a:gd name="adj3" fmla="val 20457681"/>
              <a:gd name="adj4" fmla="val 15832255"/>
              <a:gd name="adj5" fmla="val 1787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環状矢印 18"/>
          <p:cNvSpPr/>
          <p:nvPr/>
        </p:nvSpPr>
        <p:spPr>
          <a:xfrm>
            <a:off x="2954245" y="3284163"/>
            <a:ext cx="1641288" cy="1743436"/>
          </a:xfrm>
          <a:prstGeom prst="circularArrow">
            <a:avLst>
              <a:gd name="adj1" fmla="val 12500"/>
              <a:gd name="adj2" fmla="val 1142319"/>
              <a:gd name="adj3" fmla="val 20457681"/>
              <a:gd name="adj4" fmla="val 15832255"/>
              <a:gd name="adj5" fmla="val 1787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環状矢印 19"/>
          <p:cNvSpPr/>
          <p:nvPr/>
        </p:nvSpPr>
        <p:spPr>
          <a:xfrm flipH="1">
            <a:off x="6732258" y="3143780"/>
            <a:ext cx="1641288" cy="1743436"/>
          </a:xfrm>
          <a:prstGeom prst="circularArrow">
            <a:avLst>
              <a:gd name="adj1" fmla="val 12500"/>
              <a:gd name="adj2" fmla="val 1142319"/>
              <a:gd name="adj3" fmla="val 20457681"/>
              <a:gd name="adj4" fmla="val 15832255"/>
              <a:gd name="adj5" fmla="val 1787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21" name="図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80936" y="4678654"/>
            <a:ext cx="1361897" cy="1817531"/>
          </a:xfrm>
          <a:prstGeom prst="rect">
            <a:avLst/>
          </a:prstGeom>
        </p:spPr>
      </p:pic>
      <p:sp>
        <p:nvSpPr>
          <p:cNvPr id="22" name="環状矢印 21"/>
          <p:cNvSpPr/>
          <p:nvPr/>
        </p:nvSpPr>
        <p:spPr>
          <a:xfrm flipV="1">
            <a:off x="3146792" y="3557782"/>
            <a:ext cx="1641288" cy="1743436"/>
          </a:xfrm>
          <a:prstGeom prst="circularArrow">
            <a:avLst>
              <a:gd name="adj1" fmla="val 12500"/>
              <a:gd name="adj2" fmla="val 1142319"/>
              <a:gd name="adj3" fmla="val 20457681"/>
              <a:gd name="adj4" fmla="val 15832255"/>
              <a:gd name="adj5" fmla="val 1787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43344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事例　Ａの場合　</a:t>
            </a:r>
            <a:r>
              <a:rPr kumimoji="1" lang="en-US" altLang="ja-JP" dirty="0" smtClean="0"/>
              <a:t>episode 1</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3</a:t>
            </a:fld>
            <a:endParaRPr lang="ja-JP" altLang="en-US"/>
          </a:p>
        </p:txBody>
      </p:sp>
      <p:sp>
        <p:nvSpPr>
          <p:cNvPr id="4" name="テキスト ボックス 3"/>
          <p:cNvSpPr txBox="1"/>
          <p:nvPr/>
        </p:nvSpPr>
        <p:spPr>
          <a:xfrm>
            <a:off x="1109382" y="1317813"/>
            <a:ext cx="9973235" cy="4606389"/>
          </a:xfrm>
          <a:prstGeom prst="rect">
            <a:avLst/>
          </a:prstGeom>
          <a:pattFill prst="lgGrid">
            <a:fgClr>
              <a:schemeClr val="bg1">
                <a:lumMod val="95000"/>
              </a:schemeClr>
            </a:fgClr>
            <a:bgClr>
              <a:schemeClr val="bg1"/>
            </a:bgClr>
          </a:pattFill>
        </p:spPr>
        <p:txBody>
          <a:bodyPr wrap="square" rtlCol="0">
            <a:spAutoFit/>
          </a:bodyPr>
          <a:lstStyle/>
          <a:p>
            <a:pPr>
              <a:lnSpc>
                <a:spcPts val="3400"/>
              </a:lnSpc>
              <a:spcAft>
                <a:spcPts val="1200"/>
              </a:spcAft>
            </a:pPr>
            <a:r>
              <a:rPr kumimoji="1" lang="ja-JP" altLang="en-US" sz="2400" dirty="0" smtClean="0"/>
              <a:t>　</a:t>
            </a:r>
            <a:r>
              <a:rPr lang="ja-JP" altLang="en-US" sz="2400" dirty="0" smtClean="0"/>
              <a:t>ふと気づくとＡは自室のクローゼットの中を見つめていた。手には頑丈そうなロープが握りしめられていた。物置</a:t>
            </a:r>
            <a:r>
              <a:rPr lang="ja-JP" altLang="en-US" sz="2400" dirty="0"/>
              <a:t>において</a:t>
            </a:r>
            <a:r>
              <a:rPr lang="ja-JP" altLang="en-US" sz="2400" dirty="0" smtClean="0"/>
              <a:t>あったロープを　</a:t>
            </a:r>
            <a:r>
              <a:rPr lang="en-US" altLang="ja-JP" sz="2400" dirty="0" smtClean="0"/>
              <a:t>1</a:t>
            </a:r>
            <a:r>
              <a:rPr lang="ja-JP" altLang="en-US" sz="2400" dirty="0" smtClean="0"/>
              <a:t>週間前にこっそり部屋に持ち込んで机の引き出し奥深くに隠しておいたのも、そこから取り出してハンガー掛けのパイプにしっかり縛り付けたのも、もちろんＡ自身だったが、なぜかあまり自分でやったという実感が湧かない。</a:t>
            </a:r>
            <a:endParaRPr lang="en-US" altLang="ja-JP" sz="2400" dirty="0" smtClean="0"/>
          </a:p>
          <a:p>
            <a:pPr>
              <a:lnSpc>
                <a:spcPts val="3400"/>
              </a:lnSpc>
              <a:spcAft>
                <a:spcPts val="1200"/>
              </a:spcAft>
            </a:pPr>
            <a:r>
              <a:rPr lang="ja-JP" altLang="en-US" sz="2400" dirty="0" smtClean="0"/>
              <a:t>　Ａは今日初めて体調が悪いと言って塾を休んだ。部屋の時計は</a:t>
            </a:r>
            <a:r>
              <a:rPr lang="ja-JP" altLang="en-US" sz="2400" dirty="0"/>
              <a:t>もう</a:t>
            </a:r>
            <a:r>
              <a:rPr lang="ja-JP" altLang="en-US" sz="2400" dirty="0" smtClean="0"/>
              <a:t>すぐ</a:t>
            </a:r>
            <a:r>
              <a:rPr lang="en-US" altLang="ja-JP" sz="2400" dirty="0" smtClean="0"/>
              <a:t>5</a:t>
            </a:r>
            <a:r>
              <a:rPr lang="ja-JP" altLang="en-US" sz="2400" dirty="0" smtClean="0"/>
              <a:t>時を指し示すところだ。母は</a:t>
            </a:r>
            <a:r>
              <a:rPr lang="en-US" altLang="ja-JP" sz="2400" dirty="0" smtClean="0"/>
              <a:t>6</a:t>
            </a:r>
            <a:r>
              <a:rPr lang="ja-JP" altLang="en-US" sz="2400" dirty="0" smtClean="0"/>
              <a:t>時半にならないと帰ってこないし、弟も学童に行っている。今しかない。Ａはゆっくり深呼吸をした。「勇気をください」Ａは信じてもいない神様みたいなものに祈った。</a:t>
            </a:r>
            <a:r>
              <a:rPr kumimoji="1" lang="ja-JP" altLang="en-US" sz="2000" dirty="0" smtClean="0"/>
              <a:t>　</a:t>
            </a:r>
            <a:endParaRPr kumimoji="1" lang="ja-JP" altLang="en-US" sz="2000" dirty="0"/>
          </a:p>
        </p:txBody>
      </p:sp>
    </p:spTree>
    <p:extLst>
      <p:ext uri="{BB962C8B-B14F-4D97-AF65-F5344CB8AC3E}">
        <p14:creationId xmlns:p14="http://schemas.microsoft.com/office/powerpoint/2010/main" val="24461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872004"/>
          </a:xfrm>
        </p:spPr>
        <p:txBody>
          <a:bodyPr/>
          <a:lstStyle/>
          <a:p>
            <a:r>
              <a:rPr kumimoji="1" lang="ja-JP" altLang="en-US" dirty="0" smtClean="0"/>
              <a:t>動物に学ぶ　</a:t>
            </a:r>
            <a:r>
              <a:rPr kumimoji="1" lang="ja-JP" altLang="en-US" sz="3600" dirty="0" smtClean="0"/>
              <a:t>～動物はただ今を生きている～</a:t>
            </a:r>
            <a:endParaRPr kumimoji="1" lang="ja-JP" altLang="en-US" sz="3600"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30</a:t>
            </a:fld>
            <a:endParaRPr lang="ja-JP" altLang="en-US"/>
          </a:p>
        </p:txBody>
      </p:sp>
      <p:pic>
        <p:nvPicPr>
          <p:cNvPr id="1026" name="Picture 2" descr="想像するちから――チンパンジーが教えてくれた人間の心 | 松沢 哲郎 |本 | 通販 | Amaz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815" y="1434529"/>
            <a:ext cx="2285720" cy="3235342"/>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429267" y="4669871"/>
            <a:ext cx="4108817" cy="1015663"/>
          </a:xfrm>
          <a:prstGeom prst="rect">
            <a:avLst/>
          </a:prstGeom>
          <a:noFill/>
        </p:spPr>
        <p:txBody>
          <a:bodyPr wrap="none" rtlCol="0">
            <a:spAutoFit/>
          </a:bodyPr>
          <a:lstStyle/>
          <a:p>
            <a:pPr algn="ctr"/>
            <a:r>
              <a:rPr kumimoji="1" lang="ja-JP" altLang="en-US" sz="2400" dirty="0" smtClean="0"/>
              <a:t>想像するちから</a:t>
            </a:r>
            <a:endParaRPr kumimoji="1" lang="en-US" altLang="ja-JP" sz="2400" dirty="0" smtClean="0"/>
          </a:p>
          <a:p>
            <a:pPr algn="ctr"/>
            <a:r>
              <a:rPr lang="ja-JP" altLang="en-US" dirty="0"/>
              <a:t>チンパンジー</a:t>
            </a:r>
            <a:r>
              <a:rPr lang="ja-JP" altLang="en-US" dirty="0" smtClean="0"/>
              <a:t>が教えてくれた人間の心</a:t>
            </a:r>
            <a:endParaRPr lang="en-US" altLang="ja-JP" dirty="0" smtClean="0"/>
          </a:p>
          <a:p>
            <a:pPr algn="ctr"/>
            <a:r>
              <a:rPr kumimoji="1" lang="ja-JP" altLang="en-US" dirty="0" smtClean="0"/>
              <a:t>松沢哲郎著</a:t>
            </a:r>
            <a:endParaRPr kumimoji="1" lang="ja-JP" altLang="en-US" dirty="0"/>
          </a:p>
        </p:txBody>
      </p:sp>
      <p:pic>
        <p:nvPicPr>
          <p:cNvPr id="1028" name="Picture 4" descr="閑人の絵日記: チンパンジーと人間の子どもの描画の比較"/>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6516" y="1237130"/>
            <a:ext cx="4860178" cy="1795566"/>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5096435" y="3032696"/>
            <a:ext cx="2716306" cy="369332"/>
          </a:xfrm>
          <a:prstGeom prst="rect">
            <a:avLst/>
          </a:prstGeom>
          <a:noFill/>
        </p:spPr>
        <p:txBody>
          <a:bodyPr wrap="square" rtlCol="0">
            <a:spAutoFit/>
          </a:bodyPr>
          <a:lstStyle/>
          <a:p>
            <a:pPr algn="ctr"/>
            <a:r>
              <a:rPr kumimoji="1" lang="ja-JP" altLang="en-US" dirty="0" smtClean="0"/>
              <a:t>人間（</a:t>
            </a:r>
            <a:r>
              <a:rPr kumimoji="1" lang="en-US" altLang="ja-JP" dirty="0" smtClean="0"/>
              <a:t>3</a:t>
            </a:r>
            <a:r>
              <a:rPr kumimoji="1" lang="ja-JP" altLang="en-US" dirty="0" smtClean="0"/>
              <a:t>歳</a:t>
            </a:r>
            <a:r>
              <a:rPr kumimoji="1" lang="en-US" altLang="ja-JP" dirty="0" smtClean="0"/>
              <a:t>2</a:t>
            </a:r>
            <a:r>
              <a:rPr kumimoji="1" lang="ja-JP" altLang="en-US" dirty="0" smtClean="0"/>
              <a:t>ヶ月）</a:t>
            </a:r>
            <a:endParaRPr kumimoji="1" lang="ja-JP" altLang="en-US" dirty="0"/>
          </a:p>
        </p:txBody>
      </p:sp>
      <p:sp>
        <p:nvSpPr>
          <p:cNvPr id="8" name="テキスト ボックス 7"/>
          <p:cNvSpPr txBox="1"/>
          <p:nvPr/>
        </p:nvSpPr>
        <p:spPr>
          <a:xfrm>
            <a:off x="7600719" y="3032696"/>
            <a:ext cx="2108058" cy="369332"/>
          </a:xfrm>
          <a:prstGeom prst="rect">
            <a:avLst/>
          </a:prstGeom>
          <a:noFill/>
        </p:spPr>
        <p:txBody>
          <a:bodyPr wrap="square" rtlCol="0">
            <a:spAutoFit/>
          </a:bodyPr>
          <a:lstStyle/>
          <a:p>
            <a:pPr algn="ctr"/>
            <a:r>
              <a:rPr kumimoji="1" lang="ja-JP" altLang="en-US" dirty="0" smtClean="0"/>
              <a:t>チンパンジー</a:t>
            </a:r>
            <a:endParaRPr kumimoji="1" lang="ja-JP" altLang="en-US" dirty="0"/>
          </a:p>
        </p:txBody>
      </p:sp>
      <p:pic>
        <p:nvPicPr>
          <p:cNvPr id="6" name="図 5"/>
          <p:cNvPicPr>
            <a:picLocks noChangeAspect="1"/>
          </p:cNvPicPr>
          <p:nvPr/>
        </p:nvPicPr>
        <p:blipFill>
          <a:blip r:embed="rId5"/>
          <a:stretch>
            <a:fillRect/>
          </a:stretch>
        </p:blipFill>
        <p:spPr>
          <a:xfrm>
            <a:off x="5096435" y="3574526"/>
            <a:ext cx="3801673" cy="2369962"/>
          </a:xfrm>
          <a:prstGeom prst="rect">
            <a:avLst/>
          </a:prstGeom>
        </p:spPr>
      </p:pic>
      <p:sp>
        <p:nvSpPr>
          <p:cNvPr id="10" name="テキスト ボックス 9"/>
          <p:cNvSpPr txBox="1"/>
          <p:nvPr/>
        </p:nvSpPr>
        <p:spPr>
          <a:xfrm>
            <a:off x="4996516" y="5944488"/>
            <a:ext cx="4013695" cy="369332"/>
          </a:xfrm>
          <a:prstGeom prst="rect">
            <a:avLst/>
          </a:prstGeom>
          <a:noFill/>
        </p:spPr>
        <p:txBody>
          <a:bodyPr wrap="square" rtlCol="0">
            <a:spAutoFit/>
          </a:bodyPr>
          <a:lstStyle/>
          <a:p>
            <a:pPr algn="ctr"/>
            <a:r>
              <a:rPr kumimoji="1" lang="ja-JP" altLang="en-US" dirty="0" smtClean="0"/>
              <a:t>急性脊髄炎になったチンパンジー</a:t>
            </a:r>
            <a:endParaRPr kumimoji="1" lang="ja-JP" altLang="en-US" dirty="0"/>
          </a:p>
        </p:txBody>
      </p:sp>
    </p:spTree>
    <p:extLst>
      <p:ext uri="{BB962C8B-B14F-4D97-AF65-F5344CB8AC3E}">
        <p14:creationId xmlns:p14="http://schemas.microsoft.com/office/powerpoint/2010/main" val="3588325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93028"/>
          </a:xfrm>
        </p:spPr>
        <p:txBody>
          <a:bodyPr/>
          <a:lstStyle/>
          <a:p>
            <a:r>
              <a:rPr kumimoji="1" lang="ja-JP" altLang="en-US" dirty="0" smtClean="0"/>
              <a:t>子どもの自殺の実態①　</a:t>
            </a:r>
            <a:r>
              <a:rPr kumimoji="1" lang="ja-JP" altLang="en-US" sz="2400" dirty="0" smtClean="0"/>
              <a:t>小中高生の自殺者数の推移</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4</a:t>
            </a:fld>
            <a:endParaRPr lang="ja-JP" altLang="en-US"/>
          </a:p>
        </p:txBody>
      </p:sp>
      <p:pic>
        <p:nvPicPr>
          <p:cNvPr id="4" name="図 3"/>
          <p:cNvPicPr>
            <a:picLocks noChangeAspect="1"/>
          </p:cNvPicPr>
          <p:nvPr/>
        </p:nvPicPr>
        <p:blipFill rotWithShape="1">
          <a:blip r:embed="rId3"/>
          <a:srcRect l="2443" t="1332"/>
          <a:stretch/>
        </p:blipFill>
        <p:spPr>
          <a:xfrm>
            <a:off x="1752600" y="1129554"/>
            <a:ext cx="8269940" cy="5106953"/>
          </a:xfrm>
          <a:prstGeom prst="rect">
            <a:avLst/>
          </a:prstGeom>
          <a:ln>
            <a:noFill/>
          </a:ln>
          <a:effectLst>
            <a:softEdge rad="112500"/>
          </a:effectLst>
        </p:spPr>
      </p:pic>
      <p:sp>
        <p:nvSpPr>
          <p:cNvPr id="5" name="テキスト ボックス 4"/>
          <p:cNvSpPr txBox="1"/>
          <p:nvPr/>
        </p:nvSpPr>
        <p:spPr>
          <a:xfrm>
            <a:off x="1640542" y="6236507"/>
            <a:ext cx="8135469" cy="307777"/>
          </a:xfrm>
          <a:prstGeom prst="rect">
            <a:avLst/>
          </a:prstGeom>
          <a:noFill/>
        </p:spPr>
        <p:txBody>
          <a:bodyPr wrap="square" rtlCol="0">
            <a:spAutoFit/>
          </a:bodyPr>
          <a:lstStyle/>
          <a:p>
            <a:pPr algn="ctr"/>
            <a:r>
              <a:rPr lang="zh-TW" altLang="en-US" sz="1400" dirty="0"/>
              <a:t>厚生労働省自殺対策</a:t>
            </a:r>
            <a:r>
              <a:rPr lang="zh-TW" altLang="en-US" sz="1400" dirty="0" smtClean="0"/>
              <a:t>推進室</a:t>
            </a:r>
            <a:r>
              <a:rPr lang="ja-JP" altLang="en-US" sz="1400" dirty="0" smtClean="0"/>
              <a:t>・</a:t>
            </a:r>
            <a:r>
              <a:rPr lang="zh-TW" altLang="en-US" sz="1400" dirty="0" smtClean="0"/>
              <a:t>警察庁</a:t>
            </a:r>
            <a:r>
              <a:rPr lang="zh-TW" altLang="en-US" sz="1400" dirty="0"/>
              <a:t>生活安全局生活安全</a:t>
            </a:r>
            <a:r>
              <a:rPr lang="zh-TW" altLang="en-US" sz="1400" dirty="0" smtClean="0"/>
              <a:t>企画</a:t>
            </a:r>
            <a:r>
              <a:rPr lang="ja-JP" altLang="en-US" sz="1400" dirty="0" smtClean="0"/>
              <a:t>課「令和</a:t>
            </a:r>
            <a:r>
              <a:rPr lang="ja-JP" altLang="en-US" sz="1400" dirty="0"/>
              <a:t>６年中における自殺の</a:t>
            </a:r>
            <a:r>
              <a:rPr lang="ja-JP" altLang="en-US" sz="1400" dirty="0" smtClean="0"/>
              <a:t>状況」</a:t>
            </a:r>
            <a:endParaRPr kumimoji="1" lang="ja-JP" altLang="en-US" sz="1400" dirty="0"/>
          </a:p>
        </p:txBody>
      </p:sp>
    </p:spTree>
    <p:extLst>
      <p:ext uri="{BB962C8B-B14F-4D97-AF65-F5344CB8AC3E}">
        <p14:creationId xmlns:p14="http://schemas.microsoft.com/office/powerpoint/2010/main" val="626629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57550"/>
            <a:ext cx="10515600" cy="1065806"/>
          </a:xfrm>
        </p:spPr>
        <p:txBody>
          <a:bodyPr/>
          <a:lstStyle/>
          <a:p>
            <a:r>
              <a:rPr kumimoji="1" lang="ja-JP" altLang="en-US" dirty="0" smtClean="0"/>
              <a:t>子どもの自殺の実態</a:t>
            </a:r>
            <a:r>
              <a:rPr lang="ja-JP" altLang="en-US" dirty="0"/>
              <a:t>②　</a:t>
            </a:r>
            <a:endParaRPr kumimoji="1" lang="ja-JP" altLang="en-US" sz="2400"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5</a:t>
            </a:fld>
            <a:endParaRPr lang="ja-JP" altLang="en-US"/>
          </a:p>
        </p:txBody>
      </p:sp>
      <p:pic>
        <p:nvPicPr>
          <p:cNvPr id="4" name="図 3"/>
          <p:cNvPicPr>
            <a:picLocks noChangeAspect="1"/>
          </p:cNvPicPr>
          <p:nvPr/>
        </p:nvPicPr>
        <p:blipFill>
          <a:blip r:embed="rId3"/>
          <a:stretch>
            <a:fillRect/>
          </a:stretch>
        </p:blipFill>
        <p:spPr>
          <a:xfrm>
            <a:off x="2487706" y="1323355"/>
            <a:ext cx="6508375" cy="4725495"/>
          </a:xfrm>
          <a:prstGeom prst="rect">
            <a:avLst/>
          </a:prstGeom>
          <a:ln>
            <a:noFill/>
          </a:ln>
          <a:effectLst>
            <a:softEdge rad="112500"/>
          </a:effectLst>
        </p:spPr>
      </p:pic>
      <p:sp>
        <p:nvSpPr>
          <p:cNvPr id="5" name="テキスト ボックス 4"/>
          <p:cNvSpPr txBox="1"/>
          <p:nvPr/>
        </p:nvSpPr>
        <p:spPr>
          <a:xfrm>
            <a:off x="974911" y="6108799"/>
            <a:ext cx="9533964" cy="307777"/>
          </a:xfrm>
          <a:prstGeom prst="rect">
            <a:avLst/>
          </a:prstGeom>
          <a:noFill/>
        </p:spPr>
        <p:txBody>
          <a:bodyPr wrap="square" rtlCol="0">
            <a:spAutoFit/>
          </a:bodyPr>
          <a:lstStyle/>
          <a:p>
            <a:pPr algn="ctr"/>
            <a:r>
              <a:rPr lang="zh-TW" altLang="en-US" sz="1400" dirty="0"/>
              <a:t>厚生労働省自殺対策</a:t>
            </a:r>
            <a:r>
              <a:rPr lang="zh-TW" altLang="en-US" sz="1400" dirty="0" smtClean="0"/>
              <a:t>推進室</a:t>
            </a:r>
            <a:r>
              <a:rPr lang="ja-JP" altLang="en-US" sz="1400" dirty="0" smtClean="0"/>
              <a:t>・</a:t>
            </a:r>
            <a:r>
              <a:rPr lang="zh-TW" altLang="en-US" sz="1400" dirty="0" smtClean="0"/>
              <a:t>警察庁</a:t>
            </a:r>
            <a:r>
              <a:rPr lang="zh-TW" altLang="en-US" sz="1400" dirty="0"/>
              <a:t>生活安全局生活安全</a:t>
            </a:r>
            <a:r>
              <a:rPr lang="zh-TW" altLang="en-US" sz="1400" dirty="0" smtClean="0"/>
              <a:t>企画</a:t>
            </a:r>
            <a:r>
              <a:rPr lang="ja-JP" altLang="en-US" sz="1400" dirty="0" smtClean="0"/>
              <a:t>課「令和</a:t>
            </a:r>
            <a:r>
              <a:rPr lang="ja-JP" altLang="en-US" sz="1400" dirty="0"/>
              <a:t>６年中における自殺の</a:t>
            </a:r>
            <a:r>
              <a:rPr lang="ja-JP" altLang="en-US" sz="1400" dirty="0" smtClean="0"/>
              <a:t>状況」を基に作成</a:t>
            </a:r>
            <a:endParaRPr kumimoji="1" lang="ja-JP" altLang="en-US" sz="1400" dirty="0"/>
          </a:p>
        </p:txBody>
      </p:sp>
      <p:sp>
        <p:nvSpPr>
          <p:cNvPr id="6" name="テキスト ボックス 5"/>
          <p:cNvSpPr txBox="1"/>
          <p:nvPr/>
        </p:nvSpPr>
        <p:spPr>
          <a:xfrm>
            <a:off x="6844553" y="432409"/>
            <a:ext cx="4625788" cy="830997"/>
          </a:xfrm>
          <a:prstGeom prst="rect">
            <a:avLst/>
          </a:prstGeom>
          <a:noFill/>
        </p:spPr>
        <p:txBody>
          <a:bodyPr wrap="square" rtlCol="0">
            <a:spAutoFit/>
          </a:bodyPr>
          <a:lstStyle/>
          <a:p>
            <a:pPr algn="ctr"/>
            <a:r>
              <a:rPr lang="ja-JP" altLang="en-US" sz="2400" dirty="0">
                <a:latin typeface="+mj-ea"/>
                <a:ea typeface="+mj-ea"/>
              </a:rPr>
              <a:t>小中高生の自殺の原因・動機（学校問題のみ抜粋）</a:t>
            </a:r>
            <a:endParaRPr kumimoji="1" lang="ja-JP" altLang="en-US" sz="2400" dirty="0">
              <a:latin typeface="+mj-ea"/>
              <a:ea typeface="+mj-ea"/>
            </a:endParaRPr>
          </a:p>
        </p:txBody>
      </p:sp>
    </p:spTree>
    <p:extLst>
      <p:ext uri="{BB962C8B-B14F-4D97-AF65-F5344CB8AC3E}">
        <p14:creationId xmlns:p14="http://schemas.microsoft.com/office/powerpoint/2010/main" val="3086022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事例　Ａの場合　</a:t>
            </a:r>
            <a:r>
              <a:rPr kumimoji="1" lang="en-US" altLang="ja-JP" dirty="0" smtClean="0"/>
              <a:t>episode 2</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6</a:t>
            </a:fld>
            <a:endParaRPr lang="ja-JP" altLang="en-US"/>
          </a:p>
        </p:txBody>
      </p:sp>
      <p:sp>
        <p:nvSpPr>
          <p:cNvPr id="4" name="テキスト ボックス 3"/>
          <p:cNvSpPr txBox="1"/>
          <p:nvPr/>
        </p:nvSpPr>
        <p:spPr>
          <a:xfrm>
            <a:off x="1109382" y="1452283"/>
            <a:ext cx="9973235" cy="4324261"/>
          </a:xfrm>
          <a:prstGeom prst="rect">
            <a:avLst/>
          </a:prstGeom>
          <a:pattFill prst="lgGrid">
            <a:fgClr>
              <a:schemeClr val="bg1">
                <a:lumMod val="95000"/>
              </a:schemeClr>
            </a:fgClr>
            <a:bgClr>
              <a:schemeClr val="bg1"/>
            </a:bgClr>
          </a:pattFill>
        </p:spPr>
        <p:txBody>
          <a:bodyPr wrap="square" rtlCol="0">
            <a:spAutoFit/>
          </a:bodyPr>
          <a:lstStyle/>
          <a:p>
            <a:pPr>
              <a:lnSpc>
                <a:spcPts val="3400"/>
              </a:lnSpc>
              <a:spcAft>
                <a:spcPts val="1200"/>
              </a:spcAft>
            </a:pPr>
            <a:r>
              <a:rPr kumimoji="1" lang="ja-JP" altLang="en-US" sz="2400" dirty="0" smtClean="0"/>
              <a:t>　管理職は教育委員会から連絡を受けた。Ａが自宅で自殺を図り救急搬送されたとの一報だった。担任にもすぐに連絡</a:t>
            </a:r>
            <a:r>
              <a:rPr lang="ja-JP" altLang="en-US" sz="2400" dirty="0" smtClean="0"/>
              <a:t>が入った</a:t>
            </a:r>
            <a:r>
              <a:rPr kumimoji="1" lang="ja-JP" altLang="en-US" sz="2400" dirty="0" smtClean="0"/>
              <a:t>。担任は「なぜ、</a:t>
            </a:r>
            <a:r>
              <a:rPr lang="ja-JP" altLang="en-US" sz="2400" dirty="0" smtClean="0"/>
              <a:t>Ａが</a:t>
            </a:r>
            <a:r>
              <a:rPr lang="en-US" altLang="ja-JP" sz="2400" dirty="0" smtClean="0"/>
              <a:t>…</a:t>
            </a:r>
            <a:r>
              <a:rPr lang="ja-JP" altLang="en-US" sz="2400" dirty="0" smtClean="0"/>
              <a:t>」と驚きのあまり言葉を詰まらせた。</a:t>
            </a:r>
            <a:endParaRPr kumimoji="1" lang="en-US" altLang="ja-JP" sz="2400" dirty="0" smtClean="0"/>
          </a:p>
          <a:p>
            <a:pPr>
              <a:lnSpc>
                <a:spcPts val="3400"/>
              </a:lnSpc>
              <a:spcAft>
                <a:spcPts val="1200"/>
              </a:spcAft>
            </a:pPr>
            <a:r>
              <a:rPr kumimoji="1" lang="ja-JP" altLang="en-US" sz="2400" dirty="0" smtClean="0"/>
              <a:t>　Ａの母や父にも連絡をした。なかなか連絡が取れなかった。病院の対応で</a:t>
            </a:r>
            <a:r>
              <a:rPr lang="ja-JP" altLang="en-US" sz="2400" dirty="0"/>
              <a:t>忙しいのだろう</a:t>
            </a:r>
            <a:r>
              <a:rPr lang="ja-JP" altLang="en-US" sz="2400" dirty="0" smtClean="0"/>
              <a:t>。教頭からの留守番電話を聞いてＡの父から電話がかかってきたのは</a:t>
            </a:r>
            <a:r>
              <a:rPr lang="en-US" altLang="ja-JP" sz="2400" dirty="0"/>
              <a:t>21</a:t>
            </a:r>
            <a:r>
              <a:rPr lang="ja-JP" altLang="en-US" sz="2400" dirty="0" smtClean="0"/>
              <a:t>時を回っていた。父の話によると、Ａは一命を取り留め、意識もはっきりしているとのことだった。発見がもう少し遅かったら危なかったと医師に言われたとの話もあった。不幸中の幸いを互いに喜び合った。　</a:t>
            </a:r>
            <a:r>
              <a:rPr kumimoji="1" lang="ja-JP" altLang="en-US" sz="2000" dirty="0" smtClean="0"/>
              <a:t>　</a:t>
            </a:r>
            <a:endParaRPr kumimoji="1" lang="ja-JP" altLang="en-US" sz="2000" dirty="0"/>
          </a:p>
        </p:txBody>
      </p:sp>
    </p:spTree>
    <p:extLst>
      <p:ext uri="{BB962C8B-B14F-4D97-AF65-F5344CB8AC3E}">
        <p14:creationId xmlns:p14="http://schemas.microsoft.com/office/powerpoint/2010/main" val="1724432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自殺を考えることについて</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7</a:t>
            </a:fld>
            <a:endParaRPr lang="ja-JP" altLang="en-US"/>
          </a:p>
        </p:txBody>
      </p:sp>
      <p:pic>
        <p:nvPicPr>
          <p:cNvPr id="4" name="図 3"/>
          <p:cNvPicPr>
            <a:picLocks noChangeAspect="1"/>
          </p:cNvPicPr>
          <p:nvPr/>
        </p:nvPicPr>
        <p:blipFill>
          <a:blip r:embed="rId3"/>
          <a:stretch>
            <a:fillRect/>
          </a:stretch>
        </p:blipFill>
        <p:spPr>
          <a:xfrm>
            <a:off x="1169894" y="1690688"/>
            <a:ext cx="9379827" cy="3345380"/>
          </a:xfrm>
          <a:prstGeom prst="rect">
            <a:avLst/>
          </a:prstGeom>
          <a:ln>
            <a:noFill/>
          </a:ln>
          <a:effectLst>
            <a:softEdge rad="112500"/>
          </a:effectLst>
        </p:spPr>
      </p:pic>
      <p:sp>
        <p:nvSpPr>
          <p:cNvPr id="5" name="テキスト ボックス 4"/>
          <p:cNvSpPr txBox="1"/>
          <p:nvPr/>
        </p:nvSpPr>
        <p:spPr>
          <a:xfrm>
            <a:off x="1331259" y="5056095"/>
            <a:ext cx="8633012" cy="307777"/>
          </a:xfrm>
          <a:prstGeom prst="rect">
            <a:avLst/>
          </a:prstGeom>
          <a:noFill/>
        </p:spPr>
        <p:txBody>
          <a:bodyPr wrap="square" rtlCol="0">
            <a:spAutoFit/>
          </a:bodyPr>
          <a:lstStyle/>
          <a:p>
            <a:r>
              <a:rPr lang="ja-JP" altLang="en-US" sz="1400" dirty="0" smtClean="0"/>
              <a:t>厚生労働省「令和</a:t>
            </a:r>
            <a:r>
              <a:rPr lang="ja-JP" altLang="en-US" sz="1400" dirty="0"/>
              <a:t>３年度自殺対策に関する意識</a:t>
            </a:r>
            <a:r>
              <a:rPr lang="ja-JP" altLang="en-US" sz="1400" dirty="0" smtClean="0"/>
              <a:t>調査」</a:t>
            </a:r>
            <a:endParaRPr kumimoji="1" lang="ja-JP" altLang="en-US" sz="1400" dirty="0"/>
          </a:p>
        </p:txBody>
      </p:sp>
      <p:sp>
        <p:nvSpPr>
          <p:cNvPr id="6" name="角丸四角形 5"/>
          <p:cNvSpPr/>
          <p:nvPr/>
        </p:nvSpPr>
        <p:spPr>
          <a:xfrm>
            <a:off x="7460343" y="1785258"/>
            <a:ext cx="1843314" cy="56605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8527143" y="3001737"/>
            <a:ext cx="892628" cy="43814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81033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541494" y="1008529"/>
            <a:ext cx="7598760" cy="5526741"/>
          </a:xfrm>
          <a:prstGeom prst="roundRect">
            <a:avLst>
              <a:gd name="adj" fmla="val 9883"/>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16"/>
          <p:cNvSpPr/>
          <p:nvPr/>
        </p:nvSpPr>
        <p:spPr>
          <a:xfrm>
            <a:off x="5539242" y="1724025"/>
            <a:ext cx="1057275" cy="2081213"/>
          </a:xfrm>
          <a:custGeom>
            <a:avLst/>
            <a:gdLst>
              <a:gd name="connsiteX0" fmla="*/ 523875 w 1057275"/>
              <a:gd name="connsiteY0" fmla="*/ 0 h 2081213"/>
              <a:gd name="connsiteX1" fmla="*/ 500062 w 1057275"/>
              <a:gd name="connsiteY1" fmla="*/ 14288 h 2081213"/>
              <a:gd name="connsiteX2" fmla="*/ 476250 w 1057275"/>
              <a:gd name="connsiteY2" fmla="*/ 52388 h 2081213"/>
              <a:gd name="connsiteX3" fmla="*/ 452437 w 1057275"/>
              <a:gd name="connsiteY3" fmla="*/ 95250 h 2081213"/>
              <a:gd name="connsiteX4" fmla="*/ 438150 w 1057275"/>
              <a:gd name="connsiteY4" fmla="*/ 109538 h 2081213"/>
              <a:gd name="connsiteX5" fmla="*/ 428625 w 1057275"/>
              <a:gd name="connsiteY5" fmla="*/ 123825 h 2081213"/>
              <a:gd name="connsiteX6" fmla="*/ 400050 w 1057275"/>
              <a:gd name="connsiteY6" fmla="*/ 147638 h 2081213"/>
              <a:gd name="connsiteX7" fmla="*/ 390525 w 1057275"/>
              <a:gd name="connsiteY7" fmla="*/ 161925 h 2081213"/>
              <a:gd name="connsiteX8" fmla="*/ 361950 w 1057275"/>
              <a:gd name="connsiteY8" fmla="*/ 180975 h 2081213"/>
              <a:gd name="connsiteX9" fmla="*/ 338137 w 1057275"/>
              <a:gd name="connsiteY9" fmla="*/ 209550 h 2081213"/>
              <a:gd name="connsiteX10" fmla="*/ 309562 w 1057275"/>
              <a:gd name="connsiteY10" fmla="*/ 252413 h 2081213"/>
              <a:gd name="connsiteX11" fmla="*/ 300037 w 1057275"/>
              <a:gd name="connsiteY11" fmla="*/ 266700 h 2081213"/>
              <a:gd name="connsiteX12" fmla="*/ 290512 w 1057275"/>
              <a:gd name="connsiteY12" fmla="*/ 280988 h 2081213"/>
              <a:gd name="connsiteX13" fmla="*/ 276225 w 1057275"/>
              <a:gd name="connsiteY13" fmla="*/ 323850 h 2081213"/>
              <a:gd name="connsiteX14" fmla="*/ 271462 w 1057275"/>
              <a:gd name="connsiteY14" fmla="*/ 338138 h 2081213"/>
              <a:gd name="connsiteX15" fmla="*/ 261937 w 1057275"/>
              <a:gd name="connsiteY15" fmla="*/ 352425 h 2081213"/>
              <a:gd name="connsiteX16" fmla="*/ 242887 w 1057275"/>
              <a:gd name="connsiteY16" fmla="*/ 381000 h 2081213"/>
              <a:gd name="connsiteX17" fmla="*/ 223837 w 1057275"/>
              <a:gd name="connsiteY17" fmla="*/ 409575 h 2081213"/>
              <a:gd name="connsiteX18" fmla="*/ 219075 w 1057275"/>
              <a:gd name="connsiteY18" fmla="*/ 423863 h 2081213"/>
              <a:gd name="connsiteX19" fmla="*/ 190500 w 1057275"/>
              <a:gd name="connsiteY19" fmla="*/ 466725 h 2081213"/>
              <a:gd name="connsiteX20" fmla="*/ 180975 w 1057275"/>
              <a:gd name="connsiteY20" fmla="*/ 481013 h 2081213"/>
              <a:gd name="connsiteX21" fmla="*/ 166687 w 1057275"/>
              <a:gd name="connsiteY21" fmla="*/ 509588 h 2081213"/>
              <a:gd name="connsiteX22" fmla="*/ 161925 w 1057275"/>
              <a:gd name="connsiteY22" fmla="*/ 523875 h 2081213"/>
              <a:gd name="connsiteX23" fmla="*/ 157162 w 1057275"/>
              <a:gd name="connsiteY23" fmla="*/ 552450 h 2081213"/>
              <a:gd name="connsiteX24" fmla="*/ 147637 w 1057275"/>
              <a:gd name="connsiteY24" fmla="*/ 566738 h 2081213"/>
              <a:gd name="connsiteX25" fmla="*/ 128587 w 1057275"/>
              <a:gd name="connsiteY25" fmla="*/ 609600 h 2081213"/>
              <a:gd name="connsiteX26" fmla="*/ 100012 w 1057275"/>
              <a:gd name="connsiteY26" fmla="*/ 666750 h 2081213"/>
              <a:gd name="connsiteX27" fmla="*/ 90487 w 1057275"/>
              <a:gd name="connsiteY27" fmla="*/ 681038 h 2081213"/>
              <a:gd name="connsiteX28" fmla="*/ 76200 w 1057275"/>
              <a:gd name="connsiteY28" fmla="*/ 747713 h 2081213"/>
              <a:gd name="connsiteX29" fmla="*/ 66675 w 1057275"/>
              <a:gd name="connsiteY29" fmla="*/ 785813 h 2081213"/>
              <a:gd name="connsiteX30" fmla="*/ 61912 w 1057275"/>
              <a:gd name="connsiteY30" fmla="*/ 804863 h 2081213"/>
              <a:gd name="connsiteX31" fmla="*/ 52387 w 1057275"/>
              <a:gd name="connsiteY31" fmla="*/ 871538 h 2081213"/>
              <a:gd name="connsiteX32" fmla="*/ 42862 w 1057275"/>
              <a:gd name="connsiteY32" fmla="*/ 900113 h 2081213"/>
              <a:gd name="connsiteX33" fmla="*/ 33337 w 1057275"/>
              <a:gd name="connsiteY33" fmla="*/ 981075 h 2081213"/>
              <a:gd name="connsiteX34" fmla="*/ 23812 w 1057275"/>
              <a:gd name="connsiteY34" fmla="*/ 1009650 h 2081213"/>
              <a:gd name="connsiteX35" fmla="*/ 9525 w 1057275"/>
              <a:gd name="connsiteY35" fmla="*/ 1052513 h 2081213"/>
              <a:gd name="connsiteX36" fmla="*/ 4762 w 1057275"/>
              <a:gd name="connsiteY36" fmla="*/ 1066800 h 2081213"/>
              <a:gd name="connsiteX37" fmla="*/ 0 w 1057275"/>
              <a:gd name="connsiteY37" fmla="*/ 1085850 h 2081213"/>
              <a:gd name="connsiteX38" fmla="*/ 9525 w 1057275"/>
              <a:gd name="connsiteY38" fmla="*/ 1228725 h 2081213"/>
              <a:gd name="connsiteX39" fmla="*/ 14287 w 1057275"/>
              <a:gd name="connsiteY39" fmla="*/ 1452563 h 2081213"/>
              <a:gd name="connsiteX40" fmla="*/ 23812 w 1057275"/>
              <a:gd name="connsiteY40" fmla="*/ 1490663 h 2081213"/>
              <a:gd name="connsiteX41" fmla="*/ 28575 w 1057275"/>
              <a:gd name="connsiteY41" fmla="*/ 1585913 h 2081213"/>
              <a:gd name="connsiteX42" fmla="*/ 33337 w 1057275"/>
              <a:gd name="connsiteY42" fmla="*/ 1600200 h 2081213"/>
              <a:gd name="connsiteX43" fmla="*/ 42862 w 1057275"/>
              <a:gd name="connsiteY43" fmla="*/ 1614488 h 2081213"/>
              <a:gd name="connsiteX44" fmla="*/ 52387 w 1057275"/>
              <a:gd name="connsiteY44" fmla="*/ 1695450 h 2081213"/>
              <a:gd name="connsiteX45" fmla="*/ 61912 w 1057275"/>
              <a:gd name="connsiteY45" fmla="*/ 1724025 h 2081213"/>
              <a:gd name="connsiteX46" fmla="*/ 71437 w 1057275"/>
              <a:gd name="connsiteY46" fmla="*/ 1738313 h 2081213"/>
              <a:gd name="connsiteX47" fmla="*/ 80962 w 1057275"/>
              <a:gd name="connsiteY47" fmla="*/ 1766888 h 2081213"/>
              <a:gd name="connsiteX48" fmla="*/ 85725 w 1057275"/>
              <a:gd name="connsiteY48" fmla="*/ 1781175 h 2081213"/>
              <a:gd name="connsiteX49" fmla="*/ 95250 w 1057275"/>
              <a:gd name="connsiteY49" fmla="*/ 1795463 h 2081213"/>
              <a:gd name="connsiteX50" fmla="*/ 123825 w 1057275"/>
              <a:gd name="connsiteY50" fmla="*/ 1852613 h 2081213"/>
              <a:gd name="connsiteX51" fmla="*/ 133350 w 1057275"/>
              <a:gd name="connsiteY51" fmla="*/ 1866900 h 2081213"/>
              <a:gd name="connsiteX52" fmla="*/ 152400 w 1057275"/>
              <a:gd name="connsiteY52" fmla="*/ 1909763 h 2081213"/>
              <a:gd name="connsiteX53" fmla="*/ 157162 w 1057275"/>
              <a:gd name="connsiteY53" fmla="*/ 1962150 h 2081213"/>
              <a:gd name="connsiteX54" fmla="*/ 161925 w 1057275"/>
              <a:gd name="connsiteY54" fmla="*/ 1981200 h 2081213"/>
              <a:gd name="connsiteX55" fmla="*/ 176212 w 1057275"/>
              <a:gd name="connsiteY55" fmla="*/ 2024063 h 2081213"/>
              <a:gd name="connsiteX56" fmla="*/ 185737 w 1057275"/>
              <a:gd name="connsiteY56" fmla="*/ 2052638 h 2081213"/>
              <a:gd name="connsiteX57" fmla="*/ 190500 w 1057275"/>
              <a:gd name="connsiteY57" fmla="*/ 2066925 h 2081213"/>
              <a:gd name="connsiteX58" fmla="*/ 200025 w 1057275"/>
              <a:gd name="connsiteY58" fmla="*/ 2081213 h 2081213"/>
              <a:gd name="connsiteX59" fmla="*/ 257175 w 1057275"/>
              <a:gd name="connsiteY59" fmla="*/ 2076450 h 2081213"/>
              <a:gd name="connsiteX60" fmla="*/ 271462 w 1057275"/>
              <a:gd name="connsiteY60" fmla="*/ 2066925 h 2081213"/>
              <a:gd name="connsiteX61" fmla="*/ 285750 w 1057275"/>
              <a:gd name="connsiteY61" fmla="*/ 2062163 h 2081213"/>
              <a:gd name="connsiteX62" fmla="*/ 338137 w 1057275"/>
              <a:gd name="connsiteY62" fmla="*/ 2057400 h 2081213"/>
              <a:gd name="connsiteX63" fmla="*/ 352425 w 1057275"/>
              <a:gd name="connsiteY63" fmla="*/ 2047875 h 2081213"/>
              <a:gd name="connsiteX64" fmla="*/ 414337 w 1057275"/>
              <a:gd name="connsiteY64" fmla="*/ 2038350 h 2081213"/>
              <a:gd name="connsiteX65" fmla="*/ 533400 w 1057275"/>
              <a:gd name="connsiteY65" fmla="*/ 2014538 h 2081213"/>
              <a:gd name="connsiteX66" fmla="*/ 704850 w 1057275"/>
              <a:gd name="connsiteY66" fmla="*/ 2019300 h 2081213"/>
              <a:gd name="connsiteX67" fmla="*/ 752475 w 1057275"/>
              <a:gd name="connsiteY67" fmla="*/ 2033588 h 2081213"/>
              <a:gd name="connsiteX68" fmla="*/ 781050 w 1057275"/>
              <a:gd name="connsiteY68" fmla="*/ 2043113 h 2081213"/>
              <a:gd name="connsiteX69" fmla="*/ 795337 w 1057275"/>
              <a:gd name="connsiteY69" fmla="*/ 2052638 h 2081213"/>
              <a:gd name="connsiteX70" fmla="*/ 828675 w 1057275"/>
              <a:gd name="connsiteY70" fmla="*/ 2057400 h 2081213"/>
              <a:gd name="connsiteX71" fmla="*/ 866775 w 1057275"/>
              <a:gd name="connsiteY71" fmla="*/ 2052638 h 2081213"/>
              <a:gd name="connsiteX72" fmla="*/ 881062 w 1057275"/>
              <a:gd name="connsiteY72" fmla="*/ 2043113 h 2081213"/>
              <a:gd name="connsiteX73" fmla="*/ 890587 w 1057275"/>
              <a:gd name="connsiteY73" fmla="*/ 2009775 h 2081213"/>
              <a:gd name="connsiteX74" fmla="*/ 900112 w 1057275"/>
              <a:gd name="connsiteY74" fmla="*/ 1981200 h 2081213"/>
              <a:gd name="connsiteX75" fmla="*/ 904875 w 1057275"/>
              <a:gd name="connsiteY75" fmla="*/ 1966913 h 2081213"/>
              <a:gd name="connsiteX76" fmla="*/ 914400 w 1057275"/>
              <a:gd name="connsiteY76" fmla="*/ 1952625 h 2081213"/>
              <a:gd name="connsiteX77" fmla="*/ 919162 w 1057275"/>
              <a:gd name="connsiteY77" fmla="*/ 1938338 h 2081213"/>
              <a:gd name="connsiteX78" fmla="*/ 938212 w 1057275"/>
              <a:gd name="connsiteY78" fmla="*/ 1909763 h 2081213"/>
              <a:gd name="connsiteX79" fmla="*/ 947737 w 1057275"/>
              <a:gd name="connsiteY79" fmla="*/ 1876425 h 2081213"/>
              <a:gd name="connsiteX80" fmla="*/ 962025 w 1057275"/>
              <a:gd name="connsiteY80" fmla="*/ 1847850 h 2081213"/>
              <a:gd name="connsiteX81" fmla="*/ 971550 w 1057275"/>
              <a:gd name="connsiteY81" fmla="*/ 1809750 h 2081213"/>
              <a:gd name="connsiteX82" fmla="*/ 981075 w 1057275"/>
              <a:gd name="connsiteY82" fmla="*/ 1781175 h 2081213"/>
              <a:gd name="connsiteX83" fmla="*/ 985837 w 1057275"/>
              <a:gd name="connsiteY83" fmla="*/ 1766888 h 2081213"/>
              <a:gd name="connsiteX84" fmla="*/ 995362 w 1057275"/>
              <a:gd name="connsiteY84" fmla="*/ 1724025 h 2081213"/>
              <a:gd name="connsiteX85" fmla="*/ 1000125 w 1057275"/>
              <a:gd name="connsiteY85" fmla="*/ 1709738 h 2081213"/>
              <a:gd name="connsiteX86" fmla="*/ 1009650 w 1057275"/>
              <a:gd name="connsiteY86" fmla="*/ 1643063 h 2081213"/>
              <a:gd name="connsiteX87" fmla="*/ 1019175 w 1057275"/>
              <a:gd name="connsiteY87" fmla="*/ 1628775 h 2081213"/>
              <a:gd name="connsiteX88" fmla="*/ 1028700 w 1057275"/>
              <a:gd name="connsiteY88" fmla="*/ 1600200 h 2081213"/>
              <a:gd name="connsiteX89" fmla="*/ 1033462 w 1057275"/>
              <a:gd name="connsiteY89" fmla="*/ 1585913 h 2081213"/>
              <a:gd name="connsiteX90" fmla="*/ 1038225 w 1057275"/>
              <a:gd name="connsiteY90" fmla="*/ 1562100 h 2081213"/>
              <a:gd name="connsiteX91" fmla="*/ 1042987 w 1057275"/>
              <a:gd name="connsiteY91" fmla="*/ 1500188 h 2081213"/>
              <a:gd name="connsiteX92" fmla="*/ 1047750 w 1057275"/>
              <a:gd name="connsiteY92" fmla="*/ 1428750 h 2081213"/>
              <a:gd name="connsiteX93" fmla="*/ 1057275 w 1057275"/>
              <a:gd name="connsiteY93" fmla="*/ 1395413 h 2081213"/>
              <a:gd name="connsiteX94" fmla="*/ 1052512 w 1057275"/>
              <a:gd name="connsiteY94" fmla="*/ 995363 h 2081213"/>
              <a:gd name="connsiteX95" fmla="*/ 1047750 w 1057275"/>
              <a:gd name="connsiteY95" fmla="*/ 981075 h 2081213"/>
              <a:gd name="connsiteX96" fmla="*/ 1028700 w 1057275"/>
              <a:gd name="connsiteY96" fmla="*/ 952500 h 2081213"/>
              <a:gd name="connsiteX97" fmla="*/ 1009650 w 1057275"/>
              <a:gd name="connsiteY97" fmla="*/ 909638 h 2081213"/>
              <a:gd name="connsiteX98" fmla="*/ 1000125 w 1057275"/>
              <a:gd name="connsiteY98" fmla="*/ 747713 h 2081213"/>
              <a:gd name="connsiteX99" fmla="*/ 995362 w 1057275"/>
              <a:gd name="connsiteY99" fmla="*/ 733425 h 2081213"/>
              <a:gd name="connsiteX100" fmla="*/ 985837 w 1057275"/>
              <a:gd name="connsiteY100" fmla="*/ 719138 h 2081213"/>
              <a:gd name="connsiteX101" fmla="*/ 976312 w 1057275"/>
              <a:gd name="connsiteY101" fmla="*/ 671513 h 2081213"/>
              <a:gd name="connsiteX102" fmla="*/ 966787 w 1057275"/>
              <a:gd name="connsiteY102" fmla="*/ 642938 h 2081213"/>
              <a:gd name="connsiteX103" fmla="*/ 957262 w 1057275"/>
              <a:gd name="connsiteY103" fmla="*/ 614363 h 2081213"/>
              <a:gd name="connsiteX104" fmla="*/ 947737 w 1057275"/>
              <a:gd name="connsiteY104" fmla="*/ 600075 h 2081213"/>
              <a:gd name="connsiteX105" fmla="*/ 942975 w 1057275"/>
              <a:gd name="connsiteY105" fmla="*/ 585788 h 2081213"/>
              <a:gd name="connsiteX106" fmla="*/ 923925 w 1057275"/>
              <a:gd name="connsiteY106" fmla="*/ 557213 h 2081213"/>
              <a:gd name="connsiteX107" fmla="*/ 909637 w 1057275"/>
              <a:gd name="connsiteY107" fmla="*/ 528638 h 2081213"/>
              <a:gd name="connsiteX108" fmla="*/ 890587 w 1057275"/>
              <a:gd name="connsiteY108" fmla="*/ 500063 h 2081213"/>
              <a:gd name="connsiteX109" fmla="*/ 885825 w 1057275"/>
              <a:gd name="connsiteY109" fmla="*/ 485775 h 2081213"/>
              <a:gd name="connsiteX110" fmla="*/ 871537 w 1057275"/>
              <a:gd name="connsiteY110" fmla="*/ 471488 h 2081213"/>
              <a:gd name="connsiteX111" fmla="*/ 852487 w 1057275"/>
              <a:gd name="connsiteY111" fmla="*/ 442913 h 2081213"/>
              <a:gd name="connsiteX112" fmla="*/ 833437 w 1057275"/>
              <a:gd name="connsiteY112" fmla="*/ 400050 h 2081213"/>
              <a:gd name="connsiteX113" fmla="*/ 814387 w 1057275"/>
              <a:gd name="connsiteY113" fmla="*/ 357188 h 2081213"/>
              <a:gd name="connsiteX114" fmla="*/ 795337 w 1057275"/>
              <a:gd name="connsiteY114" fmla="*/ 333375 h 2081213"/>
              <a:gd name="connsiteX115" fmla="*/ 790575 w 1057275"/>
              <a:gd name="connsiteY115" fmla="*/ 314325 h 2081213"/>
              <a:gd name="connsiteX116" fmla="*/ 785812 w 1057275"/>
              <a:gd name="connsiteY116" fmla="*/ 300038 h 2081213"/>
              <a:gd name="connsiteX117" fmla="*/ 766762 w 1057275"/>
              <a:gd name="connsiteY117" fmla="*/ 271463 h 2081213"/>
              <a:gd name="connsiteX118" fmla="*/ 747712 w 1057275"/>
              <a:gd name="connsiteY118" fmla="*/ 242888 h 2081213"/>
              <a:gd name="connsiteX119" fmla="*/ 738187 w 1057275"/>
              <a:gd name="connsiteY119" fmla="*/ 228600 h 2081213"/>
              <a:gd name="connsiteX120" fmla="*/ 733425 w 1057275"/>
              <a:gd name="connsiteY120" fmla="*/ 214313 h 2081213"/>
              <a:gd name="connsiteX121" fmla="*/ 695325 w 1057275"/>
              <a:gd name="connsiteY121" fmla="*/ 171450 h 2081213"/>
              <a:gd name="connsiteX122" fmla="*/ 681037 w 1057275"/>
              <a:gd name="connsiteY122" fmla="*/ 157163 h 2081213"/>
              <a:gd name="connsiteX123" fmla="*/ 671512 w 1057275"/>
              <a:gd name="connsiteY123" fmla="*/ 142875 h 2081213"/>
              <a:gd name="connsiteX124" fmla="*/ 657225 w 1057275"/>
              <a:gd name="connsiteY124" fmla="*/ 138113 h 2081213"/>
              <a:gd name="connsiteX125" fmla="*/ 638175 w 1057275"/>
              <a:gd name="connsiteY125" fmla="*/ 119063 h 2081213"/>
              <a:gd name="connsiteX126" fmla="*/ 619125 w 1057275"/>
              <a:gd name="connsiteY126" fmla="*/ 90488 h 2081213"/>
              <a:gd name="connsiteX127" fmla="*/ 604837 w 1057275"/>
              <a:gd name="connsiteY127" fmla="*/ 76200 h 2081213"/>
              <a:gd name="connsiteX128" fmla="*/ 595312 w 1057275"/>
              <a:gd name="connsiteY128" fmla="*/ 61913 h 2081213"/>
              <a:gd name="connsiteX129" fmla="*/ 581025 w 1057275"/>
              <a:gd name="connsiteY129" fmla="*/ 52388 h 2081213"/>
              <a:gd name="connsiteX130" fmla="*/ 571500 w 1057275"/>
              <a:gd name="connsiteY130" fmla="*/ 38100 h 2081213"/>
              <a:gd name="connsiteX131" fmla="*/ 566737 w 1057275"/>
              <a:gd name="connsiteY131" fmla="*/ 23813 h 2081213"/>
              <a:gd name="connsiteX132" fmla="*/ 552450 w 1057275"/>
              <a:gd name="connsiteY132" fmla="*/ 14288 h 2081213"/>
              <a:gd name="connsiteX133" fmla="*/ 523875 w 1057275"/>
              <a:gd name="connsiteY133" fmla="*/ 0 h 208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057275" h="2081213">
                <a:moveTo>
                  <a:pt x="523875" y="0"/>
                </a:moveTo>
                <a:cubicBezTo>
                  <a:pt x="515144" y="0"/>
                  <a:pt x="505745" y="6981"/>
                  <a:pt x="500062" y="14288"/>
                </a:cubicBezTo>
                <a:cubicBezTo>
                  <a:pt x="457336" y="69221"/>
                  <a:pt x="516786" y="25363"/>
                  <a:pt x="476250" y="52388"/>
                </a:cubicBezTo>
                <a:cubicBezTo>
                  <a:pt x="470260" y="70354"/>
                  <a:pt x="468812" y="78873"/>
                  <a:pt x="452437" y="95250"/>
                </a:cubicBezTo>
                <a:cubicBezTo>
                  <a:pt x="447675" y="100013"/>
                  <a:pt x="442462" y="104364"/>
                  <a:pt x="438150" y="109538"/>
                </a:cubicBezTo>
                <a:cubicBezTo>
                  <a:pt x="434486" y="113935"/>
                  <a:pt x="432289" y="119428"/>
                  <a:pt x="428625" y="123825"/>
                </a:cubicBezTo>
                <a:cubicBezTo>
                  <a:pt x="417165" y="137576"/>
                  <a:pt x="414098" y="138272"/>
                  <a:pt x="400050" y="147638"/>
                </a:cubicBezTo>
                <a:cubicBezTo>
                  <a:pt x="396875" y="152400"/>
                  <a:pt x="394833" y="158156"/>
                  <a:pt x="390525" y="161925"/>
                </a:cubicBezTo>
                <a:cubicBezTo>
                  <a:pt x="381910" y="169463"/>
                  <a:pt x="361950" y="180975"/>
                  <a:pt x="361950" y="180975"/>
                </a:cubicBezTo>
                <a:cubicBezTo>
                  <a:pt x="327918" y="232025"/>
                  <a:pt x="380913" y="154554"/>
                  <a:pt x="338137" y="209550"/>
                </a:cubicBezTo>
                <a:cubicBezTo>
                  <a:pt x="338129" y="209560"/>
                  <a:pt x="314328" y="245264"/>
                  <a:pt x="309562" y="252413"/>
                </a:cubicBezTo>
                <a:lnTo>
                  <a:pt x="300037" y="266700"/>
                </a:lnTo>
                <a:lnTo>
                  <a:pt x="290512" y="280988"/>
                </a:lnTo>
                <a:lnTo>
                  <a:pt x="276225" y="323850"/>
                </a:lnTo>
                <a:cubicBezTo>
                  <a:pt x="274637" y="328613"/>
                  <a:pt x="274247" y="333961"/>
                  <a:pt x="271462" y="338138"/>
                </a:cubicBezTo>
                <a:lnTo>
                  <a:pt x="261937" y="352425"/>
                </a:lnTo>
                <a:cubicBezTo>
                  <a:pt x="252830" y="379751"/>
                  <a:pt x="263698" y="354244"/>
                  <a:pt x="242887" y="381000"/>
                </a:cubicBezTo>
                <a:cubicBezTo>
                  <a:pt x="235859" y="390036"/>
                  <a:pt x="223837" y="409575"/>
                  <a:pt x="223837" y="409575"/>
                </a:cubicBezTo>
                <a:cubicBezTo>
                  <a:pt x="222250" y="414338"/>
                  <a:pt x="221513" y="419475"/>
                  <a:pt x="219075" y="423863"/>
                </a:cubicBezTo>
                <a:cubicBezTo>
                  <a:pt x="219069" y="423873"/>
                  <a:pt x="195266" y="459576"/>
                  <a:pt x="190500" y="466725"/>
                </a:cubicBezTo>
                <a:cubicBezTo>
                  <a:pt x="187325" y="471488"/>
                  <a:pt x="182785" y="475583"/>
                  <a:pt x="180975" y="481013"/>
                </a:cubicBezTo>
                <a:cubicBezTo>
                  <a:pt x="174402" y="500730"/>
                  <a:pt x="178997" y="491123"/>
                  <a:pt x="166687" y="509588"/>
                </a:cubicBezTo>
                <a:cubicBezTo>
                  <a:pt x="165100" y="514350"/>
                  <a:pt x="163014" y="518975"/>
                  <a:pt x="161925" y="523875"/>
                </a:cubicBezTo>
                <a:cubicBezTo>
                  <a:pt x="159830" y="533301"/>
                  <a:pt x="160216" y="543289"/>
                  <a:pt x="157162" y="552450"/>
                </a:cubicBezTo>
                <a:cubicBezTo>
                  <a:pt x="155352" y="557880"/>
                  <a:pt x="150812" y="561975"/>
                  <a:pt x="147637" y="566738"/>
                </a:cubicBezTo>
                <a:cubicBezTo>
                  <a:pt x="136302" y="600743"/>
                  <a:pt x="143681" y="586959"/>
                  <a:pt x="128587" y="609600"/>
                </a:cubicBezTo>
                <a:cubicBezTo>
                  <a:pt x="115442" y="649036"/>
                  <a:pt x="124632" y="629820"/>
                  <a:pt x="100012" y="666750"/>
                </a:cubicBezTo>
                <a:lnTo>
                  <a:pt x="90487" y="681038"/>
                </a:lnTo>
                <a:cubicBezTo>
                  <a:pt x="71528" y="737915"/>
                  <a:pt x="89074" y="679051"/>
                  <a:pt x="76200" y="747713"/>
                </a:cubicBezTo>
                <a:cubicBezTo>
                  <a:pt x="73788" y="760580"/>
                  <a:pt x="69850" y="773113"/>
                  <a:pt x="66675" y="785813"/>
                </a:cubicBezTo>
                <a:cubicBezTo>
                  <a:pt x="65087" y="792163"/>
                  <a:pt x="62838" y="798383"/>
                  <a:pt x="61912" y="804863"/>
                </a:cubicBezTo>
                <a:cubicBezTo>
                  <a:pt x="58737" y="827088"/>
                  <a:pt x="59487" y="850239"/>
                  <a:pt x="52387" y="871538"/>
                </a:cubicBezTo>
                <a:lnTo>
                  <a:pt x="42862" y="900113"/>
                </a:lnTo>
                <a:cubicBezTo>
                  <a:pt x="41191" y="918496"/>
                  <a:pt x="38799" y="959227"/>
                  <a:pt x="33337" y="981075"/>
                </a:cubicBezTo>
                <a:cubicBezTo>
                  <a:pt x="30902" y="990815"/>
                  <a:pt x="26987" y="1000125"/>
                  <a:pt x="23812" y="1009650"/>
                </a:cubicBezTo>
                <a:lnTo>
                  <a:pt x="9525" y="1052513"/>
                </a:lnTo>
                <a:cubicBezTo>
                  <a:pt x="7938" y="1057275"/>
                  <a:pt x="5979" y="1061930"/>
                  <a:pt x="4762" y="1066800"/>
                </a:cubicBezTo>
                <a:lnTo>
                  <a:pt x="0" y="1085850"/>
                </a:lnTo>
                <a:cubicBezTo>
                  <a:pt x="1803" y="1111090"/>
                  <a:pt x="8823" y="1206607"/>
                  <a:pt x="9525" y="1228725"/>
                </a:cubicBezTo>
                <a:cubicBezTo>
                  <a:pt x="11893" y="1303317"/>
                  <a:pt x="10222" y="1378044"/>
                  <a:pt x="14287" y="1452563"/>
                </a:cubicBezTo>
                <a:cubicBezTo>
                  <a:pt x="15000" y="1465634"/>
                  <a:pt x="23812" y="1490663"/>
                  <a:pt x="23812" y="1490663"/>
                </a:cubicBezTo>
                <a:cubicBezTo>
                  <a:pt x="25400" y="1522413"/>
                  <a:pt x="25821" y="1554243"/>
                  <a:pt x="28575" y="1585913"/>
                </a:cubicBezTo>
                <a:cubicBezTo>
                  <a:pt x="29010" y="1590914"/>
                  <a:pt x="31092" y="1595710"/>
                  <a:pt x="33337" y="1600200"/>
                </a:cubicBezTo>
                <a:cubicBezTo>
                  <a:pt x="35897" y="1605320"/>
                  <a:pt x="39687" y="1609725"/>
                  <a:pt x="42862" y="1614488"/>
                </a:cubicBezTo>
                <a:cubicBezTo>
                  <a:pt x="44532" y="1632852"/>
                  <a:pt x="46928" y="1673612"/>
                  <a:pt x="52387" y="1695450"/>
                </a:cubicBezTo>
                <a:cubicBezTo>
                  <a:pt x="54822" y="1705190"/>
                  <a:pt x="56343" y="1715671"/>
                  <a:pt x="61912" y="1724025"/>
                </a:cubicBezTo>
                <a:cubicBezTo>
                  <a:pt x="65087" y="1728788"/>
                  <a:pt x="69112" y="1733082"/>
                  <a:pt x="71437" y="1738313"/>
                </a:cubicBezTo>
                <a:cubicBezTo>
                  <a:pt x="75515" y="1747488"/>
                  <a:pt x="77787" y="1757363"/>
                  <a:pt x="80962" y="1766888"/>
                </a:cubicBezTo>
                <a:cubicBezTo>
                  <a:pt x="82550" y="1771650"/>
                  <a:pt x="82940" y="1776998"/>
                  <a:pt x="85725" y="1781175"/>
                </a:cubicBezTo>
                <a:lnTo>
                  <a:pt x="95250" y="1795463"/>
                </a:lnTo>
                <a:cubicBezTo>
                  <a:pt x="108395" y="1834897"/>
                  <a:pt x="99206" y="1815685"/>
                  <a:pt x="123825" y="1852613"/>
                </a:cubicBezTo>
                <a:lnTo>
                  <a:pt x="133350" y="1866900"/>
                </a:lnTo>
                <a:cubicBezTo>
                  <a:pt x="144685" y="1900905"/>
                  <a:pt x="137306" y="1887121"/>
                  <a:pt x="152400" y="1909763"/>
                </a:cubicBezTo>
                <a:cubicBezTo>
                  <a:pt x="153987" y="1927225"/>
                  <a:pt x="154845" y="1944769"/>
                  <a:pt x="157162" y="1962150"/>
                </a:cubicBezTo>
                <a:cubicBezTo>
                  <a:pt x="158027" y="1968638"/>
                  <a:pt x="160044" y="1974931"/>
                  <a:pt x="161925" y="1981200"/>
                </a:cubicBezTo>
                <a:cubicBezTo>
                  <a:pt x="166253" y="1995625"/>
                  <a:pt x="171449" y="2009775"/>
                  <a:pt x="176212" y="2024063"/>
                </a:cubicBezTo>
                <a:lnTo>
                  <a:pt x="185737" y="2052638"/>
                </a:lnTo>
                <a:cubicBezTo>
                  <a:pt x="187324" y="2057400"/>
                  <a:pt x="187715" y="2062748"/>
                  <a:pt x="190500" y="2066925"/>
                </a:cubicBezTo>
                <a:lnTo>
                  <a:pt x="200025" y="2081213"/>
                </a:lnTo>
                <a:cubicBezTo>
                  <a:pt x="219075" y="2079625"/>
                  <a:pt x="238430" y="2080199"/>
                  <a:pt x="257175" y="2076450"/>
                </a:cubicBezTo>
                <a:cubicBezTo>
                  <a:pt x="262788" y="2075327"/>
                  <a:pt x="266343" y="2069485"/>
                  <a:pt x="271462" y="2066925"/>
                </a:cubicBezTo>
                <a:cubicBezTo>
                  <a:pt x="275952" y="2064680"/>
                  <a:pt x="280780" y="2062873"/>
                  <a:pt x="285750" y="2062163"/>
                </a:cubicBezTo>
                <a:cubicBezTo>
                  <a:pt x="303108" y="2059683"/>
                  <a:pt x="320675" y="2058988"/>
                  <a:pt x="338137" y="2057400"/>
                </a:cubicBezTo>
                <a:cubicBezTo>
                  <a:pt x="342900" y="2054225"/>
                  <a:pt x="347305" y="2050435"/>
                  <a:pt x="352425" y="2047875"/>
                </a:cubicBezTo>
                <a:cubicBezTo>
                  <a:pt x="369587" y="2039294"/>
                  <a:pt x="400684" y="2039715"/>
                  <a:pt x="414337" y="2038350"/>
                </a:cubicBezTo>
                <a:cubicBezTo>
                  <a:pt x="468044" y="2002546"/>
                  <a:pt x="431480" y="2019902"/>
                  <a:pt x="533400" y="2014538"/>
                </a:cubicBezTo>
                <a:cubicBezTo>
                  <a:pt x="590550" y="2016125"/>
                  <a:pt x="647749" y="2016445"/>
                  <a:pt x="704850" y="2019300"/>
                </a:cubicBezTo>
                <a:cubicBezTo>
                  <a:pt x="713315" y="2019723"/>
                  <a:pt x="748868" y="2032386"/>
                  <a:pt x="752475" y="2033588"/>
                </a:cubicBezTo>
                <a:cubicBezTo>
                  <a:pt x="752479" y="2033589"/>
                  <a:pt x="781047" y="2043111"/>
                  <a:pt x="781050" y="2043113"/>
                </a:cubicBezTo>
                <a:cubicBezTo>
                  <a:pt x="785812" y="2046288"/>
                  <a:pt x="789855" y="2050993"/>
                  <a:pt x="795337" y="2052638"/>
                </a:cubicBezTo>
                <a:cubicBezTo>
                  <a:pt x="806089" y="2055864"/>
                  <a:pt x="817562" y="2055813"/>
                  <a:pt x="828675" y="2057400"/>
                </a:cubicBezTo>
                <a:cubicBezTo>
                  <a:pt x="841375" y="2055813"/>
                  <a:pt x="854427" y="2056006"/>
                  <a:pt x="866775" y="2052638"/>
                </a:cubicBezTo>
                <a:cubicBezTo>
                  <a:pt x="872297" y="2051132"/>
                  <a:pt x="877486" y="2047582"/>
                  <a:pt x="881062" y="2043113"/>
                </a:cubicBezTo>
                <a:cubicBezTo>
                  <a:pt x="883625" y="2039910"/>
                  <a:pt x="890175" y="2011148"/>
                  <a:pt x="890587" y="2009775"/>
                </a:cubicBezTo>
                <a:cubicBezTo>
                  <a:pt x="893472" y="2000158"/>
                  <a:pt x="896937" y="1990725"/>
                  <a:pt x="900112" y="1981200"/>
                </a:cubicBezTo>
                <a:cubicBezTo>
                  <a:pt x="901700" y="1976438"/>
                  <a:pt x="902090" y="1971090"/>
                  <a:pt x="904875" y="1966913"/>
                </a:cubicBezTo>
                <a:lnTo>
                  <a:pt x="914400" y="1952625"/>
                </a:lnTo>
                <a:cubicBezTo>
                  <a:pt x="915987" y="1947863"/>
                  <a:pt x="916724" y="1942726"/>
                  <a:pt x="919162" y="1938338"/>
                </a:cubicBezTo>
                <a:cubicBezTo>
                  <a:pt x="924721" y="1928331"/>
                  <a:pt x="938212" y="1909763"/>
                  <a:pt x="938212" y="1909763"/>
                </a:cubicBezTo>
                <a:cubicBezTo>
                  <a:pt x="939736" y="1903666"/>
                  <a:pt x="944323" y="1883253"/>
                  <a:pt x="947737" y="1876425"/>
                </a:cubicBezTo>
                <a:cubicBezTo>
                  <a:pt x="960743" y="1850413"/>
                  <a:pt x="954842" y="1874188"/>
                  <a:pt x="962025" y="1847850"/>
                </a:cubicBezTo>
                <a:cubicBezTo>
                  <a:pt x="965470" y="1835220"/>
                  <a:pt x="967410" y="1822169"/>
                  <a:pt x="971550" y="1809750"/>
                </a:cubicBezTo>
                <a:lnTo>
                  <a:pt x="981075" y="1781175"/>
                </a:lnTo>
                <a:cubicBezTo>
                  <a:pt x="982662" y="1776413"/>
                  <a:pt x="984852" y="1771810"/>
                  <a:pt x="985837" y="1766888"/>
                </a:cubicBezTo>
                <a:cubicBezTo>
                  <a:pt x="989108" y="1750534"/>
                  <a:pt x="990881" y="1739707"/>
                  <a:pt x="995362" y="1724025"/>
                </a:cubicBezTo>
                <a:cubicBezTo>
                  <a:pt x="996741" y="1719198"/>
                  <a:pt x="998537" y="1714500"/>
                  <a:pt x="1000125" y="1709738"/>
                </a:cubicBezTo>
                <a:cubicBezTo>
                  <a:pt x="1000625" y="1705735"/>
                  <a:pt x="1006902" y="1651308"/>
                  <a:pt x="1009650" y="1643063"/>
                </a:cubicBezTo>
                <a:cubicBezTo>
                  <a:pt x="1011460" y="1637633"/>
                  <a:pt x="1016000" y="1633538"/>
                  <a:pt x="1019175" y="1628775"/>
                </a:cubicBezTo>
                <a:lnTo>
                  <a:pt x="1028700" y="1600200"/>
                </a:lnTo>
                <a:cubicBezTo>
                  <a:pt x="1030287" y="1595438"/>
                  <a:pt x="1032477" y="1590835"/>
                  <a:pt x="1033462" y="1585913"/>
                </a:cubicBezTo>
                <a:lnTo>
                  <a:pt x="1038225" y="1562100"/>
                </a:lnTo>
                <a:cubicBezTo>
                  <a:pt x="1039812" y="1541463"/>
                  <a:pt x="1041512" y="1520834"/>
                  <a:pt x="1042987" y="1500188"/>
                </a:cubicBezTo>
                <a:cubicBezTo>
                  <a:pt x="1044687" y="1476383"/>
                  <a:pt x="1045252" y="1452484"/>
                  <a:pt x="1047750" y="1428750"/>
                </a:cubicBezTo>
                <a:cubicBezTo>
                  <a:pt x="1048671" y="1420004"/>
                  <a:pt x="1054322" y="1404271"/>
                  <a:pt x="1057275" y="1395413"/>
                </a:cubicBezTo>
                <a:cubicBezTo>
                  <a:pt x="1055687" y="1262063"/>
                  <a:pt x="1055577" y="1128687"/>
                  <a:pt x="1052512" y="995363"/>
                </a:cubicBezTo>
                <a:cubicBezTo>
                  <a:pt x="1052397" y="990344"/>
                  <a:pt x="1050188" y="985463"/>
                  <a:pt x="1047750" y="981075"/>
                </a:cubicBezTo>
                <a:cubicBezTo>
                  <a:pt x="1042191" y="971068"/>
                  <a:pt x="1032320" y="963360"/>
                  <a:pt x="1028700" y="952500"/>
                </a:cubicBezTo>
                <a:cubicBezTo>
                  <a:pt x="1017365" y="918495"/>
                  <a:pt x="1024744" y="932279"/>
                  <a:pt x="1009650" y="909638"/>
                </a:cubicBezTo>
                <a:cubicBezTo>
                  <a:pt x="1007750" y="854544"/>
                  <a:pt x="1013368" y="800686"/>
                  <a:pt x="1000125" y="747713"/>
                </a:cubicBezTo>
                <a:cubicBezTo>
                  <a:pt x="998907" y="742843"/>
                  <a:pt x="997607" y="737915"/>
                  <a:pt x="995362" y="733425"/>
                </a:cubicBezTo>
                <a:cubicBezTo>
                  <a:pt x="992802" y="728306"/>
                  <a:pt x="989012" y="723900"/>
                  <a:pt x="985837" y="719138"/>
                </a:cubicBezTo>
                <a:cubicBezTo>
                  <a:pt x="972629" y="679509"/>
                  <a:pt x="992733" y="742670"/>
                  <a:pt x="976312" y="671513"/>
                </a:cubicBezTo>
                <a:cubicBezTo>
                  <a:pt x="974054" y="661730"/>
                  <a:pt x="969962" y="652463"/>
                  <a:pt x="966787" y="642938"/>
                </a:cubicBezTo>
                <a:cubicBezTo>
                  <a:pt x="966785" y="642933"/>
                  <a:pt x="957266" y="614368"/>
                  <a:pt x="957262" y="614363"/>
                </a:cubicBezTo>
                <a:lnTo>
                  <a:pt x="947737" y="600075"/>
                </a:lnTo>
                <a:cubicBezTo>
                  <a:pt x="946150" y="595313"/>
                  <a:pt x="945413" y="590176"/>
                  <a:pt x="942975" y="585788"/>
                </a:cubicBezTo>
                <a:cubicBezTo>
                  <a:pt x="937416" y="575781"/>
                  <a:pt x="927545" y="568073"/>
                  <a:pt x="923925" y="557213"/>
                </a:cubicBezTo>
                <a:cubicBezTo>
                  <a:pt x="917352" y="537495"/>
                  <a:pt x="921947" y="547102"/>
                  <a:pt x="909637" y="528638"/>
                </a:cubicBezTo>
                <a:cubicBezTo>
                  <a:pt x="898314" y="494664"/>
                  <a:pt x="914370" y="535738"/>
                  <a:pt x="890587" y="500063"/>
                </a:cubicBezTo>
                <a:cubicBezTo>
                  <a:pt x="887802" y="495886"/>
                  <a:pt x="888610" y="489952"/>
                  <a:pt x="885825" y="485775"/>
                </a:cubicBezTo>
                <a:cubicBezTo>
                  <a:pt x="882089" y="480171"/>
                  <a:pt x="875672" y="476804"/>
                  <a:pt x="871537" y="471488"/>
                </a:cubicBezTo>
                <a:cubicBezTo>
                  <a:pt x="864509" y="462452"/>
                  <a:pt x="852487" y="442913"/>
                  <a:pt x="852487" y="442913"/>
                </a:cubicBezTo>
                <a:cubicBezTo>
                  <a:pt x="841152" y="408908"/>
                  <a:pt x="848531" y="422692"/>
                  <a:pt x="833437" y="400050"/>
                </a:cubicBezTo>
                <a:cubicBezTo>
                  <a:pt x="822102" y="366045"/>
                  <a:pt x="829481" y="379829"/>
                  <a:pt x="814387" y="357188"/>
                </a:cubicBezTo>
                <a:cubicBezTo>
                  <a:pt x="798820" y="310481"/>
                  <a:pt x="824058" y="376456"/>
                  <a:pt x="795337" y="333375"/>
                </a:cubicBezTo>
                <a:cubicBezTo>
                  <a:pt x="791706" y="327929"/>
                  <a:pt x="792373" y="320619"/>
                  <a:pt x="790575" y="314325"/>
                </a:cubicBezTo>
                <a:cubicBezTo>
                  <a:pt x="789196" y="309498"/>
                  <a:pt x="788250" y="304426"/>
                  <a:pt x="785812" y="300038"/>
                </a:cubicBezTo>
                <a:cubicBezTo>
                  <a:pt x="780252" y="290031"/>
                  <a:pt x="773112" y="280988"/>
                  <a:pt x="766762" y="271463"/>
                </a:cubicBezTo>
                <a:lnTo>
                  <a:pt x="747712" y="242888"/>
                </a:lnTo>
                <a:lnTo>
                  <a:pt x="738187" y="228600"/>
                </a:lnTo>
                <a:cubicBezTo>
                  <a:pt x="736600" y="223838"/>
                  <a:pt x="735670" y="218803"/>
                  <a:pt x="733425" y="214313"/>
                </a:cubicBezTo>
                <a:cubicBezTo>
                  <a:pt x="724926" y="197315"/>
                  <a:pt x="707948" y="184073"/>
                  <a:pt x="695325" y="171450"/>
                </a:cubicBezTo>
                <a:cubicBezTo>
                  <a:pt x="690562" y="166688"/>
                  <a:pt x="684773" y="162767"/>
                  <a:pt x="681037" y="157163"/>
                </a:cubicBezTo>
                <a:cubicBezTo>
                  <a:pt x="677862" y="152400"/>
                  <a:pt x="675982" y="146451"/>
                  <a:pt x="671512" y="142875"/>
                </a:cubicBezTo>
                <a:cubicBezTo>
                  <a:pt x="667592" y="139739"/>
                  <a:pt x="661987" y="139700"/>
                  <a:pt x="657225" y="138113"/>
                </a:cubicBezTo>
                <a:cubicBezTo>
                  <a:pt x="644523" y="100010"/>
                  <a:pt x="663576" y="144464"/>
                  <a:pt x="638175" y="119063"/>
                </a:cubicBezTo>
                <a:cubicBezTo>
                  <a:pt x="630080" y="110968"/>
                  <a:pt x="627220" y="98583"/>
                  <a:pt x="619125" y="90488"/>
                </a:cubicBezTo>
                <a:cubicBezTo>
                  <a:pt x="614362" y="85725"/>
                  <a:pt x="609149" y="81374"/>
                  <a:pt x="604837" y="76200"/>
                </a:cubicBezTo>
                <a:cubicBezTo>
                  <a:pt x="601173" y="71803"/>
                  <a:pt x="599359" y="65960"/>
                  <a:pt x="595312" y="61913"/>
                </a:cubicBezTo>
                <a:cubicBezTo>
                  <a:pt x="591265" y="57866"/>
                  <a:pt x="585787" y="55563"/>
                  <a:pt x="581025" y="52388"/>
                </a:cubicBezTo>
                <a:cubicBezTo>
                  <a:pt x="577850" y="47625"/>
                  <a:pt x="574060" y="43220"/>
                  <a:pt x="571500" y="38100"/>
                </a:cubicBezTo>
                <a:cubicBezTo>
                  <a:pt x="569255" y="33610"/>
                  <a:pt x="569873" y="27733"/>
                  <a:pt x="566737" y="23813"/>
                </a:cubicBezTo>
                <a:cubicBezTo>
                  <a:pt x="563161" y="19344"/>
                  <a:pt x="556919" y="17864"/>
                  <a:pt x="552450" y="14288"/>
                </a:cubicBezTo>
                <a:cubicBezTo>
                  <a:pt x="548944" y="11483"/>
                  <a:pt x="532606" y="0"/>
                  <a:pt x="523875" y="0"/>
                </a:cubicBezTo>
                <a:close/>
              </a:path>
            </a:pathLst>
          </a:cu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15"/>
          <p:cNvSpPr/>
          <p:nvPr/>
        </p:nvSpPr>
        <p:spPr>
          <a:xfrm>
            <a:off x="5793773" y="3724275"/>
            <a:ext cx="585256" cy="485775"/>
          </a:xfrm>
          <a:custGeom>
            <a:avLst/>
            <a:gdLst>
              <a:gd name="connsiteX0" fmla="*/ 1056 w 585256"/>
              <a:gd name="connsiteY0" fmla="*/ 69850 h 485775"/>
              <a:gd name="connsiteX1" fmla="*/ 23281 w 585256"/>
              <a:gd name="connsiteY1" fmla="*/ 63500 h 485775"/>
              <a:gd name="connsiteX2" fmla="*/ 32806 w 585256"/>
              <a:gd name="connsiteY2" fmla="*/ 60325 h 485775"/>
              <a:gd name="connsiteX3" fmla="*/ 58206 w 585256"/>
              <a:gd name="connsiteY3" fmla="*/ 38100 h 485775"/>
              <a:gd name="connsiteX4" fmla="*/ 134406 w 585256"/>
              <a:gd name="connsiteY4" fmla="*/ 31750 h 485775"/>
              <a:gd name="connsiteX5" fmla="*/ 162981 w 585256"/>
              <a:gd name="connsiteY5" fmla="*/ 25400 h 485775"/>
              <a:gd name="connsiteX6" fmla="*/ 182031 w 585256"/>
              <a:gd name="connsiteY6" fmla="*/ 19050 h 485775"/>
              <a:gd name="connsiteX7" fmla="*/ 191556 w 585256"/>
              <a:gd name="connsiteY7" fmla="*/ 15875 h 485775"/>
              <a:gd name="connsiteX8" fmla="*/ 201081 w 585256"/>
              <a:gd name="connsiteY8" fmla="*/ 9525 h 485775"/>
              <a:gd name="connsiteX9" fmla="*/ 210606 w 585256"/>
              <a:gd name="connsiteY9" fmla="*/ 6350 h 485775"/>
              <a:gd name="connsiteX10" fmla="*/ 226481 w 585256"/>
              <a:gd name="connsiteY10" fmla="*/ 0 h 485775"/>
              <a:gd name="connsiteX11" fmla="*/ 359831 w 585256"/>
              <a:gd name="connsiteY11" fmla="*/ 6350 h 485775"/>
              <a:gd name="connsiteX12" fmla="*/ 391581 w 585256"/>
              <a:gd name="connsiteY12" fmla="*/ 9525 h 485775"/>
              <a:gd name="connsiteX13" fmla="*/ 404281 w 585256"/>
              <a:gd name="connsiteY13" fmla="*/ 12700 h 485775"/>
              <a:gd name="connsiteX14" fmla="*/ 413806 w 585256"/>
              <a:gd name="connsiteY14" fmla="*/ 15875 h 485775"/>
              <a:gd name="connsiteX15" fmla="*/ 436031 w 585256"/>
              <a:gd name="connsiteY15" fmla="*/ 19050 h 485775"/>
              <a:gd name="connsiteX16" fmla="*/ 531281 w 585256"/>
              <a:gd name="connsiteY16" fmla="*/ 50800 h 485775"/>
              <a:gd name="connsiteX17" fmla="*/ 556681 w 585256"/>
              <a:gd name="connsiteY17" fmla="*/ 57150 h 485775"/>
              <a:gd name="connsiteX18" fmla="*/ 575731 w 585256"/>
              <a:gd name="connsiteY18" fmla="*/ 63500 h 485775"/>
              <a:gd name="connsiteX19" fmla="*/ 585256 w 585256"/>
              <a:gd name="connsiteY19" fmla="*/ 66675 h 485775"/>
              <a:gd name="connsiteX20" fmla="*/ 572556 w 585256"/>
              <a:gd name="connsiteY20" fmla="*/ 95250 h 485775"/>
              <a:gd name="connsiteX21" fmla="*/ 569381 w 585256"/>
              <a:gd name="connsiteY21" fmla="*/ 104775 h 485775"/>
              <a:gd name="connsiteX22" fmla="*/ 559856 w 585256"/>
              <a:gd name="connsiteY22" fmla="*/ 123825 h 485775"/>
              <a:gd name="connsiteX23" fmla="*/ 556681 w 585256"/>
              <a:gd name="connsiteY23" fmla="*/ 174625 h 485775"/>
              <a:gd name="connsiteX24" fmla="*/ 540806 w 585256"/>
              <a:gd name="connsiteY24" fmla="*/ 203200 h 485775"/>
              <a:gd name="connsiteX25" fmla="*/ 528106 w 585256"/>
              <a:gd name="connsiteY25" fmla="*/ 222250 h 485775"/>
              <a:gd name="connsiteX26" fmla="*/ 521756 w 585256"/>
              <a:gd name="connsiteY26" fmla="*/ 231775 h 485775"/>
              <a:gd name="connsiteX27" fmla="*/ 502706 w 585256"/>
              <a:gd name="connsiteY27" fmla="*/ 247650 h 485775"/>
              <a:gd name="connsiteX28" fmla="*/ 496356 w 585256"/>
              <a:gd name="connsiteY28" fmla="*/ 257175 h 485775"/>
              <a:gd name="connsiteX29" fmla="*/ 486831 w 585256"/>
              <a:gd name="connsiteY29" fmla="*/ 266700 h 485775"/>
              <a:gd name="connsiteX30" fmla="*/ 474131 w 585256"/>
              <a:gd name="connsiteY30" fmla="*/ 282575 h 485775"/>
              <a:gd name="connsiteX31" fmla="*/ 461431 w 585256"/>
              <a:gd name="connsiteY31" fmla="*/ 301625 h 485775"/>
              <a:gd name="connsiteX32" fmla="*/ 455081 w 585256"/>
              <a:gd name="connsiteY32" fmla="*/ 311150 h 485775"/>
              <a:gd name="connsiteX33" fmla="*/ 439206 w 585256"/>
              <a:gd name="connsiteY33" fmla="*/ 339725 h 485775"/>
              <a:gd name="connsiteX34" fmla="*/ 432856 w 585256"/>
              <a:gd name="connsiteY34" fmla="*/ 349250 h 485775"/>
              <a:gd name="connsiteX35" fmla="*/ 413806 w 585256"/>
              <a:gd name="connsiteY35" fmla="*/ 352425 h 485775"/>
              <a:gd name="connsiteX36" fmla="*/ 404281 w 585256"/>
              <a:gd name="connsiteY36" fmla="*/ 355600 h 485775"/>
              <a:gd name="connsiteX37" fmla="*/ 382056 w 585256"/>
              <a:gd name="connsiteY37" fmla="*/ 358775 h 485775"/>
              <a:gd name="connsiteX38" fmla="*/ 372531 w 585256"/>
              <a:gd name="connsiteY38" fmla="*/ 381000 h 485775"/>
              <a:gd name="connsiteX39" fmla="*/ 369356 w 585256"/>
              <a:gd name="connsiteY39" fmla="*/ 409575 h 485775"/>
              <a:gd name="connsiteX40" fmla="*/ 353481 w 585256"/>
              <a:gd name="connsiteY40" fmla="*/ 438150 h 485775"/>
              <a:gd name="connsiteX41" fmla="*/ 340781 w 585256"/>
              <a:gd name="connsiteY41" fmla="*/ 454025 h 485775"/>
              <a:gd name="connsiteX42" fmla="*/ 337606 w 585256"/>
              <a:gd name="connsiteY42" fmla="*/ 463550 h 485775"/>
              <a:gd name="connsiteX43" fmla="*/ 328081 w 585256"/>
              <a:gd name="connsiteY43" fmla="*/ 469900 h 485775"/>
              <a:gd name="connsiteX44" fmla="*/ 305856 w 585256"/>
              <a:gd name="connsiteY44" fmla="*/ 485775 h 485775"/>
              <a:gd name="connsiteX45" fmla="*/ 267756 w 585256"/>
              <a:gd name="connsiteY45" fmla="*/ 476250 h 485775"/>
              <a:gd name="connsiteX46" fmla="*/ 261406 w 585256"/>
              <a:gd name="connsiteY46" fmla="*/ 466725 h 485775"/>
              <a:gd name="connsiteX47" fmla="*/ 251881 w 585256"/>
              <a:gd name="connsiteY47" fmla="*/ 460375 h 485775"/>
              <a:gd name="connsiteX48" fmla="*/ 236006 w 585256"/>
              <a:gd name="connsiteY48" fmla="*/ 444500 h 485775"/>
              <a:gd name="connsiteX49" fmla="*/ 216956 w 585256"/>
              <a:gd name="connsiteY49" fmla="*/ 425450 h 485775"/>
              <a:gd name="connsiteX50" fmla="*/ 210606 w 585256"/>
              <a:gd name="connsiteY50" fmla="*/ 415925 h 485775"/>
              <a:gd name="connsiteX51" fmla="*/ 201081 w 585256"/>
              <a:gd name="connsiteY51" fmla="*/ 409575 h 485775"/>
              <a:gd name="connsiteX52" fmla="*/ 194731 w 585256"/>
              <a:gd name="connsiteY52" fmla="*/ 400050 h 485775"/>
              <a:gd name="connsiteX53" fmla="*/ 185206 w 585256"/>
              <a:gd name="connsiteY53" fmla="*/ 393700 h 485775"/>
              <a:gd name="connsiteX54" fmla="*/ 172506 w 585256"/>
              <a:gd name="connsiteY54" fmla="*/ 374650 h 485775"/>
              <a:gd name="connsiteX55" fmla="*/ 166156 w 585256"/>
              <a:gd name="connsiteY55" fmla="*/ 365125 h 485775"/>
              <a:gd name="connsiteX56" fmla="*/ 156631 w 585256"/>
              <a:gd name="connsiteY56" fmla="*/ 355600 h 485775"/>
              <a:gd name="connsiteX57" fmla="*/ 150281 w 585256"/>
              <a:gd name="connsiteY57" fmla="*/ 346075 h 485775"/>
              <a:gd name="connsiteX58" fmla="*/ 140756 w 585256"/>
              <a:gd name="connsiteY58" fmla="*/ 339725 h 485775"/>
              <a:gd name="connsiteX59" fmla="*/ 118531 w 585256"/>
              <a:gd name="connsiteY59" fmla="*/ 314325 h 485775"/>
              <a:gd name="connsiteX60" fmla="*/ 86781 w 585256"/>
              <a:gd name="connsiteY60" fmla="*/ 266700 h 485775"/>
              <a:gd name="connsiteX61" fmla="*/ 74081 w 585256"/>
              <a:gd name="connsiteY61" fmla="*/ 247650 h 485775"/>
              <a:gd name="connsiteX62" fmla="*/ 67731 w 585256"/>
              <a:gd name="connsiteY62" fmla="*/ 238125 h 485775"/>
              <a:gd name="connsiteX63" fmla="*/ 58206 w 585256"/>
              <a:gd name="connsiteY63" fmla="*/ 231775 h 485775"/>
              <a:gd name="connsiteX64" fmla="*/ 55031 w 585256"/>
              <a:gd name="connsiteY64" fmla="*/ 219075 h 485775"/>
              <a:gd name="connsiteX65" fmla="*/ 48681 w 585256"/>
              <a:gd name="connsiteY65" fmla="*/ 200025 h 485775"/>
              <a:gd name="connsiteX66" fmla="*/ 39156 w 585256"/>
              <a:gd name="connsiteY66" fmla="*/ 171450 h 485775"/>
              <a:gd name="connsiteX67" fmla="*/ 32806 w 585256"/>
              <a:gd name="connsiteY67" fmla="*/ 152400 h 485775"/>
              <a:gd name="connsiteX68" fmla="*/ 29631 w 585256"/>
              <a:gd name="connsiteY68" fmla="*/ 142875 h 485775"/>
              <a:gd name="connsiteX69" fmla="*/ 16931 w 585256"/>
              <a:gd name="connsiteY69" fmla="*/ 123825 h 485775"/>
              <a:gd name="connsiteX70" fmla="*/ 10581 w 585256"/>
              <a:gd name="connsiteY70" fmla="*/ 104775 h 485775"/>
              <a:gd name="connsiteX71" fmla="*/ 4231 w 585256"/>
              <a:gd name="connsiteY71" fmla="*/ 95250 h 485775"/>
              <a:gd name="connsiteX72" fmla="*/ 1056 w 585256"/>
              <a:gd name="connsiteY72" fmla="*/ 6985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85256" h="485775">
                <a:moveTo>
                  <a:pt x="1056" y="69850"/>
                </a:moveTo>
                <a:cubicBezTo>
                  <a:pt x="4231" y="64558"/>
                  <a:pt x="15901" y="65714"/>
                  <a:pt x="23281" y="63500"/>
                </a:cubicBezTo>
                <a:cubicBezTo>
                  <a:pt x="26487" y="62538"/>
                  <a:pt x="30193" y="62416"/>
                  <a:pt x="32806" y="60325"/>
                </a:cubicBezTo>
                <a:cubicBezTo>
                  <a:pt x="45447" y="50212"/>
                  <a:pt x="31865" y="41393"/>
                  <a:pt x="58206" y="38100"/>
                </a:cubicBezTo>
                <a:cubicBezTo>
                  <a:pt x="100441" y="32821"/>
                  <a:pt x="75090" y="35457"/>
                  <a:pt x="134406" y="31750"/>
                </a:cubicBezTo>
                <a:cubicBezTo>
                  <a:pt x="143470" y="29937"/>
                  <a:pt x="154013" y="28090"/>
                  <a:pt x="162981" y="25400"/>
                </a:cubicBezTo>
                <a:cubicBezTo>
                  <a:pt x="169392" y="23477"/>
                  <a:pt x="175681" y="21167"/>
                  <a:pt x="182031" y="19050"/>
                </a:cubicBezTo>
                <a:cubicBezTo>
                  <a:pt x="185206" y="17992"/>
                  <a:pt x="188771" y="17731"/>
                  <a:pt x="191556" y="15875"/>
                </a:cubicBezTo>
                <a:cubicBezTo>
                  <a:pt x="194731" y="13758"/>
                  <a:pt x="197668" y="11232"/>
                  <a:pt x="201081" y="9525"/>
                </a:cubicBezTo>
                <a:cubicBezTo>
                  <a:pt x="204074" y="8028"/>
                  <a:pt x="207472" y="7525"/>
                  <a:pt x="210606" y="6350"/>
                </a:cubicBezTo>
                <a:cubicBezTo>
                  <a:pt x="215942" y="4349"/>
                  <a:pt x="221189" y="2117"/>
                  <a:pt x="226481" y="0"/>
                </a:cubicBezTo>
                <a:cubicBezTo>
                  <a:pt x="289254" y="8968"/>
                  <a:pt x="222096" y="228"/>
                  <a:pt x="359831" y="6350"/>
                </a:cubicBezTo>
                <a:cubicBezTo>
                  <a:pt x="370457" y="6822"/>
                  <a:pt x="380998" y="8467"/>
                  <a:pt x="391581" y="9525"/>
                </a:cubicBezTo>
                <a:cubicBezTo>
                  <a:pt x="395814" y="10583"/>
                  <a:pt x="400085" y="11501"/>
                  <a:pt x="404281" y="12700"/>
                </a:cubicBezTo>
                <a:cubicBezTo>
                  <a:pt x="407499" y="13619"/>
                  <a:pt x="410524" y="15219"/>
                  <a:pt x="413806" y="15875"/>
                </a:cubicBezTo>
                <a:cubicBezTo>
                  <a:pt x="421144" y="17343"/>
                  <a:pt x="428623" y="17992"/>
                  <a:pt x="436031" y="19050"/>
                </a:cubicBezTo>
                <a:lnTo>
                  <a:pt x="531281" y="50800"/>
                </a:lnTo>
                <a:cubicBezTo>
                  <a:pt x="560182" y="60434"/>
                  <a:pt x="514536" y="45656"/>
                  <a:pt x="556681" y="57150"/>
                </a:cubicBezTo>
                <a:cubicBezTo>
                  <a:pt x="563139" y="58911"/>
                  <a:pt x="569381" y="61383"/>
                  <a:pt x="575731" y="63500"/>
                </a:cubicBezTo>
                <a:lnTo>
                  <a:pt x="585256" y="66675"/>
                </a:lnTo>
                <a:cubicBezTo>
                  <a:pt x="575193" y="81769"/>
                  <a:pt x="580113" y="72580"/>
                  <a:pt x="572556" y="95250"/>
                </a:cubicBezTo>
                <a:cubicBezTo>
                  <a:pt x="571498" y="98425"/>
                  <a:pt x="571237" y="101990"/>
                  <a:pt x="569381" y="104775"/>
                </a:cubicBezTo>
                <a:cubicBezTo>
                  <a:pt x="561175" y="117085"/>
                  <a:pt x="564238" y="110680"/>
                  <a:pt x="559856" y="123825"/>
                </a:cubicBezTo>
                <a:cubicBezTo>
                  <a:pt x="558798" y="140758"/>
                  <a:pt x="558973" y="157814"/>
                  <a:pt x="556681" y="174625"/>
                </a:cubicBezTo>
                <a:cubicBezTo>
                  <a:pt x="553474" y="198140"/>
                  <a:pt x="552003" y="188804"/>
                  <a:pt x="540806" y="203200"/>
                </a:cubicBezTo>
                <a:cubicBezTo>
                  <a:pt x="536121" y="209224"/>
                  <a:pt x="532339" y="215900"/>
                  <a:pt x="528106" y="222250"/>
                </a:cubicBezTo>
                <a:cubicBezTo>
                  <a:pt x="525989" y="225425"/>
                  <a:pt x="524454" y="229077"/>
                  <a:pt x="521756" y="231775"/>
                </a:cubicBezTo>
                <a:cubicBezTo>
                  <a:pt x="509533" y="243998"/>
                  <a:pt x="515967" y="238809"/>
                  <a:pt x="502706" y="247650"/>
                </a:cubicBezTo>
                <a:cubicBezTo>
                  <a:pt x="500589" y="250825"/>
                  <a:pt x="498799" y="254244"/>
                  <a:pt x="496356" y="257175"/>
                </a:cubicBezTo>
                <a:cubicBezTo>
                  <a:pt x="493481" y="260624"/>
                  <a:pt x="489322" y="262964"/>
                  <a:pt x="486831" y="266700"/>
                </a:cubicBezTo>
                <a:cubicBezTo>
                  <a:pt x="474562" y="285103"/>
                  <a:pt x="495433" y="268373"/>
                  <a:pt x="474131" y="282575"/>
                </a:cubicBezTo>
                <a:lnTo>
                  <a:pt x="461431" y="301625"/>
                </a:lnTo>
                <a:cubicBezTo>
                  <a:pt x="459314" y="304800"/>
                  <a:pt x="456288" y="307530"/>
                  <a:pt x="455081" y="311150"/>
                </a:cubicBezTo>
                <a:cubicBezTo>
                  <a:pt x="449493" y="327915"/>
                  <a:pt x="453762" y="317890"/>
                  <a:pt x="439206" y="339725"/>
                </a:cubicBezTo>
                <a:cubicBezTo>
                  <a:pt x="437089" y="342900"/>
                  <a:pt x="436620" y="348623"/>
                  <a:pt x="432856" y="349250"/>
                </a:cubicBezTo>
                <a:cubicBezTo>
                  <a:pt x="426506" y="350308"/>
                  <a:pt x="420090" y="351028"/>
                  <a:pt x="413806" y="352425"/>
                </a:cubicBezTo>
                <a:cubicBezTo>
                  <a:pt x="410539" y="353151"/>
                  <a:pt x="407563" y="354944"/>
                  <a:pt x="404281" y="355600"/>
                </a:cubicBezTo>
                <a:cubicBezTo>
                  <a:pt x="396943" y="357068"/>
                  <a:pt x="389464" y="357717"/>
                  <a:pt x="382056" y="358775"/>
                </a:cubicBezTo>
                <a:cubicBezTo>
                  <a:pt x="379164" y="364558"/>
                  <a:pt x="373699" y="373992"/>
                  <a:pt x="372531" y="381000"/>
                </a:cubicBezTo>
                <a:cubicBezTo>
                  <a:pt x="370955" y="390453"/>
                  <a:pt x="370932" y="400122"/>
                  <a:pt x="369356" y="409575"/>
                </a:cubicBezTo>
                <a:cubicBezTo>
                  <a:pt x="366164" y="428725"/>
                  <a:pt x="362572" y="410876"/>
                  <a:pt x="353481" y="438150"/>
                </a:cubicBezTo>
                <a:cubicBezTo>
                  <a:pt x="349099" y="451295"/>
                  <a:pt x="353091" y="445819"/>
                  <a:pt x="340781" y="454025"/>
                </a:cubicBezTo>
                <a:cubicBezTo>
                  <a:pt x="339723" y="457200"/>
                  <a:pt x="339697" y="460937"/>
                  <a:pt x="337606" y="463550"/>
                </a:cubicBezTo>
                <a:cubicBezTo>
                  <a:pt x="335222" y="466530"/>
                  <a:pt x="331186" y="467682"/>
                  <a:pt x="328081" y="469900"/>
                </a:cubicBezTo>
                <a:cubicBezTo>
                  <a:pt x="300514" y="489591"/>
                  <a:pt x="328304" y="470810"/>
                  <a:pt x="305856" y="485775"/>
                </a:cubicBezTo>
                <a:cubicBezTo>
                  <a:pt x="293156" y="482600"/>
                  <a:pt x="275018" y="487142"/>
                  <a:pt x="267756" y="476250"/>
                </a:cubicBezTo>
                <a:cubicBezTo>
                  <a:pt x="265639" y="473075"/>
                  <a:pt x="264104" y="469423"/>
                  <a:pt x="261406" y="466725"/>
                </a:cubicBezTo>
                <a:cubicBezTo>
                  <a:pt x="258708" y="464027"/>
                  <a:pt x="255056" y="462492"/>
                  <a:pt x="251881" y="460375"/>
                </a:cubicBezTo>
                <a:cubicBezTo>
                  <a:pt x="238796" y="440748"/>
                  <a:pt x="253324" y="459894"/>
                  <a:pt x="236006" y="444500"/>
                </a:cubicBezTo>
                <a:cubicBezTo>
                  <a:pt x="229294" y="438534"/>
                  <a:pt x="221937" y="432922"/>
                  <a:pt x="216956" y="425450"/>
                </a:cubicBezTo>
                <a:cubicBezTo>
                  <a:pt x="214839" y="422275"/>
                  <a:pt x="213304" y="418623"/>
                  <a:pt x="210606" y="415925"/>
                </a:cubicBezTo>
                <a:cubicBezTo>
                  <a:pt x="207908" y="413227"/>
                  <a:pt x="204256" y="411692"/>
                  <a:pt x="201081" y="409575"/>
                </a:cubicBezTo>
                <a:cubicBezTo>
                  <a:pt x="198964" y="406400"/>
                  <a:pt x="197429" y="402748"/>
                  <a:pt x="194731" y="400050"/>
                </a:cubicBezTo>
                <a:cubicBezTo>
                  <a:pt x="192033" y="397352"/>
                  <a:pt x="187719" y="396572"/>
                  <a:pt x="185206" y="393700"/>
                </a:cubicBezTo>
                <a:cubicBezTo>
                  <a:pt x="180180" y="387957"/>
                  <a:pt x="176739" y="381000"/>
                  <a:pt x="172506" y="374650"/>
                </a:cubicBezTo>
                <a:cubicBezTo>
                  <a:pt x="170389" y="371475"/>
                  <a:pt x="168854" y="367823"/>
                  <a:pt x="166156" y="365125"/>
                </a:cubicBezTo>
                <a:cubicBezTo>
                  <a:pt x="162981" y="361950"/>
                  <a:pt x="159506" y="359049"/>
                  <a:pt x="156631" y="355600"/>
                </a:cubicBezTo>
                <a:cubicBezTo>
                  <a:pt x="154188" y="352669"/>
                  <a:pt x="152979" y="348773"/>
                  <a:pt x="150281" y="346075"/>
                </a:cubicBezTo>
                <a:cubicBezTo>
                  <a:pt x="147583" y="343377"/>
                  <a:pt x="143931" y="341842"/>
                  <a:pt x="140756" y="339725"/>
                </a:cubicBezTo>
                <a:cubicBezTo>
                  <a:pt x="125939" y="317500"/>
                  <a:pt x="134406" y="324908"/>
                  <a:pt x="118531" y="314325"/>
                </a:cubicBezTo>
                <a:lnTo>
                  <a:pt x="86781" y="266700"/>
                </a:lnTo>
                <a:lnTo>
                  <a:pt x="74081" y="247650"/>
                </a:lnTo>
                <a:cubicBezTo>
                  <a:pt x="71964" y="244475"/>
                  <a:pt x="70906" y="240242"/>
                  <a:pt x="67731" y="238125"/>
                </a:cubicBezTo>
                <a:lnTo>
                  <a:pt x="58206" y="231775"/>
                </a:lnTo>
                <a:cubicBezTo>
                  <a:pt x="57148" y="227542"/>
                  <a:pt x="56285" y="223255"/>
                  <a:pt x="55031" y="219075"/>
                </a:cubicBezTo>
                <a:cubicBezTo>
                  <a:pt x="53108" y="212664"/>
                  <a:pt x="50798" y="206375"/>
                  <a:pt x="48681" y="200025"/>
                </a:cubicBezTo>
                <a:lnTo>
                  <a:pt x="39156" y="171450"/>
                </a:lnTo>
                <a:lnTo>
                  <a:pt x="32806" y="152400"/>
                </a:lnTo>
                <a:cubicBezTo>
                  <a:pt x="31748" y="149225"/>
                  <a:pt x="31487" y="145660"/>
                  <a:pt x="29631" y="142875"/>
                </a:cubicBezTo>
                <a:cubicBezTo>
                  <a:pt x="25398" y="136525"/>
                  <a:pt x="19344" y="131065"/>
                  <a:pt x="16931" y="123825"/>
                </a:cubicBezTo>
                <a:cubicBezTo>
                  <a:pt x="14814" y="117475"/>
                  <a:pt x="14294" y="110344"/>
                  <a:pt x="10581" y="104775"/>
                </a:cubicBezTo>
                <a:cubicBezTo>
                  <a:pt x="8464" y="101600"/>
                  <a:pt x="5938" y="98663"/>
                  <a:pt x="4231" y="95250"/>
                </a:cubicBezTo>
                <a:cubicBezTo>
                  <a:pt x="2734" y="92257"/>
                  <a:pt x="-2119" y="75142"/>
                  <a:pt x="1056" y="6985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558172" y="365126"/>
            <a:ext cx="11353800" cy="822716"/>
          </a:xfrm>
        </p:spPr>
        <p:txBody>
          <a:bodyPr>
            <a:normAutofit/>
          </a:bodyPr>
          <a:lstStyle/>
          <a:p>
            <a:r>
              <a:rPr lang="ja-JP" altLang="en-US" dirty="0"/>
              <a:t>自殺</a:t>
            </a:r>
            <a:r>
              <a:rPr lang="ja-JP" altLang="en-US" dirty="0" smtClean="0"/>
              <a:t>の対人関係理論</a:t>
            </a:r>
            <a:r>
              <a:rPr lang="ja-JP" altLang="en-US" sz="3600" dirty="0" smtClean="0"/>
              <a:t>（</a:t>
            </a:r>
            <a:r>
              <a:rPr lang="en-US" altLang="ja-JP" sz="3600" dirty="0" err="1" smtClean="0"/>
              <a:t>Joiner,T.E</a:t>
            </a:r>
            <a:r>
              <a:rPr lang="en-US" altLang="ja-JP" sz="3600" dirty="0" smtClean="0"/>
              <a:t> et al., 2009</a:t>
            </a:r>
            <a:r>
              <a:rPr lang="ja-JP" altLang="en-US" sz="3600" dirty="0" smtClean="0"/>
              <a:t>）</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8</a:t>
            </a:fld>
            <a:endParaRPr lang="ja-JP" altLang="en-US"/>
          </a:p>
        </p:txBody>
      </p:sp>
      <p:sp>
        <p:nvSpPr>
          <p:cNvPr id="7" name="円/楕円 6"/>
          <p:cNvSpPr/>
          <p:nvPr/>
        </p:nvSpPr>
        <p:spPr>
          <a:xfrm>
            <a:off x="5555772" y="1210236"/>
            <a:ext cx="3523130" cy="3523130"/>
          </a:xfrm>
          <a:prstGeom prst="ellipse">
            <a:avLst/>
          </a:prstGeom>
          <a:noFill/>
          <a:ln w="7620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 name="円/楕円 7"/>
          <p:cNvSpPr/>
          <p:nvPr/>
        </p:nvSpPr>
        <p:spPr>
          <a:xfrm>
            <a:off x="5286831" y="3734223"/>
            <a:ext cx="1622610" cy="1622610"/>
          </a:xfrm>
          <a:prstGeom prst="ellipse">
            <a:avLst/>
          </a:prstGeom>
          <a:noFill/>
          <a:ln w="76200">
            <a:solidFill>
              <a:srgbClr val="CC0066"/>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 name="テキスト ボックス 9"/>
          <p:cNvSpPr txBox="1"/>
          <p:nvPr/>
        </p:nvSpPr>
        <p:spPr>
          <a:xfrm>
            <a:off x="6931857" y="2393576"/>
            <a:ext cx="2034990" cy="461665"/>
          </a:xfrm>
          <a:prstGeom prst="rect">
            <a:avLst/>
          </a:prstGeom>
          <a:noFill/>
        </p:spPr>
        <p:txBody>
          <a:bodyPr wrap="square" rtlCol="0">
            <a:spAutoFit/>
          </a:bodyPr>
          <a:lstStyle/>
          <a:p>
            <a:r>
              <a:rPr kumimoji="1" lang="ja-JP" altLang="en-US" sz="2400" b="1" dirty="0" smtClean="0">
                <a:solidFill>
                  <a:schemeClr val="accent6">
                    <a:lumMod val="75000"/>
                  </a:schemeClr>
                </a:solidFill>
                <a:effectLst/>
              </a:rPr>
              <a:t>負担感の知覚</a:t>
            </a:r>
            <a:endParaRPr kumimoji="1" lang="ja-JP" altLang="en-US" sz="2400" b="1" dirty="0">
              <a:solidFill>
                <a:schemeClr val="accent6">
                  <a:lumMod val="75000"/>
                </a:schemeClr>
              </a:solidFill>
              <a:effectLst/>
            </a:endParaRPr>
          </a:p>
        </p:txBody>
      </p:sp>
      <p:sp>
        <p:nvSpPr>
          <p:cNvPr id="11" name="テキスト ボックス 10"/>
          <p:cNvSpPr txBox="1"/>
          <p:nvPr/>
        </p:nvSpPr>
        <p:spPr>
          <a:xfrm>
            <a:off x="5080641" y="5379228"/>
            <a:ext cx="2034990" cy="461665"/>
          </a:xfrm>
          <a:prstGeom prst="rect">
            <a:avLst/>
          </a:prstGeom>
          <a:noFill/>
        </p:spPr>
        <p:txBody>
          <a:bodyPr wrap="square" rtlCol="0">
            <a:spAutoFit/>
          </a:bodyPr>
          <a:lstStyle/>
          <a:p>
            <a:pPr algn="ctr"/>
            <a:r>
              <a:rPr lang="ja-JP" altLang="en-US" sz="2400" b="1" dirty="0" smtClean="0">
                <a:solidFill>
                  <a:srgbClr val="CC0066"/>
                </a:solidFill>
              </a:rPr>
              <a:t>自殺潜在能力</a:t>
            </a:r>
            <a:endParaRPr kumimoji="1" lang="ja-JP" altLang="en-US" sz="2400" b="1" dirty="0">
              <a:solidFill>
                <a:srgbClr val="CC0066"/>
              </a:solidFill>
            </a:endParaRPr>
          </a:p>
        </p:txBody>
      </p:sp>
      <p:sp>
        <p:nvSpPr>
          <p:cNvPr id="6" name="円/楕円 5"/>
          <p:cNvSpPr/>
          <p:nvPr/>
        </p:nvSpPr>
        <p:spPr>
          <a:xfrm>
            <a:off x="3077031" y="1210236"/>
            <a:ext cx="3523130" cy="3523130"/>
          </a:xfrm>
          <a:prstGeom prst="ellipse">
            <a:avLst/>
          </a:prstGeom>
          <a:noFill/>
          <a:ln w="76200">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 name="テキスト ボックス 8"/>
          <p:cNvSpPr txBox="1"/>
          <p:nvPr/>
        </p:nvSpPr>
        <p:spPr>
          <a:xfrm>
            <a:off x="3211502" y="2393577"/>
            <a:ext cx="2034990" cy="461665"/>
          </a:xfrm>
          <a:prstGeom prst="rect">
            <a:avLst/>
          </a:prstGeom>
          <a:noFill/>
        </p:spPr>
        <p:txBody>
          <a:bodyPr wrap="square" rtlCol="0">
            <a:spAutoFit/>
          </a:bodyPr>
          <a:lstStyle/>
          <a:p>
            <a:r>
              <a:rPr kumimoji="1" lang="ja-JP" altLang="en-US" sz="2400" b="1" dirty="0" smtClean="0">
                <a:solidFill>
                  <a:schemeClr val="accent4"/>
                </a:solidFill>
                <a:effectLst/>
              </a:rPr>
              <a:t>所属感の減弱</a:t>
            </a:r>
            <a:endParaRPr kumimoji="1" lang="ja-JP" altLang="en-US" sz="2400" b="1" dirty="0">
              <a:solidFill>
                <a:schemeClr val="accent4"/>
              </a:solidFill>
              <a:effectLst/>
            </a:endParaRPr>
          </a:p>
        </p:txBody>
      </p:sp>
      <p:sp>
        <p:nvSpPr>
          <p:cNvPr id="14" name="正方形/長方形 13"/>
          <p:cNvSpPr/>
          <p:nvPr/>
        </p:nvSpPr>
        <p:spPr>
          <a:xfrm>
            <a:off x="196792" y="1948192"/>
            <a:ext cx="3011066" cy="2523922"/>
          </a:xfrm>
          <a:prstGeom prst="rect">
            <a:avLst/>
          </a:prstGeom>
          <a:solidFill>
            <a:schemeClr val="accent4">
              <a:lumMod val="60000"/>
              <a:lumOff val="4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u="sng" dirty="0">
                <a:solidFill>
                  <a:schemeClr val="tx1"/>
                </a:solidFill>
                <a:latin typeface="+mj-ea"/>
                <a:ea typeface="+mj-ea"/>
              </a:rPr>
              <a:t>所属感</a:t>
            </a:r>
            <a:r>
              <a:rPr lang="ja-JP" altLang="en-US" u="sng" dirty="0" smtClean="0">
                <a:solidFill>
                  <a:schemeClr val="tx1"/>
                </a:solidFill>
                <a:latin typeface="+mj-ea"/>
                <a:ea typeface="+mj-ea"/>
              </a:rPr>
              <a:t>の減退</a:t>
            </a:r>
            <a:endParaRPr lang="en-US" altLang="ja-JP" u="sng" dirty="0" smtClean="0">
              <a:solidFill>
                <a:schemeClr val="tx1"/>
              </a:solidFill>
              <a:latin typeface="+mj-ea"/>
              <a:ea typeface="+mj-ea"/>
            </a:endParaRPr>
          </a:p>
          <a:p>
            <a:pPr algn="ctr"/>
            <a:endParaRPr lang="en-US" altLang="ja-JP" dirty="0" smtClean="0">
              <a:solidFill>
                <a:schemeClr val="tx1"/>
              </a:solidFill>
              <a:latin typeface="+mj-ea"/>
              <a:ea typeface="+mj-ea"/>
            </a:endParaRPr>
          </a:p>
          <a:p>
            <a:pPr marL="174625" indent="-174625">
              <a:buFont typeface="Arial" panose="020B0604020202020204" pitchFamily="34" charset="0"/>
              <a:buChar char="•"/>
            </a:pPr>
            <a:r>
              <a:rPr kumimoji="1" lang="ja-JP" altLang="en-US" sz="1600" dirty="0" smtClean="0">
                <a:solidFill>
                  <a:schemeClr val="tx1"/>
                </a:solidFill>
              </a:rPr>
              <a:t>孤立</a:t>
            </a:r>
            <a:endParaRPr kumimoji="1" lang="en-US" altLang="ja-JP" sz="1600" dirty="0" smtClean="0">
              <a:solidFill>
                <a:schemeClr val="tx1"/>
              </a:solidFill>
            </a:endParaRPr>
          </a:p>
          <a:p>
            <a:pPr marL="174625" indent="-174625">
              <a:buFont typeface="Arial" panose="020B0604020202020204" pitchFamily="34" charset="0"/>
              <a:buChar char="•"/>
            </a:pPr>
            <a:r>
              <a:rPr lang="ja-JP" altLang="en-US" sz="1600" dirty="0">
                <a:solidFill>
                  <a:schemeClr val="tx1"/>
                </a:solidFill>
              </a:rPr>
              <a:t>重要</a:t>
            </a:r>
            <a:r>
              <a:rPr lang="ja-JP" altLang="en-US" sz="1600" dirty="0" smtClean="0">
                <a:solidFill>
                  <a:schemeClr val="tx1"/>
                </a:solidFill>
              </a:rPr>
              <a:t>な他者との関係の破綻</a:t>
            </a:r>
            <a:endParaRPr kumimoji="1" lang="en-US" altLang="ja-JP" sz="1600" dirty="0" smtClean="0">
              <a:solidFill>
                <a:schemeClr val="tx1"/>
              </a:solidFill>
            </a:endParaRPr>
          </a:p>
          <a:p>
            <a:pPr marL="174625" indent="-174625">
              <a:buFont typeface="Arial" panose="020B0604020202020204" pitchFamily="34" charset="0"/>
              <a:buChar char="•"/>
            </a:pPr>
            <a:r>
              <a:rPr lang="en-US" altLang="ja-JP" sz="1600" dirty="0">
                <a:solidFill>
                  <a:schemeClr val="tx1"/>
                </a:solidFill>
              </a:rPr>
              <a:t>(</a:t>
            </a:r>
            <a:r>
              <a:rPr lang="ja-JP" altLang="en-US" sz="1600" dirty="0" smtClean="0">
                <a:solidFill>
                  <a:schemeClr val="tx1"/>
                </a:solidFill>
              </a:rPr>
              <a:t>この世での</a:t>
            </a:r>
            <a:r>
              <a:rPr lang="en-US" altLang="ja-JP" sz="1600" dirty="0" smtClean="0">
                <a:solidFill>
                  <a:schemeClr val="tx1"/>
                </a:solidFill>
              </a:rPr>
              <a:t>)</a:t>
            </a:r>
            <a:r>
              <a:rPr lang="ja-JP" altLang="en-US" sz="1600" dirty="0" smtClean="0">
                <a:solidFill>
                  <a:schemeClr val="tx1"/>
                </a:solidFill>
              </a:rPr>
              <a:t>居場所</a:t>
            </a:r>
            <a:r>
              <a:rPr lang="ja-JP" altLang="en-US" sz="1600" dirty="0">
                <a:solidFill>
                  <a:schemeClr val="tx1"/>
                </a:solidFill>
              </a:rPr>
              <a:t>のなさ</a:t>
            </a:r>
            <a:endParaRPr lang="en-US" altLang="ja-JP" sz="1600" dirty="0" smtClean="0">
              <a:solidFill>
                <a:schemeClr val="tx1"/>
              </a:solidFill>
            </a:endParaRPr>
          </a:p>
          <a:p>
            <a:pPr marL="174625" indent="-174625">
              <a:buFont typeface="Arial" panose="020B0604020202020204" pitchFamily="34" charset="0"/>
              <a:buChar char="•"/>
            </a:pPr>
            <a:r>
              <a:rPr kumimoji="1" lang="ja-JP" altLang="en-US" sz="1600" spc="-300" dirty="0" smtClean="0">
                <a:solidFill>
                  <a:schemeClr val="tx1"/>
                </a:solidFill>
              </a:rPr>
              <a:t>自分を必要</a:t>
            </a:r>
            <a:r>
              <a:rPr kumimoji="1" lang="ja-JP" altLang="en-US" sz="1600" spc="-300" dirty="0">
                <a:solidFill>
                  <a:schemeClr val="tx1"/>
                </a:solidFill>
              </a:rPr>
              <a:t>としている人</a:t>
            </a:r>
            <a:r>
              <a:rPr kumimoji="1" lang="ja-JP" altLang="en-US" sz="1600" spc="-300" dirty="0" smtClean="0">
                <a:solidFill>
                  <a:schemeClr val="tx1"/>
                </a:solidFill>
              </a:rPr>
              <a:t>がいない</a:t>
            </a:r>
            <a:endParaRPr kumimoji="1" lang="en-US" altLang="ja-JP" sz="1600" spc="-300" dirty="0" smtClean="0">
              <a:solidFill>
                <a:schemeClr val="tx1"/>
              </a:solidFill>
            </a:endParaRPr>
          </a:p>
          <a:p>
            <a:pPr marL="174625" indent="-174625">
              <a:buFont typeface="Arial" panose="020B0604020202020204" pitchFamily="34" charset="0"/>
              <a:buChar char="•"/>
            </a:pPr>
            <a:r>
              <a:rPr kumimoji="1" lang="ja-JP" altLang="en-US" sz="1600" dirty="0" smtClean="0">
                <a:solidFill>
                  <a:schemeClr val="tx1"/>
                </a:solidFill>
              </a:rPr>
              <a:t>誰もわかってくれない</a:t>
            </a:r>
            <a:endParaRPr kumimoji="1" lang="ja-JP" altLang="en-US" sz="1600" dirty="0">
              <a:solidFill>
                <a:schemeClr val="tx1"/>
              </a:solidFill>
            </a:endParaRPr>
          </a:p>
        </p:txBody>
      </p:sp>
      <p:sp>
        <p:nvSpPr>
          <p:cNvPr id="19" name="正方形/長方形 18"/>
          <p:cNvSpPr/>
          <p:nvPr/>
        </p:nvSpPr>
        <p:spPr>
          <a:xfrm>
            <a:off x="1349829" y="4919208"/>
            <a:ext cx="3772496" cy="1728000"/>
          </a:xfrm>
          <a:prstGeom prst="rect">
            <a:avLst/>
          </a:prstGeom>
          <a:solidFill>
            <a:srgbClr val="FFCCFF"/>
          </a:solidFill>
          <a:ln w="5715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u="sng" dirty="0" smtClean="0">
                <a:solidFill>
                  <a:schemeClr val="tx1"/>
                </a:solidFill>
                <a:latin typeface="+mj-ea"/>
                <a:ea typeface="+mj-ea"/>
              </a:rPr>
              <a:t>自殺潜在能力</a:t>
            </a:r>
            <a:endParaRPr kumimoji="1" lang="en-US" altLang="ja-JP" b="1" u="sng" dirty="0" smtClean="0">
              <a:solidFill>
                <a:schemeClr val="tx1"/>
              </a:solidFill>
              <a:latin typeface="+mj-ea"/>
              <a:ea typeface="+mj-ea"/>
            </a:endParaRPr>
          </a:p>
          <a:p>
            <a:pPr algn="ctr"/>
            <a:endParaRPr lang="en-US" altLang="ja-JP" dirty="0">
              <a:solidFill>
                <a:schemeClr val="tx1"/>
              </a:solidFill>
            </a:endParaRPr>
          </a:p>
          <a:p>
            <a:pPr marL="174625" indent="-174625">
              <a:buFont typeface="Arial" panose="020B0604020202020204" pitchFamily="34" charset="0"/>
              <a:buChar char="•"/>
            </a:pPr>
            <a:r>
              <a:rPr kumimoji="1" lang="ja-JP" altLang="en-US" sz="1600" dirty="0" smtClean="0">
                <a:solidFill>
                  <a:schemeClr val="tx1"/>
                </a:solidFill>
              </a:rPr>
              <a:t>身体的な痛みへの慣れ（疼痛耐性）</a:t>
            </a:r>
            <a:endParaRPr kumimoji="1" lang="en-US" altLang="ja-JP" sz="1600" dirty="0" smtClean="0">
              <a:solidFill>
                <a:schemeClr val="tx1"/>
              </a:solidFill>
            </a:endParaRPr>
          </a:p>
          <a:p>
            <a:pPr marL="174625" indent="-174625">
              <a:buFont typeface="Arial" panose="020B0604020202020204" pitchFamily="34" charset="0"/>
              <a:buChar char="•"/>
            </a:pPr>
            <a:r>
              <a:rPr lang="ja-JP" altLang="en-US" sz="1600" dirty="0" smtClean="0">
                <a:solidFill>
                  <a:schemeClr val="tx1"/>
                </a:solidFill>
              </a:rPr>
              <a:t>衝動性（アルコールや薬物含む）</a:t>
            </a:r>
            <a:endParaRPr lang="en-US" altLang="ja-JP" sz="1600" dirty="0" smtClean="0">
              <a:solidFill>
                <a:schemeClr val="tx1"/>
              </a:solidFill>
            </a:endParaRPr>
          </a:p>
          <a:p>
            <a:pPr marL="174625" indent="-174625">
              <a:buFont typeface="Arial" panose="020B0604020202020204" pitchFamily="34" charset="0"/>
              <a:buChar char="•"/>
            </a:pPr>
            <a:r>
              <a:rPr kumimoji="1" lang="ja-JP" altLang="en-US" sz="1600" dirty="0">
                <a:solidFill>
                  <a:schemeClr val="tx1"/>
                </a:solidFill>
              </a:rPr>
              <a:t>怖がらず</a:t>
            </a:r>
            <a:r>
              <a:rPr kumimoji="1" lang="ja-JP" altLang="en-US" sz="1600" dirty="0" smtClean="0">
                <a:solidFill>
                  <a:schemeClr val="tx1"/>
                </a:solidFill>
              </a:rPr>
              <a:t>に他者の死を凝視する力</a:t>
            </a:r>
            <a:endParaRPr kumimoji="1" lang="ja-JP" altLang="en-US" sz="1600" dirty="0">
              <a:solidFill>
                <a:schemeClr val="tx1"/>
              </a:solidFill>
            </a:endParaRPr>
          </a:p>
        </p:txBody>
      </p:sp>
      <p:sp>
        <p:nvSpPr>
          <p:cNvPr id="20" name="正方形/長方形 19"/>
          <p:cNvSpPr/>
          <p:nvPr/>
        </p:nvSpPr>
        <p:spPr>
          <a:xfrm>
            <a:off x="8988414" y="1948192"/>
            <a:ext cx="3011066" cy="2523922"/>
          </a:xfrm>
          <a:prstGeom prst="rect">
            <a:avLst/>
          </a:prstGeom>
          <a:solidFill>
            <a:schemeClr val="accent6">
              <a:lumMod val="40000"/>
              <a:lumOff val="6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u="sng" dirty="0" smtClean="0">
                <a:solidFill>
                  <a:schemeClr val="tx1"/>
                </a:solidFill>
                <a:latin typeface="+mj-ea"/>
                <a:ea typeface="+mj-ea"/>
              </a:rPr>
              <a:t>負担感の知覚</a:t>
            </a:r>
            <a:endParaRPr lang="en-US" altLang="ja-JP" u="sng" dirty="0" smtClean="0">
              <a:solidFill>
                <a:schemeClr val="tx1"/>
              </a:solidFill>
              <a:latin typeface="+mj-ea"/>
              <a:ea typeface="+mj-ea"/>
            </a:endParaRPr>
          </a:p>
          <a:p>
            <a:pPr algn="ctr"/>
            <a:endParaRPr lang="en-US" altLang="ja-JP" dirty="0" smtClean="0">
              <a:solidFill>
                <a:schemeClr val="tx1"/>
              </a:solidFill>
              <a:latin typeface="+mj-ea"/>
              <a:ea typeface="+mj-ea"/>
            </a:endParaRPr>
          </a:p>
          <a:p>
            <a:pPr marL="174625" indent="-174625">
              <a:buFont typeface="Arial" panose="020B0604020202020204" pitchFamily="34" charset="0"/>
              <a:buChar char="•"/>
            </a:pPr>
            <a:r>
              <a:rPr lang="ja-JP" altLang="en-US" sz="1600" dirty="0" smtClean="0">
                <a:solidFill>
                  <a:schemeClr val="tx1"/>
                </a:solidFill>
              </a:rPr>
              <a:t>自分の存在に対する羞恥</a:t>
            </a:r>
            <a:endParaRPr lang="en-US" altLang="ja-JP" sz="1600" dirty="0" smtClean="0">
              <a:solidFill>
                <a:schemeClr val="tx1"/>
              </a:solidFill>
            </a:endParaRPr>
          </a:p>
          <a:p>
            <a:pPr marL="174625" indent="-174625">
              <a:buFont typeface="Arial" panose="020B0604020202020204" pitchFamily="34" charset="0"/>
              <a:buChar char="•"/>
            </a:pPr>
            <a:r>
              <a:rPr lang="ja-JP" altLang="en-US" sz="1600" dirty="0" smtClean="0">
                <a:solidFill>
                  <a:schemeClr val="tx1"/>
                </a:solidFill>
              </a:rPr>
              <a:t>自分の存在への嫌悪、憎悪</a:t>
            </a:r>
            <a:endParaRPr lang="en-US" altLang="ja-JP" sz="1600" dirty="0" smtClean="0">
              <a:solidFill>
                <a:schemeClr val="tx1"/>
              </a:solidFill>
            </a:endParaRPr>
          </a:p>
          <a:p>
            <a:pPr marL="174625" indent="-174625">
              <a:buFont typeface="Arial" panose="020B0604020202020204" pitchFamily="34" charset="0"/>
              <a:buChar char="•"/>
            </a:pPr>
            <a:r>
              <a:rPr lang="ja-JP" altLang="en-US" sz="1600" spc="-300" dirty="0" smtClean="0">
                <a:solidFill>
                  <a:schemeClr val="tx1"/>
                </a:solidFill>
              </a:rPr>
              <a:t>生きて</a:t>
            </a:r>
            <a:r>
              <a:rPr lang="ja-JP" altLang="en-US" sz="1600" spc="-300" dirty="0">
                <a:solidFill>
                  <a:schemeClr val="tx1"/>
                </a:solidFill>
              </a:rPr>
              <a:t>いること</a:t>
            </a:r>
            <a:r>
              <a:rPr lang="ja-JP" altLang="en-US" sz="1600" spc="-300" dirty="0" smtClean="0">
                <a:solidFill>
                  <a:schemeClr val="tx1"/>
                </a:solidFill>
              </a:rPr>
              <a:t>で迷惑をかけている</a:t>
            </a:r>
            <a:endParaRPr kumimoji="1" lang="en-US" altLang="ja-JP" sz="1600" spc="-300" dirty="0" smtClean="0">
              <a:solidFill>
                <a:schemeClr val="tx1"/>
              </a:solidFill>
            </a:endParaRPr>
          </a:p>
          <a:p>
            <a:pPr marL="174625" indent="-174625">
              <a:buFont typeface="Arial" panose="020B0604020202020204" pitchFamily="34" charset="0"/>
              <a:buChar char="•"/>
            </a:pPr>
            <a:r>
              <a:rPr lang="ja-JP" altLang="en-US" sz="1600" spc="-300" dirty="0" smtClean="0">
                <a:solidFill>
                  <a:schemeClr val="tx1"/>
                </a:solidFill>
              </a:rPr>
              <a:t>いないほうが周囲は幸せになれる</a:t>
            </a:r>
            <a:endParaRPr lang="en-US" altLang="ja-JP" sz="1600" spc="-300" dirty="0" smtClean="0">
              <a:solidFill>
                <a:schemeClr val="tx1"/>
              </a:solidFill>
            </a:endParaRPr>
          </a:p>
          <a:p>
            <a:pPr marL="174625" indent="-174625">
              <a:buFont typeface="Arial" panose="020B0604020202020204" pitchFamily="34" charset="0"/>
              <a:buChar char="•"/>
            </a:pPr>
            <a:r>
              <a:rPr lang="ja-JP" altLang="en-US" sz="1600" spc="-150" dirty="0" smtClean="0">
                <a:solidFill>
                  <a:schemeClr val="tx1"/>
                </a:solidFill>
              </a:rPr>
              <a:t>自分が足手まといになっている</a:t>
            </a:r>
            <a:endParaRPr lang="en-US" altLang="ja-JP" sz="1600" spc="-150" dirty="0" smtClean="0">
              <a:solidFill>
                <a:schemeClr val="tx1"/>
              </a:solidFill>
            </a:endParaRPr>
          </a:p>
        </p:txBody>
      </p:sp>
      <p:cxnSp>
        <p:nvCxnSpPr>
          <p:cNvPr id="22" name="直線コネクタ 21"/>
          <p:cNvCxnSpPr/>
          <p:nvPr/>
        </p:nvCxnSpPr>
        <p:spPr>
          <a:xfrm>
            <a:off x="6226629" y="2855241"/>
            <a:ext cx="2336800" cy="20101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8583399" y="4718679"/>
            <a:ext cx="1556855" cy="461665"/>
          </a:xfrm>
          <a:prstGeom prst="rect">
            <a:avLst/>
          </a:prstGeom>
          <a:noFill/>
        </p:spPr>
        <p:txBody>
          <a:bodyPr wrap="square" rtlCol="0">
            <a:spAutoFit/>
          </a:bodyPr>
          <a:lstStyle/>
          <a:p>
            <a:r>
              <a:rPr kumimoji="1" lang="ja-JP" altLang="en-US" sz="2400" dirty="0" smtClean="0"/>
              <a:t>自殺願望</a:t>
            </a:r>
            <a:endParaRPr kumimoji="1" lang="ja-JP" altLang="en-US" sz="2400" dirty="0"/>
          </a:p>
        </p:txBody>
      </p:sp>
      <p:cxnSp>
        <p:nvCxnSpPr>
          <p:cNvPr id="25" name="直線コネクタ 24"/>
          <p:cNvCxnSpPr/>
          <p:nvPr/>
        </p:nvCxnSpPr>
        <p:spPr>
          <a:xfrm>
            <a:off x="6114579" y="3939319"/>
            <a:ext cx="1938408" cy="16674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7395029" y="5610060"/>
            <a:ext cx="2353756" cy="830997"/>
          </a:xfrm>
          <a:prstGeom prst="rect">
            <a:avLst/>
          </a:prstGeom>
          <a:noFill/>
        </p:spPr>
        <p:txBody>
          <a:bodyPr wrap="square" rtlCol="0">
            <a:spAutoFit/>
          </a:bodyPr>
          <a:lstStyle/>
          <a:p>
            <a:r>
              <a:rPr kumimoji="1" lang="ja-JP" altLang="en-US" sz="2400" dirty="0" smtClean="0">
                <a:solidFill>
                  <a:srgbClr val="FF0000"/>
                </a:solidFill>
              </a:rPr>
              <a:t>致死的・重篤な自殺企図</a:t>
            </a:r>
            <a:endParaRPr kumimoji="1" lang="ja-JP" altLang="en-US" sz="2400" dirty="0">
              <a:solidFill>
                <a:srgbClr val="FF0000"/>
              </a:solidFill>
            </a:endParaRPr>
          </a:p>
        </p:txBody>
      </p:sp>
    </p:spTree>
    <p:extLst>
      <p:ext uri="{BB962C8B-B14F-4D97-AF65-F5344CB8AC3E}">
        <p14:creationId xmlns:p14="http://schemas.microsoft.com/office/powerpoint/2010/main" val="3229555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90314"/>
            <a:ext cx="10515600" cy="1325563"/>
          </a:xfrm>
        </p:spPr>
        <p:txBody>
          <a:bodyPr/>
          <a:lstStyle/>
          <a:p>
            <a:r>
              <a:rPr kumimoji="1" lang="ja-JP" altLang="en-US" dirty="0" smtClean="0"/>
              <a:t>事例　Ａの場合　</a:t>
            </a:r>
            <a:r>
              <a:rPr kumimoji="1" lang="en-US" altLang="ja-JP" dirty="0" smtClean="0"/>
              <a:t>episode </a:t>
            </a:r>
            <a:r>
              <a:rPr lang="en-US" altLang="ja-JP" dirty="0"/>
              <a:t>3</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9</a:t>
            </a:fld>
            <a:endParaRPr lang="ja-JP" altLang="en-US"/>
          </a:p>
        </p:txBody>
      </p:sp>
      <p:sp>
        <p:nvSpPr>
          <p:cNvPr id="4" name="テキスト ボックス 3"/>
          <p:cNvSpPr txBox="1"/>
          <p:nvPr/>
        </p:nvSpPr>
        <p:spPr>
          <a:xfrm>
            <a:off x="744071" y="1456551"/>
            <a:ext cx="10388386" cy="3734356"/>
          </a:xfrm>
          <a:prstGeom prst="rect">
            <a:avLst/>
          </a:prstGeom>
          <a:pattFill prst="lgGrid">
            <a:fgClr>
              <a:schemeClr val="bg1">
                <a:lumMod val="95000"/>
              </a:schemeClr>
            </a:fgClr>
            <a:bgClr>
              <a:schemeClr val="bg1"/>
            </a:bgClr>
          </a:pattFill>
        </p:spPr>
        <p:txBody>
          <a:bodyPr wrap="square" rtlCol="0">
            <a:spAutoFit/>
          </a:bodyPr>
          <a:lstStyle/>
          <a:p>
            <a:pPr>
              <a:lnSpc>
                <a:spcPts val="3400"/>
              </a:lnSpc>
              <a:spcAft>
                <a:spcPts val="1200"/>
              </a:spcAft>
            </a:pPr>
            <a:r>
              <a:rPr kumimoji="1" lang="ja-JP" altLang="en-US" sz="2400" dirty="0" smtClean="0"/>
              <a:t>　翌朝、校長と学年主任、担任は、</a:t>
            </a:r>
            <a:r>
              <a:rPr lang="ja-JP" altLang="en-US" sz="2400" dirty="0" smtClean="0"/>
              <a:t>Ａが入院する病院へと足を運んだ。病室のベッドに横になっていた本人は初め少しバツが悪そうな表情だったが、すぐにいつものＡの表情に戻った。母親が仕切りに謝罪をしていた。Ａは無表情でそれを聞いていた。</a:t>
            </a:r>
            <a:endParaRPr kumimoji="1" lang="en-US" altLang="ja-JP" sz="2400" dirty="0" smtClean="0"/>
          </a:p>
          <a:p>
            <a:pPr>
              <a:lnSpc>
                <a:spcPts val="3400"/>
              </a:lnSpc>
              <a:spcAft>
                <a:spcPts val="1200"/>
              </a:spcAft>
            </a:pPr>
            <a:r>
              <a:rPr kumimoji="1" lang="ja-JP" altLang="en-US" sz="2400" dirty="0" smtClean="0"/>
              <a:t>　</a:t>
            </a:r>
            <a:r>
              <a:rPr lang="ja-JP" altLang="en-US" sz="2400" dirty="0"/>
              <a:t>帰り道</a:t>
            </a:r>
            <a:r>
              <a:rPr lang="ja-JP" altLang="en-US" sz="2400" dirty="0" smtClean="0"/>
              <a:t>、担任は「やはり信じられない」と話す。成績もトップクラス、部活でも活躍していて、友だちもたくさんいる。父親は大きな会社の管理職、母親も公務員。家庭的にも何の問題もない。Ａの中でいったい何が起こっていたのか</a:t>
            </a:r>
            <a:r>
              <a:rPr lang="en-US" altLang="ja-JP" sz="2400" dirty="0" smtClean="0"/>
              <a:t>…</a:t>
            </a:r>
            <a:r>
              <a:rPr lang="ja-JP" altLang="en-US" sz="2400" dirty="0" smtClean="0"/>
              <a:t>担任には皆目見当がつかなかった。</a:t>
            </a:r>
            <a:endParaRPr kumimoji="1" lang="ja-JP" altLang="en-US" sz="2000" dirty="0"/>
          </a:p>
        </p:txBody>
      </p:sp>
    </p:spTree>
    <p:extLst>
      <p:ext uri="{BB962C8B-B14F-4D97-AF65-F5344CB8AC3E}">
        <p14:creationId xmlns:p14="http://schemas.microsoft.com/office/powerpoint/2010/main" val="338902022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4">
      <a:majorFont>
        <a:latin typeface="Noto Sans JP Black"/>
        <a:ea typeface="Noto Sans JP Black"/>
        <a:cs typeface=""/>
      </a:majorFont>
      <a:minorFont>
        <a:latin typeface="Noto Sans JP"/>
        <a:ea typeface="Noto Sans J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B3E7916579E48942A578B93BD249C02F" ma:contentTypeVersion="18" ma:contentTypeDescription="新しいドキュメントを作成します。" ma:contentTypeScope="" ma:versionID="d16532155229906ac694c7e61d3841f0">
  <xsd:schema xmlns:xsd="http://www.w3.org/2001/XMLSchema" xmlns:xs="http://www.w3.org/2001/XMLSchema" xmlns:p="http://schemas.microsoft.com/office/2006/metadata/properties" xmlns:ns2="1f739fab-6d78-413b-bdfb-b8e4b081b506" xmlns:ns3="0cfd19f7-9a31-48f1-a827-fb01c45dd146" targetNamespace="http://schemas.microsoft.com/office/2006/metadata/properties" ma:root="true" ma:fieldsID="0653240cc7594a95c6104f03643cc144" ns2:_="" ns3:_="">
    <xsd:import namespace="1f739fab-6d78-413b-bdfb-b8e4b081b506"/>
    <xsd:import namespace="0cfd19f7-9a31-48f1-a827-fb01c45dd14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2:TaxCatchAll" minOccurs="0"/>
                <xsd:element ref="ns3:MediaServiceGenerationTime" minOccurs="0"/>
                <xsd:element ref="ns3:MediaServiceEventHashCode" minOccurs="0"/>
                <xsd:element ref="ns3:lcf76f155ced4ddcb4097134ff3c332f" minOccurs="0"/>
                <xsd:element ref="ns3:MediaServiceOCR" minOccurs="0"/>
                <xsd:element ref="ns3:MediaServiceLocation"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739fab-6d78-413b-bdfb-b8e4b081b506"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TaxCatchAll" ma:index="14" nillable="true" ma:displayName="Taxonomy Catch All Column" ma:hidden="true" ma:list="{eb220b93-50e7-4b3f-9b7b-fcdd0378adff}" ma:internalName="TaxCatchAll" ma:showField="CatchAllData" ma:web="1f739fab-6d78-413b-bdfb-b8e4b081b50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cfd19f7-9a31-48f1-a827-fb01c45dd14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462c662f-fcd5-4c16-8282-839128f5194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f739fab-6d78-413b-bdfb-b8e4b081b506" xsi:nil="true"/>
    <lcf76f155ced4ddcb4097134ff3c332f xmlns="0cfd19f7-9a31-48f1-a827-fb01c45dd14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58761C8-CA5F-476D-A43B-614598C9C847}"/>
</file>

<file path=customXml/itemProps2.xml><?xml version="1.0" encoding="utf-8"?>
<ds:datastoreItem xmlns:ds="http://schemas.openxmlformats.org/officeDocument/2006/customXml" ds:itemID="{BBB73B51-5E8D-42A8-AF96-F2AB17DEC7B7}"/>
</file>

<file path=customXml/itemProps3.xml><?xml version="1.0" encoding="utf-8"?>
<ds:datastoreItem xmlns:ds="http://schemas.openxmlformats.org/officeDocument/2006/customXml" ds:itemID="{18B1429C-C2D3-489B-8E3E-238E6DF8CA3E}"/>
</file>

<file path=docProps/app.xml><?xml version="1.0" encoding="utf-8"?>
<Properties xmlns="http://schemas.openxmlformats.org/officeDocument/2006/extended-properties" xmlns:vt="http://schemas.openxmlformats.org/officeDocument/2006/docPropsVTypes">
  <TotalTime>5101</TotalTime>
  <Words>5072</Words>
  <Application>Microsoft Office PowerPoint</Application>
  <PresentationFormat>ワイド画面</PresentationFormat>
  <Paragraphs>378</Paragraphs>
  <Slides>30</Slides>
  <Notes>30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30</vt:i4>
      </vt:variant>
    </vt:vector>
  </HeadingPairs>
  <TitlesOfParts>
    <vt:vector size="37" baseType="lpstr">
      <vt:lpstr>ＭＳ Ｐゴシック</vt:lpstr>
      <vt:lpstr>Noto Sans JP</vt:lpstr>
      <vt:lpstr>Noto Sans JP Black</vt:lpstr>
      <vt:lpstr>Arial</vt:lpstr>
      <vt:lpstr>Calibri</vt:lpstr>
      <vt:lpstr>Wingdings</vt:lpstr>
      <vt:lpstr>Office テーマ</vt:lpstr>
      <vt:lpstr>子どもの自殺予防 ～存在の自己肯定 と だけどの愛～</vt:lpstr>
      <vt:lpstr>はじめに</vt:lpstr>
      <vt:lpstr>事例　Ａの場合　episode 1</vt:lpstr>
      <vt:lpstr>子どもの自殺の実態①　小中高生の自殺者数の推移</vt:lpstr>
      <vt:lpstr>子どもの自殺の実態②　</vt:lpstr>
      <vt:lpstr>事例　Ａの場合　episode 2</vt:lpstr>
      <vt:lpstr>自殺を考えることについて</vt:lpstr>
      <vt:lpstr>自殺の対人関係理論（Joiner,T.E et al., 2009）</vt:lpstr>
      <vt:lpstr>事例　Ａの場合　episode 3</vt:lpstr>
      <vt:lpstr>子どもの自殺の実態③</vt:lpstr>
      <vt:lpstr>子どもの自殺の実態④</vt:lpstr>
      <vt:lpstr>事例　Ａの場合　episode 4</vt:lpstr>
      <vt:lpstr>３人組で考える ～自殺の問題に触れるか～</vt:lpstr>
      <vt:lpstr>自殺の問題に触れるか</vt:lpstr>
      <vt:lpstr>自殺問題を受け止める度量（自身の偏見・不安と向き合う）</vt:lpstr>
      <vt:lpstr>事例　Ａの場合　episode 5</vt:lpstr>
      <vt:lpstr>事例　Ａの場合　episode 6</vt:lpstr>
      <vt:lpstr>事例　Ａの場合　episode 7</vt:lpstr>
      <vt:lpstr>２つの自己肯定</vt:lpstr>
      <vt:lpstr>２つの自己肯定</vt:lpstr>
      <vt:lpstr>受け止める側の自己肯定</vt:lpstr>
      <vt:lpstr>事例　Ａの場合　episode 8</vt:lpstr>
      <vt:lpstr>事例　Ａの場合　episode 9</vt:lpstr>
      <vt:lpstr>事例　Ａの場合　episode 10</vt:lpstr>
      <vt:lpstr>だからの愛／だけどの愛</vt:lpstr>
      <vt:lpstr>だけどの愛と反抗期</vt:lpstr>
      <vt:lpstr>自傷と過量服薬について</vt:lpstr>
      <vt:lpstr>学校は「だからの愛」に溢れている</vt:lpstr>
      <vt:lpstr>学校は「だからの愛」に溢れている</vt:lpstr>
      <vt:lpstr>動物に学ぶ　～動物はただ今を生きている～</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子どもの自殺予防</dc:title>
  <dc:creator>畠山 正文</dc:creator>
  <cp:lastModifiedBy>畠山 正文</cp:lastModifiedBy>
  <cp:revision>138</cp:revision>
  <cp:lastPrinted>2025-06-24T11:59:46Z</cp:lastPrinted>
  <dcterms:created xsi:type="dcterms:W3CDTF">2025-05-22T21:12:38Z</dcterms:created>
  <dcterms:modified xsi:type="dcterms:W3CDTF">2026-02-01T08:43:11Z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0x010100B3E7916579E48942A578B93BD249C02F</vt:lpwstr>
  </property>
</Properties>
</file>