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7" r:id="rId15"/>
    <p:sldId id="288" r:id="rId16"/>
    <p:sldId id="289" r:id="rId17"/>
    <p:sldId id="290" r:id="rId18"/>
    <p:sldId id="292" r:id="rId19"/>
    <p:sldId id="285" r:id="rId20"/>
    <p:sldId id="293" r:id="rId21"/>
    <p:sldId id="294" r:id="rId22"/>
    <p:sldId id="295" r:id="rId23"/>
    <p:sldId id="296" r:id="rId24"/>
    <p:sldId id="274" r:id="rId25"/>
    <p:sldId id="297" r:id="rId26"/>
    <p:sldId id="267" r:id="rId27"/>
    <p:sldId id="298" r:id="rId28"/>
    <p:sldId id="275" r:id="rId29"/>
    <p:sldId id="276"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2025/7/19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2025/7/19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2025/7/19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2025/7/19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子どもの自殺予防</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smtClean="0"/>
              <a:t>教職員向けプログラム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子どもの自殺の実態③</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2"/>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smtClean="0">
                <a:latin typeface="+mj-ea"/>
                <a:ea typeface="+mj-ea"/>
              </a:rPr>
              <a:t>学校の出席状況</a:t>
            </a:r>
            <a:endParaRPr kumimoji="1" lang="ja-JP" altLang="en-US" sz="2400" dirty="0">
              <a:latin typeface="+mj-ea"/>
              <a:ea typeface="+mj-ea"/>
            </a:endParaRPr>
          </a:p>
        </p:txBody>
      </p:sp>
    </p:spTree>
    <p:extLst>
      <p:ext uri="{BB962C8B-B14F-4D97-AF65-F5344CB8AC3E}">
        <p14:creationId xmlns:p14="http://schemas.microsoft.com/office/powerpoint/2010/main" val="31072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子どもの自殺の実態④</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smtClean="0">
                <a:latin typeface="+mj-ea"/>
                <a:ea typeface="+mj-ea"/>
              </a:rPr>
              <a:t>自殺の危機や変化が</a:t>
            </a:r>
            <a:endParaRPr kumimoji="1" lang="en-US" altLang="ja-JP" sz="2400" dirty="0" smtClean="0">
              <a:latin typeface="+mj-ea"/>
              <a:ea typeface="+mj-ea"/>
            </a:endParaRPr>
          </a:p>
          <a:p>
            <a:pPr algn="ctr"/>
            <a:r>
              <a:rPr kumimoji="1" lang="ja-JP" altLang="en-US" sz="2400" dirty="0" smtClean="0">
                <a:latin typeface="+mj-ea"/>
                <a:ea typeface="+mj-ea"/>
              </a:rPr>
              <a:t>周囲に気づかれていたか</a:t>
            </a:r>
            <a:endParaRPr kumimoji="1" lang="ja-JP" altLang="en-US" sz="2400" dirty="0">
              <a:latin typeface="+mj-ea"/>
              <a:ea typeface="+mj-ea"/>
            </a:endParaRPr>
          </a:p>
        </p:txBody>
      </p:sp>
      <p:pic>
        <p:nvPicPr>
          <p:cNvPr id="8" name="図 7"/>
          <p:cNvPicPr>
            <a:picLocks noChangeAspect="1"/>
          </p:cNvPicPr>
          <p:nvPr/>
        </p:nvPicPr>
        <p:blipFill>
          <a:blip r:embed="rId2"/>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a:t>
            </a:r>
            <a:r>
              <a:rPr lang="ja-JP" altLang="en-US" sz="2400" dirty="0"/>
              <a:t>２</a:t>
            </a:r>
            <a:r>
              <a:rPr kumimoji="1" lang="ja-JP" altLang="en-US" sz="2400" dirty="0" smtClean="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smtClean="0"/>
          </a:p>
          <a:p>
            <a:pPr>
              <a:lnSpc>
                <a:spcPts val="3400"/>
              </a:lnSpc>
              <a:spcAft>
                <a:spcPts val="1200"/>
              </a:spcAft>
            </a:pPr>
            <a:r>
              <a:rPr lang="ja-JP" altLang="en-US" sz="2400" dirty="0"/>
              <a:t>　</a:t>
            </a:r>
            <a:r>
              <a:rPr lang="ja-JP" altLang="en-US" sz="2400" dirty="0" smtClean="0"/>
              <a:t>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lstStyle/>
          <a:p>
            <a:r>
              <a:rPr kumimoji="1" lang="ja-JP" altLang="en-US" dirty="0" smtClean="0"/>
              <a:t>３人組で考える </a:t>
            </a:r>
            <a:r>
              <a:rPr kumimoji="1" lang="ja-JP" altLang="en-US" sz="3600" dirty="0" smtClean="0"/>
              <a:t>～自殺の問題に触れるか～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569660"/>
          </a:xfrm>
          <a:prstGeom prst="rect">
            <a:avLst/>
          </a:prstGeom>
          <a:noFill/>
        </p:spPr>
        <p:txBody>
          <a:bodyPr wrap="square" rtlCol="0">
            <a:spAutoFit/>
          </a:bodyPr>
          <a:lstStyle/>
          <a:p>
            <a:pPr indent="261938"/>
            <a:r>
              <a:rPr lang="ja-JP" altLang="en-US" sz="2400" dirty="0" smtClean="0"/>
              <a:t>あなたがＡの担任だったら、この状況に置かれたＡの自殺の問題にどのように対応しますか？</a:t>
            </a:r>
            <a:endParaRPr lang="en-US" altLang="ja-JP" sz="2400" dirty="0" smtClean="0"/>
          </a:p>
          <a:p>
            <a:pPr indent="261938"/>
            <a:r>
              <a:rPr lang="ja-JP" altLang="en-US" sz="2400" dirty="0"/>
              <a:t>次</a:t>
            </a:r>
            <a:r>
              <a:rPr lang="ja-JP" altLang="en-US" sz="2400" dirty="0" smtClean="0"/>
              <a:t>のいずれかを選び、なぜそれを選ぶのか、３人一組になって考えましょう。</a:t>
            </a:r>
            <a:endParaRPr kumimoji="1" lang="ja-JP" altLang="en-US" sz="2400" dirty="0"/>
          </a:p>
        </p:txBody>
      </p:sp>
      <p:sp>
        <p:nvSpPr>
          <p:cNvPr id="14" name="テキスト ボックス 13"/>
          <p:cNvSpPr txBox="1"/>
          <p:nvPr/>
        </p:nvSpPr>
        <p:spPr>
          <a:xfrm>
            <a:off x="1559859" y="2855672"/>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smtClean="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a:t>
            </a:r>
            <a:r>
              <a:rPr lang="ja-JP" altLang="en-US" sz="3200" b="1" dirty="0" smtClean="0">
                <a:effectLst>
                  <a:outerShdw blurRad="38100" dist="38100" dir="2700000" algn="tl">
                    <a:srgbClr val="000000">
                      <a:alpha val="43137"/>
                    </a:srgbClr>
                  </a:outerShdw>
                </a:effectLst>
              </a:rPr>
              <a:t>は触れず、日常を</a:t>
            </a:r>
            <a:r>
              <a:rPr kumimoji="1" lang="ja-JP" altLang="en-US" sz="3200" b="1" dirty="0" smtClean="0">
                <a:effectLst>
                  <a:outerShdw blurRad="38100" dist="38100" dir="2700000" algn="tl">
                    <a:srgbClr val="000000">
                      <a:alpha val="43137"/>
                    </a:srgbClr>
                  </a:outerShdw>
                </a:effectLst>
              </a:rPr>
              <a:t>見守る。</a:t>
            </a:r>
            <a:endParaRPr kumimoji="1"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smtClean="0">
                <a:effectLst>
                  <a:outerShdw blurRad="38100" dist="38100" dir="2700000" algn="tl">
                    <a:srgbClr val="000000">
                      <a:alpha val="43137"/>
                    </a:srgbClr>
                  </a:outerShdw>
                </a:effectLst>
              </a:rPr>
              <a:t>自殺のことは</a:t>
            </a:r>
            <a:r>
              <a:rPr lang="en-US" altLang="ja-JP" sz="3200" b="1" dirty="0" smtClean="0">
                <a:effectLst>
                  <a:outerShdw blurRad="38100" dist="38100" dir="2700000" algn="tl">
                    <a:srgbClr val="000000">
                      <a:alpha val="43137"/>
                    </a:srgbClr>
                  </a:outerShdw>
                </a:effectLst>
              </a:rPr>
              <a:t>SC</a:t>
            </a:r>
            <a:r>
              <a:rPr lang="ja-JP" altLang="en-US" sz="3200" b="1" dirty="0" smtClean="0">
                <a:effectLst>
                  <a:outerShdw blurRad="38100" dist="38100" dir="2700000" algn="tl">
                    <a:srgbClr val="000000">
                      <a:alpha val="43137"/>
                    </a:srgbClr>
                  </a:outerShdw>
                </a:effectLst>
              </a:rPr>
              <a:t>や</a:t>
            </a:r>
            <a:r>
              <a:rPr lang="en-US" altLang="ja-JP" sz="3200" b="1" dirty="0" smtClean="0">
                <a:effectLst>
                  <a:outerShdw blurRad="38100" dist="38100" dir="2700000" algn="tl">
                    <a:srgbClr val="000000">
                      <a:alpha val="43137"/>
                    </a:srgbClr>
                  </a:outerShdw>
                </a:effectLst>
              </a:rPr>
              <a:t>SSW</a:t>
            </a:r>
            <a:r>
              <a:rPr lang="ja-JP" altLang="en-US" sz="3200" b="1" dirty="0" smtClean="0">
                <a:effectLst>
                  <a:outerShdw blurRad="38100" dist="38100" dir="2700000" algn="tl">
                    <a:srgbClr val="000000">
                      <a:alpha val="43137"/>
                    </a:srgbClr>
                  </a:outerShdw>
                </a:effectLst>
              </a:rPr>
              <a:t>などに任せ、 担任としては日常を見守る。</a:t>
            </a:r>
            <a:endParaRPr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smtClean="0">
                <a:effectLst>
                  <a:outerShdw blurRad="38100" dist="38100" dir="2700000" algn="tl">
                    <a:srgbClr val="000000">
                      <a:alpha val="43137"/>
                    </a:srgbClr>
                  </a:outerShdw>
                </a:effectLst>
              </a:rPr>
              <a:t>自殺のことについて直接Ａと話をしてみる。</a:t>
            </a:r>
            <a:endParaRPr kumimoji="1" lang="ja-JP"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75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a:t>
            </a:r>
            <a:r>
              <a:rPr lang="ja-JP" altLang="en-US" dirty="0" smtClean="0"/>
              <a:t>を受け止める度量</a:t>
            </a:r>
            <a:r>
              <a:rPr lang="ja-JP" altLang="en-US" sz="2700" spc="-300" dirty="0" smtClean="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smtClean="0"/>
              <a:t> </a:t>
            </a:r>
            <a:r>
              <a:rPr kumimoji="1" lang="ja-JP" altLang="en-US" sz="2400" dirty="0" smtClean="0"/>
              <a:t>自殺を考える人は、弱い人だと思っていないか？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自殺を考える人は、道徳に反し、罪深い人だと思っていないか？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a:t>
            </a:r>
            <a:r>
              <a:rPr lang="ja-JP" altLang="en-US" sz="2400" dirty="0" smtClean="0"/>
              <a:t>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自殺を考えることは、滅多にないことだと考えていないか？</a:t>
            </a:r>
            <a:endParaRPr lang="en-US" altLang="ja-JP" sz="2400" dirty="0" smtClean="0"/>
          </a:p>
          <a:p>
            <a:pPr marL="285750" indent="-285750">
              <a:spcAft>
                <a:spcPts val="1200"/>
              </a:spcAft>
              <a:buFont typeface="Wingdings" panose="05000000000000000000" pitchFamily="2" charset="2"/>
              <a:buChar char="p"/>
            </a:pPr>
            <a:r>
              <a:rPr kumimoji="1" lang="en-US" altLang="ja-JP" sz="2400" dirty="0"/>
              <a:t> </a:t>
            </a:r>
            <a:r>
              <a:rPr kumimoji="1" lang="ja-JP" altLang="en-US" sz="2400" dirty="0" smtClean="0"/>
              <a:t>自殺というテーマをタブー視していないか？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自殺を考える人を、</a:t>
            </a:r>
            <a:r>
              <a:rPr lang="ja-JP" altLang="en-US" sz="2400" dirty="0"/>
              <a:t>拙速</a:t>
            </a:r>
            <a:r>
              <a:rPr lang="ja-JP" altLang="en-US" sz="2400" dirty="0" smtClean="0"/>
              <a:t>に医療機関やカウンセリングにつなげようと考えてはいないか？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相手の気持ちよりも、自殺について考えると生じる自分自身のストレスや不安を解消することが優先になっていないか？</a:t>
            </a:r>
            <a:endParaRPr lang="en-US" altLang="ja-JP" sz="2400" dirty="0" smtClean="0"/>
          </a:p>
        </p:txBody>
      </p:sp>
    </p:spTree>
    <p:extLst>
      <p:ext uri="{BB962C8B-B14F-4D97-AF65-F5344CB8AC3E}">
        <p14:creationId xmlns:p14="http://schemas.microsoft.com/office/powerpoint/2010/main" val="164073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a:p>
        </p:txBody>
      </p:sp>
      <p:sp>
        <p:nvSpPr>
          <p:cNvPr id="4" name="テキスト ボックス 3"/>
          <p:cNvSpPr txBox="1"/>
          <p:nvPr/>
        </p:nvSpPr>
        <p:spPr>
          <a:xfrm>
            <a:off x="1293692" y="1282383"/>
            <a:ext cx="9604615"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管理職と担任は、Ａの両親が学校に対し謝罪ばかりする姿を見て、Ａの痛みや苦しみが両親に十分に理解してもらえているか不安に感じた。そこで管理職は、次回</a:t>
            </a:r>
            <a:r>
              <a:rPr kumimoji="1" lang="en-US" altLang="ja-JP" sz="2400" dirty="0" smtClean="0"/>
              <a:t>SC</a:t>
            </a:r>
            <a:r>
              <a:rPr kumimoji="1" lang="ja-JP" altLang="en-US" sz="2400" dirty="0" smtClean="0"/>
              <a:t>の来校時に</a:t>
            </a:r>
            <a:r>
              <a:rPr kumimoji="1" lang="en-US" altLang="ja-JP" sz="2400" dirty="0" smtClean="0"/>
              <a:t>SC</a:t>
            </a:r>
            <a:r>
              <a:rPr kumimoji="1" lang="ja-JP" altLang="en-US" sz="2400" dirty="0" smtClean="0"/>
              <a:t>に相談しようと考えた。</a:t>
            </a:r>
            <a:endParaRPr kumimoji="1" lang="en-US" altLang="ja-JP" sz="2400" dirty="0" smtClean="0"/>
          </a:p>
          <a:p>
            <a:pPr>
              <a:lnSpc>
                <a:spcPts val="3400"/>
              </a:lnSpc>
              <a:spcAft>
                <a:spcPts val="1200"/>
              </a:spcAft>
            </a:pPr>
            <a:r>
              <a:rPr lang="ja-JP" altLang="en-US" sz="2400" dirty="0"/>
              <a:t>　</a:t>
            </a:r>
            <a:r>
              <a:rPr lang="ja-JP" altLang="en-US" sz="2400" dirty="0" smtClean="0"/>
              <a:t>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smtClean="0"/>
              <a:t>…</a:t>
            </a:r>
            <a:r>
              <a:rPr lang="ja-JP" altLang="en-US" sz="2400" dirty="0" smtClean="0"/>
              <a:t>」その翌日、担任は「そうか。明日の放課後、ちょっと話を聞きたいな。」と応答した。</a:t>
            </a:r>
            <a:r>
              <a:rPr lang="ja-JP" altLang="en-US" sz="2400" dirty="0"/>
              <a:t>明日</a:t>
            </a:r>
            <a:r>
              <a:rPr lang="ja-JP" altLang="en-US" sz="2400" dirty="0" smtClean="0"/>
              <a:t>は、ちょうど</a:t>
            </a:r>
            <a:r>
              <a:rPr lang="en-US" altLang="ja-JP" sz="2400" dirty="0" smtClean="0"/>
              <a:t>SC</a:t>
            </a:r>
            <a:r>
              <a:rPr lang="ja-JP" altLang="en-US" sz="2400" dirty="0" smtClean="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a:t>
            </a:r>
            <a:r>
              <a:rPr kumimoji="1" lang="en-US" altLang="ja-JP" sz="2400" dirty="0" smtClean="0"/>
              <a:t>SC</a:t>
            </a:r>
            <a:r>
              <a:rPr kumimoji="1" lang="ja-JP" altLang="en-US" sz="2400" dirty="0" smtClean="0"/>
              <a:t>は話し合いの場を持った。</a:t>
            </a:r>
            <a:r>
              <a:rPr kumimoji="1" lang="en-US" altLang="ja-JP" sz="2400" dirty="0" smtClean="0"/>
              <a:t>SC</a:t>
            </a:r>
            <a:r>
              <a:rPr kumimoji="1" lang="ja-JP" altLang="en-US" sz="2400" dirty="0" smtClean="0"/>
              <a:t>はひと通り話を聴いた後、次のような４つの提案をした。</a:t>
            </a:r>
            <a:endParaRPr kumimoji="1" lang="en-US" altLang="ja-JP" sz="2400" dirty="0" smtClean="0"/>
          </a:p>
          <a:p>
            <a:pPr marL="268288" indent="-268288">
              <a:lnSpc>
                <a:spcPts val="3400"/>
              </a:lnSpc>
              <a:spcAft>
                <a:spcPts val="1200"/>
              </a:spcAft>
            </a:pPr>
            <a:r>
              <a:rPr lang="ja-JP" altLang="en-US" sz="2400" dirty="0" smtClean="0"/>
              <a:t>・Ａは担任に交換ノートを通して心を開き始めているためＡの話を聴く役割は担任がする。</a:t>
            </a:r>
            <a:endParaRPr lang="en-US" altLang="ja-JP" sz="2400" dirty="0" smtClean="0"/>
          </a:p>
          <a:p>
            <a:pPr marL="268288" indent="-268288">
              <a:lnSpc>
                <a:spcPts val="3400"/>
              </a:lnSpc>
              <a:spcAft>
                <a:spcPts val="1200"/>
              </a:spcAft>
            </a:pPr>
            <a:r>
              <a:rPr kumimoji="1" lang="ja-JP" altLang="en-US" sz="2400" dirty="0" smtClean="0"/>
              <a:t>・担任は</a:t>
            </a:r>
            <a:r>
              <a:rPr kumimoji="1" lang="en-US" altLang="ja-JP" sz="2400" dirty="0" smtClean="0"/>
              <a:t>30</a:t>
            </a:r>
            <a:r>
              <a:rPr kumimoji="1" lang="ja-JP" altLang="en-US" sz="2400" dirty="0" smtClean="0"/>
              <a:t>代後半で経験豊富とは言え自殺問題の対応には不慣れなため、毎週必ず</a:t>
            </a:r>
            <a:r>
              <a:rPr kumimoji="1" lang="en-US" altLang="ja-JP" sz="2400" dirty="0" smtClean="0"/>
              <a:t>SC</a:t>
            </a:r>
            <a:r>
              <a:rPr kumimoji="1" lang="ja-JP" altLang="en-US" sz="2400" dirty="0" smtClean="0"/>
              <a:t>のコンサルテーションを受ける。</a:t>
            </a:r>
            <a:endParaRPr kumimoji="1" lang="en-US" altLang="ja-JP" sz="2400" dirty="0" smtClean="0"/>
          </a:p>
          <a:p>
            <a:pPr marL="268288" indent="-268288">
              <a:lnSpc>
                <a:spcPts val="3400"/>
              </a:lnSpc>
              <a:spcAft>
                <a:spcPts val="1200"/>
              </a:spcAft>
            </a:pPr>
            <a:r>
              <a:rPr lang="ja-JP" altLang="en-US" sz="2400" dirty="0" smtClean="0"/>
              <a:t>・Ａの成育歴や家族歴などのアセスメントや、保護者の</a:t>
            </a:r>
            <a:r>
              <a:rPr lang="ja-JP" altLang="en-US" sz="2400" dirty="0"/>
              <a:t>Ａ</a:t>
            </a:r>
            <a:r>
              <a:rPr lang="ja-JP" altLang="en-US" sz="2400" dirty="0" smtClean="0"/>
              <a:t>への対応の変容を目的に、保護者へのカウンセリングを</a:t>
            </a:r>
            <a:r>
              <a:rPr lang="en-US" altLang="ja-JP" sz="2400" dirty="0" smtClean="0"/>
              <a:t>SC</a:t>
            </a:r>
            <a:r>
              <a:rPr lang="ja-JP" altLang="en-US" sz="2400" dirty="0" smtClean="0"/>
              <a:t>が担当する。</a:t>
            </a:r>
            <a:endParaRPr kumimoji="1" lang="en-US" altLang="ja-JP" sz="2400" dirty="0" smtClean="0"/>
          </a:p>
          <a:p>
            <a:pPr marL="268288" indent="-268288">
              <a:lnSpc>
                <a:spcPts val="3400"/>
              </a:lnSpc>
              <a:spcAft>
                <a:spcPts val="1200"/>
              </a:spcAft>
            </a:pPr>
            <a:r>
              <a:rPr lang="ja-JP" altLang="en-US" sz="2400" dirty="0" smtClean="0"/>
              <a:t>・月に</a:t>
            </a:r>
            <a:r>
              <a:rPr lang="en-US" altLang="ja-JP" sz="2400" dirty="0" smtClean="0"/>
              <a:t>1</a:t>
            </a:r>
            <a:r>
              <a:rPr lang="ja-JP" altLang="en-US" sz="2400" dirty="0" smtClean="0"/>
              <a:t>度は管理職や</a:t>
            </a:r>
            <a:r>
              <a:rPr lang="en-US" altLang="ja-JP" sz="2400" dirty="0" smtClean="0"/>
              <a:t>SSW</a:t>
            </a:r>
            <a:r>
              <a:rPr lang="ja-JP" altLang="en-US" sz="2400" dirty="0" smtClean="0"/>
              <a:t>も交えたケース会議を開く。</a:t>
            </a:r>
            <a:endParaRPr lang="en-US" altLang="ja-JP" sz="2400" dirty="0" smtClean="0"/>
          </a:p>
        </p:txBody>
      </p:sp>
    </p:spTree>
    <p:extLst>
      <p:ext uri="{BB962C8B-B14F-4D97-AF65-F5344CB8AC3E}">
        <p14:creationId xmlns:p14="http://schemas.microsoft.com/office/powerpoint/2010/main" val="55078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その日の放課後、担任は相談室で</a:t>
            </a:r>
            <a:r>
              <a:rPr lang="ja-JP" altLang="en-US" sz="2400" dirty="0"/>
              <a:t>Ａ</a:t>
            </a:r>
            <a:r>
              <a:rPr kumimoji="1" lang="ja-JP" altLang="en-US" sz="2400" dirty="0" smtClean="0"/>
              <a:t>と話をした。</a:t>
            </a:r>
            <a:endParaRPr kumimoji="1" lang="en-US" altLang="ja-JP" sz="2400" dirty="0" smtClean="0"/>
          </a:p>
          <a:p>
            <a:pPr>
              <a:lnSpc>
                <a:spcPts val="3000"/>
              </a:lnSpc>
              <a:spcAft>
                <a:spcPts val="1200"/>
              </a:spcAft>
            </a:pPr>
            <a:r>
              <a:rPr lang="ja-JP" altLang="en-US" sz="2400" dirty="0" smtClean="0"/>
              <a:t>担任「この前、勉強が大変って書いてあって驚いたよ。毎回テストで良い点ばっかりだから余裕なのかと思ってた。」</a:t>
            </a:r>
            <a:endParaRPr lang="en-US" altLang="ja-JP" sz="2400" dirty="0" smtClean="0"/>
          </a:p>
          <a:p>
            <a:pPr>
              <a:lnSpc>
                <a:spcPts val="3000"/>
              </a:lnSpc>
              <a:spcAft>
                <a:spcPts val="1200"/>
              </a:spcAft>
            </a:pPr>
            <a:r>
              <a:rPr lang="ja-JP" altLang="en-US" sz="2400" dirty="0" smtClean="0"/>
              <a:t>Ａ「</a:t>
            </a:r>
            <a:r>
              <a:rPr lang="en-US" altLang="ja-JP" sz="2400" dirty="0" smtClean="0"/>
              <a:t>…</a:t>
            </a:r>
            <a:r>
              <a:rPr lang="ja-JP" altLang="en-US" sz="2400" dirty="0" smtClean="0"/>
              <a:t>（しばらく沈黙）</a:t>
            </a:r>
            <a:r>
              <a:rPr lang="en-US" altLang="ja-JP" sz="2400" dirty="0" smtClean="0"/>
              <a:t>…</a:t>
            </a:r>
            <a:r>
              <a:rPr lang="ja-JP" altLang="en-US" sz="2400" dirty="0"/>
              <a:t>部活</a:t>
            </a:r>
            <a:r>
              <a:rPr lang="ja-JP" altLang="en-US" sz="2400" dirty="0" smtClean="0"/>
              <a:t>が終わった後も塾があって</a:t>
            </a:r>
            <a:r>
              <a:rPr lang="en-US" altLang="ja-JP" sz="2400" dirty="0" smtClean="0"/>
              <a:t>…</a:t>
            </a:r>
            <a:r>
              <a:rPr lang="ja-JP" altLang="en-US" sz="2400" dirty="0"/>
              <a:t>塾</a:t>
            </a:r>
            <a:r>
              <a:rPr lang="ja-JP" altLang="en-US" sz="2400" dirty="0" smtClean="0"/>
              <a:t>でも課題がいっぱいあって</a:t>
            </a:r>
            <a:r>
              <a:rPr lang="en-US" altLang="ja-JP" sz="2400" dirty="0" smtClean="0"/>
              <a:t>…</a:t>
            </a:r>
            <a:r>
              <a:rPr lang="ja-JP" altLang="en-US" sz="2400" dirty="0" smtClean="0"/>
              <a:t>（声を震わせながら語る）」</a:t>
            </a:r>
            <a:endParaRPr lang="en-US" altLang="ja-JP" sz="2400" dirty="0" smtClean="0"/>
          </a:p>
          <a:p>
            <a:pPr>
              <a:lnSpc>
                <a:spcPts val="3000"/>
              </a:lnSpc>
              <a:spcAft>
                <a:spcPts val="1200"/>
              </a:spcAft>
            </a:pPr>
            <a:r>
              <a:rPr lang="ja-JP" altLang="en-US" sz="2400" dirty="0" smtClean="0"/>
              <a:t>担任「そうかぁ。学校も忙しいのに、塾でも課題があるのか</a:t>
            </a:r>
            <a:r>
              <a:rPr lang="en-US" altLang="ja-JP" sz="2400" dirty="0" smtClean="0"/>
              <a:t>…</a:t>
            </a:r>
            <a:r>
              <a:rPr lang="ja-JP" altLang="en-US" sz="2400" dirty="0" smtClean="0"/>
              <a:t>」</a:t>
            </a:r>
            <a:endParaRPr lang="en-US" altLang="ja-JP" sz="2400" dirty="0" smtClean="0"/>
          </a:p>
          <a:p>
            <a:pPr>
              <a:lnSpc>
                <a:spcPts val="3000"/>
              </a:lnSpc>
              <a:spcAft>
                <a:spcPts val="1200"/>
              </a:spcAft>
            </a:pPr>
            <a:r>
              <a:rPr lang="ja-JP" altLang="en-US" sz="2400" dirty="0" smtClean="0"/>
              <a:t>Ａ「前に塾の先生からこんな問題も解けない奴はいらないって言われて</a:t>
            </a:r>
            <a:r>
              <a:rPr lang="en-US" altLang="ja-JP" sz="2400" dirty="0" smtClean="0"/>
              <a:t>…</a:t>
            </a:r>
            <a:r>
              <a:rPr lang="ja-JP" altLang="en-US" sz="2400" dirty="0" smtClean="0"/>
              <a:t>それからなんか一気にやる気なくなっちゃったんですけど、でもやるしかなくて</a:t>
            </a:r>
            <a:r>
              <a:rPr lang="en-US" altLang="ja-JP" sz="2400" dirty="0" smtClean="0"/>
              <a:t>…</a:t>
            </a:r>
            <a:r>
              <a:rPr lang="ja-JP" altLang="en-US" sz="2400" dirty="0" smtClean="0"/>
              <a:t>（涙を流す）」</a:t>
            </a:r>
            <a:endParaRPr lang="en-US" altLang="ja-JP" sz="2400" dirty="0" smtClean="0"/>
          </a:p>
          <a:p>
            <a:pPr>
              <a:lnSpc>
                <a:spcPts val="3000"/>
              </a:lnSpc>
              <a:spcAft>
                <a:spcPts val="1200"/>
              </a:spcAft>
            </a:pPr>
            <a:r>
              <a:rPr lang="ja-JP" altLang="en-US" sz="2400" dirty="0" smtClean="0"/>
              <a:t>担任「</a:t>
            </a:r>
            <a:r>
              <a:rPr lang="en-US" altLang="ja-JP" sz="2400" dirty="0" smtClean="0"/>
              <a:t>…</a:t>
            </a:r>
            <a:r>
              <a:rPr lang="ja-JP" altLang="en-US" sz="2400" dirty="0" smtClean="0"/>
              <a:t>（何も</a:t>
            </a:r>
            <a:r>
              <a:rPr lang="ja-JP" altLang="en-US" sz="2400" dirty="0"/>
              <a:t>言葉</a:t>
            </a:r>
            <a:r>
              <a:rPr lang="ja-JP" altLang="en-US" sz="2400" dirty="0" smtClean="0"/>
              <a:t>にできず、天井を見上</a:t>
            </a:r>
            <a:r>
              <a:rPr lang="ja-JP" altLang="en-US" sz="2400" dirty="0"/>
              <a:t>げ</a:t>
            </a:r>
            <a:r>
              <a:rPr lang="ja-JP" altLang="en-US" sz="2400" dirty="0" smtClean="0"/>
              <a:t>ながら）そうか</a:t>
            </a:r>
            <a:r>
              <a:rPr lang="en-US" altLang="ja-JP" sz="2400" dirty="0" smtClean="0"/>
              <a:t>…</a:t>
            </a:r>
            <a:r>
              <a:rPr lang="ja-JP" altLang="en-US" sz="2400" dirty="0" smtClean="0"/>
              <a:t>」</a:t>
            </a:r>
            <a:endParaRPr lang="en-US" altLang="ja-JP" sz="2400" dirty="0" smtClean="0"/>
          </a:p>
        </p:txBody>
      </p:sp>
    </p:spTree>
    <p:extLst>
      <p:ext uri="{BB962C8B-B14F-4D97-AF65-F5344CB8AC3E}">
        <p14:creationId xmlns:p14="http://schemas.microsoft.com/office/powerpoint/2010/main" val="333588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気づかれにくい自殺願望</a:t>
            </a:r>
            <a:endParaRPr kumimoji="1" lang="ja-JP" altLang="en-US" sz="2400" b="1" dirty="0"/>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気づかれやすい自殺願望</a:t>
            </a:r>
            <a:endParaRPr kumimoji="1" lang="ja-JP" altLang="en-US" sz="2400" b="1" dirty="0"/>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突然の</a:t>
            </a:r>
            <a:endParaRPr kumimoji="1" lang="en-US" altLang="ja-JP" sz="2800" b="1" dirty="0" smtClean="0">
              <a:solidFill>
                <a:schemeClr val="tx1"/>
              </a:solidFill>
            </a:endParaRPr>
          </a:p>
          <a:p>
            <a:pPr algn="ctr"/>
            <a:r>
              <a:rPr kumimoji="1" lang="ja-JP" altLang="en-US" sz="2800" b="1" dirty="0" smtClean="0">
                <a:solidFill>
                  <a:schemeClr val="tx1"/>
                </a:solidFill>
              </a:rPr>
              <a:t>自殺企図</a:t>
            </a:r>
            <a:endParaRPr kumimoji="1" lang="ja-JP" altLang="en-US" sz="2800" b="1" dirty="0">
              <a:solidFill>
                <a:schemeClr val="tx1"/>
              </a:solidFill>
            </a:endParaRP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bg1"/>
                </a:solidFill>
              </a:rPr>
              <a:t>「こんな</a:t>
            </a:r>
            <a:r>
              <a:rPr lang="ja-JP" altLang="en-US" sz="2400" dirty="0">
                <a:solidFill>
                  <a:schemeClr val="bg1"/>
                </a:solidFill>
              </a:rPr>
              <a:t>問題も解けない奴</a:t>
            </a:r>
            <a:r>
              <a:rPr lang="ja-JP" altLang="en-US" sz="2400" dirty="0" smtClean="0">
                <a:solidFill>
                  <a:schemeClr val="bg1"/>
                </a:solidFill>
              </a:rPr>
              <a:t>は</a:t>
            </a:r>
            <a:endParaRPr lang="en-US" altLang="ja-JP" sz="2400" dirty="0" smtClean="0">
              <a:solidFill>
                <a:schemeClr val="bg1"/>
              </a:solidFill>
            </a:endParaRPr>
          </a:p>
          <a:p>
            <a:pPr algn="ctr"/>
            <a:r>
              <a:rPr lang="ja-JP" altLang="en-US" sz="2400" b="1" u="sng" dirty="0" smtClean="0">
                <a:solidFill>
                  <a:schemeClr val="bg1"/>
                </a:solidFill>
              </a:rPr>
              <a:t>いらない</a:t>
            </a:r>
            <a:r>
              <a:rPr lang="ja-JP" altLang="en-US" sz="2400" dirty="0" smtClean="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12524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smtClean="0"/>
              <a:t>自殺予防は、方法論だけでは決してうまくいきません。</a:t>
            </a:r>
            <a:endParaRPr kumimoji="1" lang="en-US" altLang="ja-JP" sz="2400" dirty="0" smtClean="0"/>
          </a:p>
          <a:p>
            <a:pPr indent="268288">
              <a:lnSpc>
                <a:spcPts val="3200"/>
              </a:lnSpc>
              <a:spcAft>
                <a:spcPts val="1200"/>
              </a:spcAft>
            </a:pPr>
            <a:r>
              <a:rPr kumimoji="1" lang="ja-JP" altLang="en-US" sz="2400" dirty="0" smtClean="0"/>
              <a:t>なぜなら、自殺とは「存在」を賭けた行為だから。</a:t>
            </a:r>
            <a:endParaRPr kumimoji="1" lang="en-US" altLang="ja-JP" sz="2400" dirty="0" smtClean="0"/>
          </a:p>
          <a:p>
            <a:pPr indent="268288">
              <a:lnSpc>
                <a:spcPts val="3200"/>
              </a:lnSpc>
              <a:spcAft>
                <a:spcPts val="1200"/>
              </a:spcAft>
            </a:pPr>
            <a:r>
              <a:rPr kumimoji="1" lang="ja-JP" altLang="en-US" sz="2400" dirty="0" smtClean="0"/>
              <a:t>自殺を防ぐ手段として何を学ぶべきかという視点だけではだめです。</a:t>
            </a:r>
            <a:endParaRPr kumimoji="1" lang="en-US" altLang="ja-JP" sz="2400" dirty="0" smtClean="0"/>
          </a:p>
          <a:p>
            <a:pPr indent="268288">
              <a:lnSpc>
                <a:spcPts val="3200"/>
              </a:lnSpc>
              <a:spcAft>
                <a:spcPts val="1200"/>
              </a:spcAft>
            </a:pPr>
            <a:r>
              <a:rPr kumimoji="1" lang="ja-JP" altLang="en-US" sz="2400" dirty="0" smtClean="0"/>
              <a:t>これを学ぶあなた自身の存在としての在り方、生き方を見つめ</a:t>
            </a:r>
            <a:r>
              <a:rPr lang="ja-JP" altLang="en-US" sz="2400" dirty="0" smtClean="0"/>
              <a:t>、向き合うことが何よりも大切です</a:t>
            </a:r>
            <a:r>
              <a:rPr kumimoji="1" lang="ja-JP" altLang="en-US" sz="2400" dirty="0" smtClean="0"/>
              <a:t>。</a:t>
            </a:r>
            <a:endParaRPr kumimoji="1" lang="en-US" altLang="ja-JP" sz="2400" dirty="0" smtClean="0"/>
          </a:p>
          <a:p>
            <a:pPr indent="268288">
              <a:lnSpc>
                <a:spcPts val="3200"/>
              </a:lnSpc>
              <a:spcAft>
                <a:spcPts val="1200"/>
              </a:spcAft>
            </a:pPr>
            <a:r>
              <a:rPr kumimoji="1" lang="ja-JP" altLang="en-US" sz="2400" dirty="0" smtClean="0"/>
              <a:t>そうすれば、自殺へ向かう子どもたちの心にきっと触れることができ、その傷ついた心の手当てへの可能性にきっと開かれていくことでしょう。</a:t>
            </a:r>
            <a:endParaRPr kumimoji="1" lang="ja-JP" altLang="en-US" sz="2400" dirty="0"/>
          </a:p>
        </p:txBody>
      </p:sp>
    </p:spTree>
    <p:extLst>
      <p:ext uri="{BB962C8B-B14F-4D97-AF65-F5344CB8AC3E}">
        <p14:creationId xmlns:p14="http://schemas.microsoft.com/office/powerpoint/2010/main" val="359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受け止める側の自己肯定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smtClean="0"/>
              <a:t>  死にたいほどつらい子どもの気持ちを受け止める</a:t>
            </a:r>
            <a:r>
              <a:rPr kumimoji="1" lang="ja-JP" altLang="en-US" sz="3200" b="1" u="sng" dirty="0" smtClean="0">
                <a:solidFill>
                  <a:srgbClr val="FF0000"/>
                </a:solidFill>
              </a:rPr>
              <a:t>大人側の自己肯定</a:t>
            </a:r>
            <a:r>
              <a:rPr kumimoji="1" lang="ja-JP" altLang="en-US" sz="3200" dirty="0" smtClean="0"/>
              <a:t>も度量に深く関わる。</a:t>
            </a:r>
            <a:endParaRPr kumimoji="1" lang="en-US" altLang="ja-JP" sz="3200" dirty="0" smtClean="0"/>
          </a:p>
          <a:p>
            <a:pPr marL="285750" indent="-285750">
              <a:spcAft>
                <a:spcPts val="5400"/>
              </a:spcAft>
              <a:buFont typeface="Wingdings" panose="05000000000000000000" pitchFamily="2" charset="2"/>
              <a:buChar char="l"/>
            </a:pPr>
            <a:r>
              <a:rPr lang="ja-JP" altLang="en-US" sz="3200" dirty="0" smtClean="0"/>
              <a:t> </a:t>
            </a:r>
            <a:r>
              <a:rPr lang="ja-JP" altLang="en-US" sz="3200" b="1" u="sng" dirty="0" smtClean="0">
                <a:solidFill>
                  <a:srgbClr val="FF0000"/>
                </a:solidFill>
              </a:rPr>
              <a:t>受け止める大人の</a:t>
            </a:r>
            <a:r>
              <a:rPr kumimoji="1" lang="ja-JP" altLang="en-US" sz="3200" b="1" u="sng" dirty="0" smtClean="0">
                <a:solidFill>
                  <a:srgbClr val="FF0000"/>
                </a:solidFill>
              </a:rPr>
              <a:t>存在レベルの自己肯定が十分か</a:t>
            </a:r>
            <a:r>
              <a:rPr kumimoji="1" lang="ja-JP" altLang="en-US" sz="3200" dirty="0" smtClean="0"/>
              <a:t>をしっかり確認し、対応する体制を吟味、検討</a:t>
            </a:r>
            <a:r>
              <a:rPr lang="ja-JP" altLang="en-US" sz="3200" dirty="0" smtClean="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smtClean="0"/>
              <a:t>　</a:t>
            </a:r>
            <a:r>
              <a:rPr lang="ja-JP" altLang="en-US" sz="2400" dirty="0"/>
              <a:t>Ａ</a:t>
            </a:r>
            <a:r>
              <a:rPr lang="ja-JP" altLang="en-US" sz="2400" dirty="0" smtClean="0"/>
              <a:t>と担任は</a:t>
            </a:r>
            <a:r>
              <a:rPr lang="en-US" altLang="ja-JP" sz="2400" dirty="0" smtClean="0"/>
              <a:t>2</a:t>
            </a:r>
            <a:r>
              <a:rPr lang="ja-JP" altLang="en-US" sz="2400" dirty="0" smtClean="0"/>
              <a:t>人とも何も言わず沈黙の時間が続いた。沈黙を破ったのはＡだった。</a:t>
            </a:r>
            <a:endParaRPr kumimoji="1" lang="en-US" altLang="ja-JP" sz="2400" dirty="0" smtClean="0"/>
          </a:p>
          <a:p>
            <a:pPr>
              <a:lnSpc>
                <a:spcPts val="2800"/>
              </a:lnSpc>
              <a:spcAft>
                <a:spcPts val="600"/>
              </a:spcAft>
            </a:pPr>
            <a:r>
              <a:rPr lang="ja-JP" altLang="en-US" sz="2400" dirty="0" smtClean="0"/>
              <a:t>Ａ「自分が悪いんです。甘えてるだけなんです。」</a:t>
            </a:r>
            <a:endParaRPr lang="en-US" altLang="ja-JP" sz="2400" dirty="0" smtClean="0"/>
          </a:p>
          <a:p>
            <a:pPr>
              <a:lnSpc>
                <a:spcPts val="2800"/>
              </a:lnSpc>
              <a:spcAft>
                <a:spcPts val="600"/>
              </a:spcAft>
            </a:pPr>
            <a:r>
              <a:rPr lang="ja-JP" altLang="en-US" sz="2400" dirty="0" smtClean="0"/>
              <a:t>担任「</a:t>
            </a:r>
            <a:r>
              <a:rPr lang="en-US" altLang="ja-JP" sz="2400" dirty="0" smtClean="0"/>
              <a:t>…</a:t>
            </a:r>
            <a:r>
              <a:rPr lang="ja-JP" altLang="en-US" sz="2400" dirty="0" smtClean="0"/>
              <a:t>自分をそんなに責めながら、それでも勉強を頑張らなきゃいけないって</a:t>
            </a:r>
            <a:r>
              <a:rPr lang="ja-JP" altLang="en-US" sz="2400" dirty="0" err="1" smtClean="0"/>
              <a:t>のは</a:t>
            </a:r>
            <a:r>
              <a:rPr lang="ja-JP" altLang="en-US" sz="2400" dirty="0" smtClean="0"/>
              <a:t>それは</a:t>
            </a:r>
            <a:r>
              <a:rPr lang="en-US" altLang="ja-JP" sz="2400" dirty="0" smtClean="0"/>
              <a:t>……</a:t>
            </a:r>
            <a:r>
              <a:rPr lang="ja-JP" altLang="en-US" sz="2400" dirty="0" smtClean="0"/>
              <a:t>苦しい</a:t>
            </a:r>
            <a:r>
              <a:rPr lang="en-US" altLang="ja-JP" sz="2400" dirty="0" smtClean="0"/>
              <a:t>…</a:t>
            </a:r>
            <a:r>
              <a:rPr lang="ja-JP" altLang="en-US" sz="2400" dirty="0" smtClean="0"/>
              <a:t>（もう一度天井を見上げ途方に暮れるような心境になる）」</a:t>
            </a:r>
            <a:endParaRPr lang="en-US" altLang="ja-JP" sz="2400" dirty="0" smtClean="0"/>
          </a:p>
          <a:p>
            <a:pPr>
              <a:lnSpc>
                <a:spcPts val="2800"/>
              </a:lnSpc>
              <a:spcAft>
                <a:spcPts val="600"/>
              </a:spcAft>
            </a:pPr>
            <a:r>
              <a:rPr lang="ja-JP" altLang="en-US" sz="2400" dirty="0" smtClean="0"/>
              <a:t>Ａ「</a:t>
            </a:r>
            <a:r>
              <a:rPr lang="en-US" altLang="ja-JP" sz="2400" dirty="0" smtClean="0"/>
              <a:t>…</a:t>
            </a:r>
            <a:r>
              <a:rPr lang="ja-JP" altLang="en-US" sz="2400" dirty="0" smtClean="0"/>
              <a:t>（Ａの涙が止まり、キョトンとした表情をする）」</a:t>
            </a:r>
            <a:endParaRPr lang="en-US" altLang="ja-JP" sz="2400" dirty="0" smtClean="0"/>
          </a:p>
          <a:p>
            <a:pPr>
              <a:lnSpc>
                <a:spcPts val="2800"/>
              </a:lnSpc>
              <a:spcAft>
                <a:spcPts val="600"/>
              </a:spcAft>
            </a:pPr>
            <a:r>
              <a:rPr lang="ja-JP" altLang="en-US" sz="2400" dirty="0" smtClean="0"/>
              <a:t>担任「ちょっとこの話、すごい大事だと思うから、明日も話聴かせてくれないか。」</a:t>
            </a:r>
            <a:endParaRPr lang="en-US" altLang="ja-JP" sz="2400" dirty="0" smtClean="0"/>
          </a:p>
          <a:p>
            <a:pPr>
              <a:lnSpc>
                <a:spcPts val="2800"/>
              </a:lnSpc>
              <a:spcAft>
                <a:spcPts val="600"/>
              </a:spcAft>
            </a:pPr>
            <a:r>
              <a:rPr lang="ja-JP" altLang="en-US" sz="2400" dirty="0" smtClean="0"/>
              <a:t>Ａ「（表情がパッと明るくなり）はい！」</a:t>
            </a:r>
            <a:endParaRPr lang="en-US" altLang="ja-JP" sz="2400" dirty="0" smtClean="0"/>
          </a:p>
          <a:p>
            <a:pPr>
              <a:lnSpc>
                <a:spcPts val="2800"/>
              </a:lnSpc>
              <a:spcAft>
                <a:spcPts val="600"/>
              </a:spcAft>
            </a:pPr>
            <a:r>
              <a:rPr lang="ja-JP" altLang="en-US" sz="2400" dirty="0" smtClean="0"/>
              <a:t>　Ａはすっきりとした表情で家路についた。一方、担任はどんよりと重たい気持ちになった。</a:t>
            </a:r>
            <a:endParaRPr lang="en-US" altLang="ja-JP" sz="2400" dirty="0" smtClean="0"/>
          </a:p>
        </p:txBody>
      </p:sp>
    </p:spTree>
    <p:extLst>
      <p:ext uri="{BB962C8B-B14F-4D97-AF65-F5344CB8AC3E}">
        <p14:creationId xmlns:p14="http://schemas.microsoft.com/office/powerpoint/2010/main" val="358198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a:t>
            </a:r>
            <a:r>
              <a:rPr lang="ja-JP" altLang="en-US" sz="2400" dirty="0" smtClean="0"/>
              <a:t>担任はＡを見送った後、</a:t>
            </a:r>
            <a:r>
              <a:rPr lang="en-US" altLang="ja-JP" sz="2400" dirty="0" smtClean="0"/>
              <a:t>SC</a:t>
            </a:r>
            <a:r>
              <a:rPr lang="ja-JP" altLang="en-US" sz="2400" dirty="0" smtClean="0"/>
              <a:t>のところに行</a:t>
            </a:r>
            <a:r>
              <a:rPr lang="ja-JP" altLang="en-US" sz="2400" dirty="0"/>
              <a:t>き</a:t>
            </a:r>
            <a:r>
              <a:rPr lang="ja-JP" altLang="en-US" sz="2400" dirty="0" smtClean="0"/>
              <a:t>、Ａとの会話</a:t>
            </a:r>
            <a:r>
              <a:rPr lang="ja-JP" altLang="en-US" sz="2400" dirty="0"/>
              <a:t>について</a:t>
            </a:r>
            <a:r>
              <a:rPr lang="ja-JP" altLang="en-US" sz="2400" dirty="0" smtClean="0"/>
              <a:t>ひと通り話した。</a:t>
            </a:r>
            <a:r>
              <a:rPr lang="en-US" altLang="ja-JP" sz="2400" dirty="0" smtClean="0"/>
              <a:t>SC</a:t>
            </a:r>
            <a:r>
              <a:rPr lang="ja-JP" altLang="en-US" sz="2400" dirty="0" smtClean="0"/>
              <a:t>は黙って</a:t>
            </a:r>
            <a:r>
              <a:rPr lang="ja-JP" altLang="en-US" sz="2400" dirty="0"/>
              <a:t>じっくり</a:t>
            </a:r>
            <a:r>
              <a:rPr lang="ja-JP" altLang="en-US" sz="2400" dirty="0" smtClean="0"/>
              <a:t>と担任の話を聴いていた。担任はＡに何もアドバイスできなかったことを悔いていた。何も言えず、ただ明日も話そうとしか言えなかったことを悔いていた。</a:t>
            </a:r>
            <a:endParaRPr lang="en-US" altLang="ja-JP" sz="2400" dirty="0" smtClean="0"/>
          </a:p>
          <a:p>
            <a:pPr>
              <a:lnSpc>
                <a:spcPts val="3000"/>
              </a:lnSpc>
              <a:spcAft>
                <a:spcPts val="1200"/>
              </a:spcAft>
            </a:pPr>
            <a:r>
              <a:rPr lang="ja-JP" altLang="en-US" sz="2400" dirty="0"/>
              <a:t>　</a:t>
            </a:r>
            <a:r>
              <a:rPr lang="ja-JP" altLang="en-US" sz="2400" dirty="0" smtClean="0"/>
              <a:t>しかし、</a:t>
            </a:r>
            <a:r>
              <a:rPr lang="en-US" altLang="ja-JP" sz="2400" dirty="0" smtClean="0"/>
              <a:t>SC</a:t>
            </a:r>
            <a:r>
              <a:rPr lang="ja-JP" altLang="en-US" sz="2400" dirty="0" smtClean="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smtClean="0"/>
          </a:p>
          <a:p>
            <a:pPr>
              <a:lnSpc>
                <a:spcPts val="3000"/>
              </a:lnSpc>
              <a:spcAft>
                <a:spcPts val="1200"/>
              </a:spcAft>
            </a:pPr>
            <a:r>
              <a:rPr lang="ja-JP" altLang="en-US" sz="2400" dirty="0"/>
              <a:t>　</a:t>
            </a:r>
            <a:r>
              <a:rPr lang="ja-JP" altLang="en-US" sz="2400" dirty="0" smtClean="0"/>
              <a:t>担任の苦しかった気持ちがすっと和らいだ。これでよかったのか、Ａのつらさに寄り添えたのか、不安でいっぱいだったが、担任の心もふっと安らいだ。</a:t>
            </a:r>
            <a:endParaRPr lang="en-US" altLang="ja-JP" sz="2400" dirty="0" smtClean="0"/>
          </a:p>
        </p:txBody>
      </p:sp>
    </p:spTree>
    <p:extLst>
      <p:ext uri="{BB962C8B-B14F-4D97-AF65-F5344CB8AC3E}">
        <p14:creationId xmlns:p14="http://schemas.microsoft.com/office/powerpoint/2010/main" val="295490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smtClean="0"/>
              <a:t>　</a:t>
            </a:r>
            <a:r>
              <a:rPr lang="ja-JP" altLang="en-US" sz="2400" dirty="0" smtClean="0"/>
              <a:t>担任とＡはそれから</a:t>
            </a:r>
            <a:r>
              <a:rPr lang="en-US" altLang="ja-JP" sz="2400" dirty="0" smtClean="0"/>
              <a:t>2</a:t>
            </a:r>
            <a:r>
              <a:rPr lang="ja-JP" altLang="en-US" sz="2400" dirty="0" smtClean="0"/>
              <a:t>週間ほぼ毎日放課後</a:t>
            </a:r>
            <a:r>
              <a:rPr lang="en-US" altLang="ja-JP" sz="2400" dirty="0" smtClean="0"/>
              <a:t>30</a:t>
            </a:r>
            <a:r>
              <a:rPr lang="ja-JP" altLang="en-US" sz="2400" dirty="0" smtClean="0"/>
              <a:t>分くらい話をした。担任と</a:t>
            </a:r>
            <a:r>
              <a:rPr lang="en-US" altLang="ja-JP" sz="2400" dirty="0" smtClean="0"/>
              <a:t>SC</a:t>
            </a:r>
            <a:r>
              <a:rPr lang="ja-JP" altLang="en-US" sz="2400" dirty="0" smtClean="0"/>
              <a:t>との面談も予定通り週</a:t>
            </a:r>
            <a:r>
              <a:rPr lang="en-US" altLang="ja-JP" sz="2400" dirty="0" smtClean="0"/>
              <a:t>1</a:t>
            </a:r>
            <a:r>
              <a:rPr lang="ja-JP" altLang="en-US" sz="2400" dirty="0" smtClean="0"/>
              <a:t>回のペースで行った。Ａの表情は見る見るよくなっていった。心なしか以前よりもクラスの活動に積極的になってきたようにも見える。</a:t>
            </a:r>
            <a:r>
              <a:rPr lang="en-US" altLang="ja-JP" sz="2400" dirty="0" smtClean="0"/>
              <a:t>1</a:t>
            </a:r>
            <a:r>
              <a:rPr lang="ja-JP" altLang="en-US" sz="2400" dirty="0" smtClean="0"/>
              <a:t>ヶ月ほど経ってからはＡと話すペースを週に</a:t>
            </a:r>
            <a:r>
              <a:rPr lang="en-US" altLang="ja-JP" sz="2400" dirty="0" smtClean="0"/>
              <a:t>1</a:t>
            </a:r>
            <a:r>
              <a:rPr lang="ja-JP" altLang="en-US" sz="2400" dirty="0"/>
              <a:t>回</a:t>
            </a:r>
            <a:r>
              <a:rPr lang="ja-JP" altLang="en-US" sz="2400" dirty="0" smtClean="0"/>
              <a:t>くらいに落とした。</a:t>
            </a:r>
            <a:r>
              <a:rPr lang="ja-JP" altLang="en-US" sz="2400" dirty="0"/>
              <a:t>それから</a:t>
            </a:r>
            <a:r>
              <a:rPr lang="en-US" altLang="ja-JP" sz="2400" dirty="0" smtClean="0"/>
              <a:t>3</a:t>
            </a:r>
            <a:r>
              <a:rPr lang="ja-JP" altLang="en-US" sz="2400" dirty="0" smtClean="0"/>
              <a:t>ヶ月ほどするとＡの成績が若干落ち始めていった。不思議と本人はあまり気にしていないようだった。</a:t>
            </a:r>
            <a:endParaRPr lang="en-US" altLang="ja-JP" sz="2400" dirty="0" smtClean="0"/>
          </a:p>
          <a:p>
            <a:pPr>
              <a:lnSpc>
                <a:spcPts val="2500"/>
              </a:lnSpc>
              <a:spcAft>
                <a:spcPts val="600"/>
              </a:spcAft>
            </a:pPr>
            <a:r>
              <a:rPr lang="ja-JP" altLang="en-US" sz="2400" dirty="0"/>
              <a:t>　１</a:t>
            </a:r>
            <a:r>
              <a:rPr lang="ja-JP" altLang="en-US" sz="2400" dirty="0" smtClean="0"/>
              <a:t>ヶ月前のケース会議でＡの母親とのカウンセリングを続けた</a:t>
            </a:r>
            <a:r>
              <a:rPr lang="en-US" altLang="ja-JP" sz="2400" dirty="0" smtClean="0"/>
              <a:t>SC</a:t>
            </a:r>
            <a:r>
              <a:rPr lang="ja-JP" altLang="en-US" sz="2400" dirty="0" smtClean="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smtClean="0"/>
          </a:p>
          <a:p>
            <a:pPr>
              <a:lnSpc>
                <a:spcPts val="2500"/>
              </a:lnSpc>
            </a:pPr>
            <a:r>
              <a:rPr lang="ja-JP" altLang="en-US" sz="2400" dirty="0"/>
              <a:t>　</a:t>
            </a:r>
            <a:r>
              <a:rPr lang="en-US" altLang="ja-JP" sz="2400" dirty="0"/>
              <a:t> </a:t>
            </a:r>
            <a:r>
              <a:rPr lang="ja-JP" altLang="en-US" sz="2400" dirty="0" smtClean="0"/>
              <a:t>あれから半年後、Ａの</a:t>
            </a:r>
            <a:r>
              <a:rPr lang="ja-JP" altLang="en-US" sz="2400" dirty="0"/>
              <a:t>母親のカウンセリングは継続している</a:t>
            </a:r>
            <a:r>
              <a:rPr lang="ja-JP" altLang="en-US" sz="2400" dirty="0" smtClean="0"/>
              <a:t>ようだが、Ａ自身は最近はもう担任と面談</a:t>
            </a:r>
            <a:r>
              <a:rPr lang="ja-JP" altLang="en-US" sz="2400" dirty="0"/>
              <a:t>を</a:t>
            </a:r>
            <a:r>
              <a:rPr lang="ja-JP" altLang="en-US" sz="2400" dirty="0" smtClean="0"/>
              <a:t>していない</a:t>
            </a:r>
            <a:r>
              <a:rPr lang="ja-JP" altLang="en-US" sz="2400" dirty="0"/>
              <a:t>。</a:t>
            </a:r>
            <a:r>
              <a:rPr lang="ja-JP" altLang="en-US" sz="2400" dirty="0" smtClean="0"/>
              <a:t>Ａは心から</a:t>
            </a:r>
            <a:r>
              <a:rPr lang="ja-JP" altLang="en-US" sz="2400" dirty="0"/>
              <a:t>学校</a:t>
            </a:r>
            <a:r>
              <a:rPr lang="ja-JP" altLang="en-US" sz="2400" dirty="0" smtClean="0"/>
              <a:t>生活を楽しんでいる。</a:t>
            </a:r>
            <a:endParaRPr lang="en-US" altLang="ja-JP" sz="2400" dirty="0" smtClean="0"/>
          </a:p>
        </p:txBody>
      </p:sp>
    </p:spTree>
    <p:extLst>
      <p:ext uri="{BB962C8B-B14F-4D97-AF65-F5344CB8AC3E}">
        <p14:creationId xmlns:p14="http://schemas.microsoft.com/office/powerpoint/2010/main" val="235720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150970477"/>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1" dirty="0" smtClean="0">
                          <a:solidFill>
                            <a:srgbClr val="FF0000"/>
                          </a:solidFill>
                        </a:rPr>
                        <a:t>73.3%</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72.6%</a:t>
                      </a:r>
                      <a:endParaRPr kumimoji="1" lang="ja-JP" altLang="en-US" sz="2200" b="1" dirty="0">
                        <a:solidFill>
                          <a:srgbClr val="FF0000"/>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1" dirty="0" smtClean="0">
                          <a:solidFill>
                            <a:srgbClr val="FF0000"/>
                          </a:solidFill>
                        </a:rPr>
                        <a:t>66.7%</a:t>
                      </a:r>
                      <a:endParaRPr kumimoji="1" lang="ja-JP" altLang="en-US" sz="2200" b="1" dirty="0">
                        <a:solidFill>
                          <a:srgbClr val="FF0000"/>
                        </a:solidFill>
                      </a:endParaRPr>
                    </a:p>
                  </a:txBody>
                  <a:tcPr anchor="ctr"/>
                </a:tc>
              </a:tr>
              <a:tr h="465290">
                <a:tc>
                  <a:txBody>
                    <a:bodyPr/>
                    <a:lstStyle/>
                    <a:p>
                      <a:r>
                        <a:rPr kumimoji="1" lang="ja-JP" altLang="en-US" sz="2200" dirty="0" smtClean="0"/>
                        <a:t>自分がどれくらい絶望しているか示したかった</a:t>
                      </a:r>
                      <a:endParaRPr kumimoji="1" lang="ja-JP" altLang="en-US" sz="2200" dirty="0"/>
                    </a:p>
                  </a:txBody>
                  <a:tcPr anchor="ctr"/>
                </a:tc>
                <a:tc>
                  <a:txBody>
                    <a:bodyPr/>
                    <a:lstStyle/>
                    <a:p>
                      <a:pPr algn="ctr"/>
                      <a:r>
                        <a:rPr kumimoji="1" lang="en-US" altLang="ja-JP" sz="2200" dirty="0" smtClean="0"/>
                        <a:t>37.6%</a:t>
                      </a:r>
                      <a:endParaRPr kumimoji="1" lang="ja-JP" altLang="en-US" sz="2200" dirty="0"/>
                    </a:p>
                  </a:txBody>
                  <a:tcPr anchor="ctr"/>
                </a:tc>
                <a:tc>
                  <a:txBody>
                    <a:bodyPr/>
                    <a:lstStyle/>
                    <a:p>
                      <a:pPr algn="ctr"/>
                      <a:r>
                        <a:rPr kumimoji="1" lang="en-US" altLang="ja-JP" sz="2200" dirty="0" smtClean="0"/>
                        <a:t>43.9%</a:t>
                      </a:r>
                      <a:endParaRPr kumimoji="1" lang="ja-JP" altLang="en-US" sz="2200" dirty="0"/>
                    </a:p>
                  </a:txBody>
                  <a:tcPr anchor="ctr"/>
                </a:tc>
              </a:tr>
              <a:tr h="465290">
                <a:tc>
                  <a:txBody>
                    <a:bodyPr/>
                    <a:lstStyle/>
                    <a:p>
                      <a:r>
                        <a:rPr kumimoji="1" lang="ja-JP" altLang="en-US" sz="2200" dirty="0" smtClean="0"/>
                        <a:t>自分が本当に愛されているのかどうかを知りたかった</a:t>
                      </a:r>
                      <a:endParaRPr kumimoji="1" lang="ja-JP" altLang="en-US" sz="2200" dirty="0"/>
                    </a:p>
                  </a:txBody>
                  <a:tcPr anchor="ctr"/>
                </a:tc>
                <a:tc>
                  <a:txBody>
                    <a:bodyPr/>
                    <a:lstStyle/>
                    <a:p>
                      <a:pPr algn="ctr"/>
                      <a:r>
                        <a:rPr kumimoji="1" lang="en-US" altLang="ja-JP" sz="2200" dirty="0" smtClean="0"/>
                        <a:t>27.8%</a:t>
                      </a:r>
                      <a:endParaRPr kumimoji="1" lang="ja-JP" altLang="en-US" sz="2200" dirty="0"/>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dirty="0" smtClean="0"/>
                        <a:t>周囲の注意を引きたかった</a:t>
                      </a:r>
                      <a:endParaRPr kumimoji="1" lang="ja-JP" altLang="en-US" sz="2200" dirty="0"/>
                    </a:p>
                  </a:txBody>
                  <a:tcPr anchor="ctr"/>
                </a:tc>
                <a:tc>
                  <a:txBody>
                    <a:bodyPr/>
                    <a:lstStyle/>
                    <a:p>
                      <a:pPr algn="ctr"/>
                      <a:r>
                        <a:rPr kumimoji="1" lang="en-US" altLang="ja-JP" sz="2200" dirty="0" smtClean="0"/>
                        <a:t>21.7%</a:t>
                      </a:r>
                      <a:endParaRPr kumimoji="1" lang="ja-JP" altLang="en-US" sz="2200" dirty="0"/>
                    </a:p>
                  </a:txBody>
                  <a:tcPr anchor="ctr"/>
                </a:tc>
                <a:tc>
                  <a:txBody>
                    <a:bodyPr/>
                    <a:lstStyle/>
                    <a:p>
                      <a:pPr algn="ctr"/>
                      <a:r>
                        <a:rPr kumimoji="1" lang="en-US" altLang="ja-JP" sz="2200" dirty="0" smtClean="0"/>
                        <a:t>28.8%</a:t>
                      </a:r>
                      <a:endParaRPr kumimoji="1" lang="ja-JP" altLang="en-US" sz="2200" dirty="0"/>
                    </a:p>
                  </a:txBody>
                  <a:tcPr anchor="ctr"/>
                </a:tc>
              </a:tr>
              <a:tr h="465290">
                <a:tc>
                  <a:txBody>
                    <a:bodyPr/>
                    <a:lstStyle/>
                    <a:p>
                      <a:r>
                        <a:rPr kumimoji="1" lang="ja-JP" altLang="en-US" sz="2200" dirty="0" smtClean="0"/>
                        <a:t>驚かせたかった</a:t>
                      </a:r>
                      <a:endParaRPr kumimoji="1" lang="ja-JP" altLang="en-US" sz="2200" dirty="0"/>
                    </a:p>
                  </a:txBody>
                  <a:tcPr anchor="ctr"/>
                </a:tc>
                <a:tc>
                  <a:txBody>
                    <a:bodyPr/>
                    <a:lstStyle/>
                    <a:p>
                      <a:pPr algn="ctr"/>
                      <a:r>
                        <a:rPr kumimoji="1" lang="en-US" altLang="ja-JP" sz="2200" dirty="0" smtClean="0"/>
                        <a:t>18.6%</a:t>
                      </a:r>
                      <a:endParaRPr kumimoji="1" lang="ja-JP" altLang="en-US" sz="2200" dirty="0"/>
                    </a:p>
                  </a:txBody>
                  <a:tcPr anchor="ctr"/>
                </a:tc>
                <a:tc>
                  <a:txBody>
                    <a:bodyPr/>
                    <a:lstStyle/>
                    <a:p>
                      <a:pPr algn="ctr"/>
                      <a:r>
                        <a:rPr kumimoji="1" lang="en-US" altLang="ja-JP" sz="2200" dirty="0" smtClean="0"/>
                        <a:t>24.6%</a:t>
                      </a:r>
                      <a:endParaRPr kumimoji="1" lang="ja-JP" altLang="en-US" sz="2200" dirty="0"/>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758885"/>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8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334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smtClean="0"/>
              <a:t>動物に学ぶ　</a:t>
            </a:r>
            <a:r>
              <a:rPr kumimoji="1" lang="ja-JP" altLang="en-US" sz="3600" dirty="0" smtClean="0"/>
              <a:t>～動物はただ今を生きている～</a:t>
            </a:r>
            <a:endParaRPr kumimoji="1" lang="ja-JP" altLang="en-US" sz="36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29</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smtClean="0"/>
              <a:t>想像するちから</a:t>
            </a:r>
            <a:endParaRPr kumimoji="1" lang="en-US" altLang="ja-JP" sz="2400" dirty="0" smtClean="0"/>
          </a:p>
          <a:p>
            <a:pPr algn="ctr"/>
            <a:r>
              <a:rPr lang="ja-JP" altLang="en-US" dirty="0"/>
              <a:t>チンパンジー</a:t>
            </a:r>
            <a:r>
              <a:rPr lang="ja-JP" altLang="en-US" dirty="0" smtClean="0"/>
              <a:t>が教えてくれた人間の心</a:t>
            </a:r>
            <a:endParaRPr lang="en-US" altLang="ja-JP" dirty="0" smtClean="0"/>
          </a:p>
          <a:p>
            <a:pPr algn="ctr"/>
            <a:r>
              <a:rPr kumimoji="1" lang="ja-JP" altLang="en-US" dirty="0" smtClean="0"/>
              <a:t>松沢哲郎著</a:t>
            </a:r>
            <a:endParaRPr kumimoji="1" lang="ja-JP" altLang="en-US" dirty="0"/>
          </a:p>
        </p:txBody>
      </p:sp>
      <p:pic>
        <p:nvPicPr>
          <p:cNvPr id="1028" name="Picture 4" descr="閑人の絵日記: チンパンジーと人間の子どもの描画の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smtClean="0"/>
              <a:t>人間（</a:t>
            </a:r>
            <a:r>
              <a:rPr kumimoji="1" lang="en-US" altLang="ja-JP" dirty="0" smtClean="0"/>
              <a:t>3</a:t>
            </a:r>
            <a:r>
              <a:rPr kumimoji="1" lang="ja-JP" altLang="en-US" dirty="0" smtClean="0"/>
              <a:t>歳</a:t>
            </a:r>
            <a:r>
              <a:rPr kumimoji="1" lang="en-US" altLang="ja-JP" dirty="0" smtClean="0"/>
              <a:t>2</a:t>
            </a:r>
            <a:r>
              <a:rPr kumimoji="1" lang="ja-JP" altLang="en-US" dirty="0" smtClean="0"/>
              <a:t>ヶ月）</a:t>
            </a:r>
            <a:endParaRPr kumimoji="1" lang="ja-JP" altLang="en-US" dirty="0"/>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smtClean="0"/>
              <a:t>チンパンジー</a:t>
            </a:r>
            <a:endParaRPr kumimoji="1" lang="ja-JP" altLang="en-US" dirty="0"/>
          </a:p>
        </p:txBody>
      </p:sp>
      <p:pic>
        <p:nvPicPr>
          <p:cNvPr id="6" name="図 5"/>
          <p:cNvPicPr>
            <a:picLocks noChangeAspect="1"/>
          </p:cNvPicPr>
          <p:nvPr/>
        </p:nvPicPr>
        <p:blipFill>
          <a:blip r:embed="rId4"/>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smtClean="0"/>
              <a:t>急性脊髄炎になったチンパンジー</a:t>
            </a:r>
            <a:endParaRPr kumimoji="1" lang="ja-JP" altLang="en-US" dirty="0"/>
          </a:p>
        </p:txBody>
      </p:sp>
    </p:spTree>
    <p:extLst>
      <p:ext uri="{BB962C8B-B14F-4D97-AF65-F5344CB8AC3E}">
        <p14:creationId xmlns:p14="http://schemas.microsoft.com/office/powerpoint/2010/main" val="358832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2"/>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2"/>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管理職は教育委員会から連絡を受けた。Ａが自宅で自殺を図り救急搬送されたとの一報だった。担任にもすぐに連絡</a:t>
            </a:r>
            <a:r>
              <a:rPr lang="ja-JP" altLang="en-US" sz="2400" dirty="0" smtClean="0"/>
              <a:t>が入った</a:t>
            </a:r>
            <a:r>
              <a:rPr kumimoji="1" lang="ja-JP" altLang="en-US" sz="2400" dirty="0" smtClean="0"/>
              <a:t>。担任は「なぜ、</a:t>
            </a:r>
            <a:r>
              <a:rPr lang="ja-JP" altLang="en-US" sz="2400" dirty="0" smtClean="0"/>
              <a:t>Ａが</a:t>
            </a:r>
            <a:r>
              <a:rPr lang="en-US" altLang="ja-JP" sz="2400" dirty="0" smtClean="0"/>
              <a:t>…</a:t>
            </a:r>
            <a:r>
              <a:rPr lang="ja-JP" altLang="en-US" sz="2400" dirty="0" smtClean="0"/>
              <a:t>」と驚きのあまり言葉を詰まらせた。</a:t>
            </a:r>
            <a:endParaRPr kumimoji="1" lang="en-US" altLang="ja-JP" sz="2400" dirty="0" smtClean="0"/>
          </a:p>
          <a:p>
            <a:pPr>
              <a:lnSpc>
                <a:spcPts val="3400"/>
              </a:lnSpc>
              <a:spcAft>
                <a:spcPts val="1200"/>
              </a:spcAft>
            </a:pPr>
            <a:r>
              <a:rPr kumimoji="1" lang="ja-JP" altLang="en-US" sz="2400" dirty="0" smtClean="0"/>
              <a:t>　Ａの母や父にも連絡をした。なかなか連絡が取れなかった。病院の対応で</a:t>
            </a:r>
            <a:r>
              <a:rPr lang="ja-JP" altLang="en-US" sz="2400" dirty="0"/>
              <a:t>忙しいのだろう</a:t>
            </a:r>
            <a:r>
              <a:rPr lang="ja-JP" altLang="en-US" sz="2400" dirty="0" smtClean="0"/>
              <a:t>。教頭からの留守番電話を聞いてＡの父から電話がかかってきたのは</a:t>
            </a:r>
            <a:r>
              <a:rPr lang="en-US" altLang="ja-JP" sz="2400" dirty="0"/>
              <a:t>21</a:t>
            </a:r>
            <a:r>
              <a:rPr lang="ja-JP" altLang="en-US" sz="2400" dirty="0" smtClean="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1724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2"/>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smtClean="0"/>
              <a:t>厚生労働省「令和</a:t>
            </a:r>
            <a:r>
              <a:rPr lang="ja-JP" altLang="en-US" sz="1400" dirty="0"/>
              <a:t>３年度自殺対策に関する意識</a:t>
            </a:r>
            <a:r>
              <a:rPr lang="ja-JP" altLang="en-US" sz="1400" dirty="0" smtClean="0"/>
              <a:t>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翌朝、校長と学年主任、担任は、</a:t>
            </a:r>
            <a:r>
              <a:rPr lang="ja-JP" altLang="en-US" sz="2400" dirty="0" smtClean="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smtClean="0"/>
          </a:p>
          <a:p>
            <a:pPr>
              <a:lnSpc>
                <a:spcPts val="3400"/>
              </a:lnSpc>
              <a:spcAft>
                <a:spcPts val="1200"/>
              </a:spcAft>
            </a:pPr>
            <a:r>
              <a:rPr kumimoji="1" lang="ja-JP" altLang="en-US" sz="2400" dirty="0" smtClean="0"/>
              <a:t>　</a:t>
            </a:r>
            <a:r>
              <a:rPr lang="ja-JP" altLang="en-US" sz="2400" dirty="0"/>
              <a:t>帰り道</a:t>
            </a:r>
            <a:r>
              <a:rPr lang="ja-JP" altLang="en-US" sz="2400" dirty="0" smtClean="0"/>
              <a:t>、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smtClean="0"/>
              <a:t>…</a:t>
            </a:r>
            <a:r>
              <a:rPr lang="ja-JP" altLang="en-US" sz="2400" dirty="0" smtClean="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F53974-02E0-41EB-A214-0BC26709F517}"/>
</file>

<file path=customXml/itemProps2.xml><?xml version="1.0" encoding="utf-8"?>
<ds:datastoreItem xmlns:ds="http://schemas.openxmlformats.org/officeDocument/2006/customXml" ds:itemID="{945D2837-0CFA-4113-B9D8-0BF0963E0D57}"/>
</file>

<file path=customXml/itemProps3.xml><?xml version="1.0" encoding="utf-8"?>
<ds:datastoreItem xmlns:ds="http://schemas.openxmlformats.org/officeDocument/2006/customXml" ds:itemID="{C086C8DE-916D-49BD-8758-9454DC598C5F}"/>
</file>

<file path=docProps/app.xml><?xml version="1.0" encoding="utf-8"?>
<Properties xmlns="http://schemas.openxmlformats.org/officeDocument/2006/extended-properties" xmlns:vt="http://schemas.openxmlformats.org/officeDocument/2006/docPropsVTypes">
  <TotalTime>4192</TotalTime>
  <Words>1266</Words>
  <Application>Microsoft Office PowerPoint</Application>
  <PresentationFormat>ワイド画面</PresentationFormat>
  <Paragraphs>248</Paragraphs>
  <Slides>29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ＭＳ Ｐゴシック</vt: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３人組で考える ～自殺の問題に触れるか～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自傷と過量服薬について</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112</cp:revision>
  <dcterms:created xsi:type="dcterms:W3CDTF">2025-05-22T21:12:38Z</dcterms:created>
  <dcterms:modified xsi:type="dcterms:W3CDTF">2025-07-18T22:32:51Z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